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3"/>
  </p:notesMasterIdLst>
  <p:sldIdLst>
    <p:sldId id="256" r:id="rId3"/>
    <p:sldId id="257" r:id="rId4"/>
    <p:sldId id="277" r:id="rId5"/>
    <p:sldId id="278" r:id="rId6"/>
    <p:sldId id="279" r:id="rId7"/>
    <p:sldId id="276" r:id="rId8"/>
    <p:sldId id="273" r:id="rId9"/>
    <p:sldId id="258" r:id="rId10"/>
    <p:sldId id="275" r:id="rId11"/>
    <p:sldId id="280" r:id="rId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p:cViewPr varScale="1">
        <p:scale>
          <a:sx n="107" d="100"/>
          <a:sy n="107" d="100"/>
        </p:scale>
        <p:origin x="92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8/24/2018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Unit 1 Quiz: </a:t>
            </a:r>
            <a:r>
              <a:rPr lang="en-US" dirty="0"/>
              <a:t>R</a:t>
            </a:r>
            <a:r>
              <a:rPr lang="en-US" dirty="0" smtClean="0"/>
              <a:t>eview </a:t>
            </a:r>
            <a:r>
              <a:rPr lang="en-US" dirty="0" smtClean="0"/>
              <a:t>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a:bodyPr>
          <a:lstStyle/>
          <a:p>
            <a:r>
              <a:rPr lang="en-US" sz="2800" dirty="0" smtClean="0"/>
              <a:t>Use your fingers to indicate your answer: 1=A, 2=B, 3=C, 4=D.</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Professor </a:t>
            </a:r>
            <a:r>
              <a:rPr lang="en-US" sz="2400" dirty="0" smtClean="0"/>
              <a:t>Sue Yu </a:t>
            </a:r>
            <a:r>
              <a:rPr lang="en-US" sz="2400" dirty="0"/>
              <a:t>developed the research question and hypothesis, and decided that the proper way to answer the research question is an </a:t>
            </a:r>
            <a:r>
              <a:rPr lang="en-US" sz="2400" dirty="0" smtClean="0"/>
              <a:t>experiment. </a:t>
            </a:r>
            <a:r>
              <a:rPr lang="en-US" sz="2400" dirty="0"/>
              <a:t>This activity is an example of </a:t>
            </a:r>
          </a:p>
        </p:txBody>
      </p:sp>
      <p:sp>
        <p:nvSpPr>
          <p:cNvPr id="3" name="Content Placeholder 2"/>
          <p:cNvSpPr>
            <a:spLocks noGrp="1"/>
          </p:cNvSpPr>
          <p:nvPr>
            <p:ph idx="1"/>
          </p:nvPr>
        </p:nvSpPr>
        <p:spPr>
          <a:xfrm>
            <a:off x="1942415" y="3124200"/>
            <a:ext cx="6591985" cy="2787022"/>
          </a:xfrm>
        </p:spPr>
        <p:txBody>
          <a:bodyPr>
            <a:normAutofit/>
          </a:bodyPr>
          <a:lstStyle/>
          <a:p>
            <a:pPr marL="457200" indent="-457200">
              <a:buFont typeface="+mj-lt"/>
              <a:buAutoNum type="alphaUcPeriod"/>
            </a:pPr>
            <a:r>
              <a:rPr lang="en-US" sz="2400" dirty="0" smtClean="0"/>
              <a:t>Research </a:t>
            </a:r>
            <a:r>
              <a:rPr lang="en-US" sz="2400" dirty="0"/>
              <a:t>design 		</a:t>
            </a:r>
            <a:endParaRPr lang="en-US" sz="2400" dirty="0" smtClean="0"/>
          </a:p>
          <a:p>
            <a:pPr marL="457200" indent="-457200">
              <a:buFont typeface="+mj-lt"/>
              <a:buAutoNum type="alphaUcPeriod"/>
            </a:pPr>
            <a:r>
              <a:rPr lang="en-US" sz="2400" dirty="0" smtClean="0"/>
              <a:t>Measurement</a:t>
            </a:r>
            <a:endParaRPr lang="en-US" sz="2400" dirty="0"/>
          </a:p>
          <a:p>
            <a:pPr marL="457200" indent="-457200">
              <a:buFont typeface="+mj-lt"/>
              <a:buAutoNum type="alphaUcPeriod"/>
            </a:pPr>
            <a:r>
              <a:rPr lang="en-US" sz="2400" dirty="0" smtClean="0"/>
              <a:t>Data </a:t>
            </a:r>
            <a:r>
              <a:rPr lang="en-US" sz="2400" dirty="0"/>
              <a:t>analysis		</a:t>
            </a:r>
            <a:endParaRPr lang="en-US" sz="2400" dirty="0" smtClean="0"/>
          </a:p>
          <a:p>
            <a:pPr marL="457200" indent="-457200">
              <a:buFont typeface="+mj-lt"/>
              <a:buAutoNum type="alphaUcPeriod"/>
            </a:pPr>
            <a:r>
              <a:rPr lang="en-US" sz="2400" dirty="0" smtClean="0"/>
              <a:t>All </a:t>
            </a:r>
            <a:r>
              <a:rPr lang="en-US" sz="2400" dirty="0"/>
              <a:t>of these </a:t>
            </a:r>
          </a:p>
          <a:p>
            <a:endParaRPr lang="en-US" dirty="0"/>
          </a:p>
        </p:txBody>
      </p:sp>
    </p:spTree>
    <p:extLst>
      <p:ext uri="{BB962C8B-B14F-4D97-AF65-F5344CB8AC3E}">
        <p14:creationId xmlns:p14="http://schemas.microsoft.com/office/powerpoint/2010/main" val="386225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Professor </a:t>
            </a:r>
            <a:r>
              <a:rPr lang="en-US" sz="2400" dirty="0" smtClean="0"/>
              <a:t>Sue Mei had developed </a:t>
            </a:r>
            <a:r>
              <a:rPr lang="en-US" sz="2400" dirty="0"/>
              <a:t>the research question and </a:t>
            </a:r>
            <a:r>
              <a:rPr lang="en-US" sz="2400" dirty="0" smtClean="0"/>
              <a:t>hypothesis. She wanted to know whether physical exercise is related to academic performance. She uses a survey to collect data </a:t>
            </a:r>
            <a:r>
              <a:rPr lang="en-US" sz="2400" dirty="0" smtClean="0"/>
              <a:t>about students’ GPA and physical activities. </a:t>
            </a:r>
            <a:r>
              <a:rPr lang="en-US" sz="2400" dirty="0" smtClean="0"/>
              <a:t>This </a:t>
            </a:r>
            <a:r>
              <a:rPr lang="en-US" sz="2400" dirty="0"/>
              <a:t>activity is an example of </a:t>
            </a:r>
          </a:p>
        </p:txBody>
      </p:sp>
      <p:sp>
        <p:nvSpPr>
          <p:cNvPr id="3" name="Content Placeholder 2"/>
          <p:cNvSpPr>
            <a:spLocks noGrp="1"/>
          </p:cNvSpPr>
          <p:nvPr>
            <p:ph idx="1"/>
          </p:nvPr>
        </p:nvSpPr>
        <p:spPr>
          <a:xfrm>
            <a:off x="1954166" y="3657600"/>
            <a:ext cx="6591985" cy="2787022"/>
          </a:xfrm>
        </p:spPr>
        <p:txBody>
          <a:bodyPr>
            <a:normAutofit/>
          </a:bodyPr>
          <a:lstStyle/>
          <a:p>
            <a:pPr marL="457200" indent="-457200">
              <a:buFont typeface="+mj-lt"/>
              <a:buAutoNum type="alphaUcPeriod"/>
            </a:pPr>
            <a:r>
              <a:rPr lang="en-US" sz="2400" dirty="0" smtClean="0"/>
              <a:t>Research </a:t>
            </a:r>
            <a:r>
              <a:rPr lang="en-US" sz="2400" dirty="0"/>
              <a:t>design 		</a:t>
            </a:r>
            <a:endParaRPr lang="en-US" sz="2400" dirty="0" smtClean="0"/>
          </a:p>
          <a:p>
            <a:pPr marL="457200" indent="-457200">
              <a:buFont typeface="+mj-lt"/>
              <a:buAutoNum type="alphaUcPeriod"/>
            </a:pPr>
            <a:r>
              <a:rPr lang="en-US" sz="2400" dirty="0" smtClean="0"/>
              <a:t>Measurement</a:t>
            </a:r>
            <a:endParaRPr lang="en-US" sz="2400" dirty="0"/>
          </a:p>
          <a:p>
            <a:pPr marL="457200" indent="-457200">
              <a:buFont typeface="+mj-lt"/>
              <a:buAutoNum type="alphaUcPeriod"/>
            </a:pPr>
            <a:r>
              <a:rPr lang="en-US" sz="2400" dirty="0" smtClean="0"/>
              <a:t>Data </a:t>
            </a:r>
            <a:r>
              <a:rPr lang="en-US" sz="2400" dirty="0"/>
              <a:t>analysis		</a:t>
            </a:r>
            <a:endParaRPr lang="en-US" sz="2400" dirty="0" smtClean="0"/>
          </a:p>
          <a:p>
            <a:pPr marL="457200" indent="-457200">
              <a:buFont typeface="+mj-lt"/>
              <a:buAutoNum type="alphaUcPeriod"/>
            </a:pPr>
            <a:r>
              <a:rPr lang="en-US" sz="2400" dirty="0" smtClean="0"/>
              <a:t>All </a:t>
            </a:r>
            <a:r>
              <a:rPr lang="en-US" sz="2400" dirty="0"/>
              <a:t>of these </a:t>
            </a:r>
          </a:p>
          <a:p>
            <a:endParaRPr lang="en-US" dirty="0"/>
          </a:p>
        </p:txBody>
      </p:sp>
    </p:spTree>
    <p:extLst>
      <p:ext uri="{BB962C8B-B14F-4D97-AF65-F5344CB8AC3E}">
        <p14:creationId xmlns:p14="http://schemas.microsoft.com/office/powerpoint/2010/main" val="2843197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Professor </a:t>
            </a:r>
            <a:r>
              <a:rPr lang="en-US" sz="2400" dirty="0" smtClean="0"/>
              <a:t>Lily Li had had collected data </a:t>
            </a:r>
            <a:r>
              <a:rPr lang="en-US" sz="2400" dirty="0" smtClean="0"/>
              <a:t>about students’ GPA and physical activities. Now she is running a statistical test to examine the relationship of these two variables. </a:t>
            </a:r>
            <a:r>
              <a:rPr lang="en-US" sz="2400" dirty="0" smtClean="0"/>
              <a:t>This </a:t>
            </a:r>
            <a:r>
              <a:rPr lang="en-US" sz="2400" dirty="0"/>
              <a:t>activity is an example of </a:t>
            </a:r>
          </a:p>
        </p:txBody>
      </p:sp>
      <p:sp>
        <p:nvSpPr>
          <p:cNvPr id="3" name="Content Placeholder 2"/>
          <p:cNvSpPr>
            <a:spLocks noGrp="1"/>
          </p:cNvSpPr>
          <p:nvPr>
            <p:ph idx="1"/>
          </p:nvPr>
        </p:nvSpPr>
        <p:spPr>
          <a:xfrm>
            <a:off x="1954166" y="3657600"/>
            <a:ext cx="6591985" cy="2787022"/>
          </a:xfrm>
        </p:spPr>
        <p:txBody>
          <a:bodyPr>
            <a:normAutofit/>
          </a:bodyPr>
          <a:lstStyle/>
          <a:p>
            <a:pPr marL="457200" indent="-457200">
              <a:buFont typeface="+mj-lt"/>
              <a:buAutoNum type="alphaUcPeriod"/>
            </a:pPr>
            <a:r>
              <a:rPr lang="en-US" sz="2400" dirty="0" smtClean="0"/>
              <a:t>Research </a:t>
            </a:r>
            <a:r>
              <a:rPr lang="en-US" sz="2400" dirty="0"/>
              <a:t>design 		</a:t>
            </a:r>
            <a:endParaRPr lang="en-US" sz="2400" dirty="0" smtClean="0"/>
          </a:p>
          <a:p>
            <a:pPr marL="457200" indent="-457200">
              <a:buFont typeface="+mj-lt"/>
              <a:buAutoNum type="alphaUcPeriod"/>
            </a:pPr>
            <a:r>
              <a:rPr lang="en-US" sz="2400" dirty="0" smtClean="0"/>
              <a:t>Measurement</a:t>
            </a:r>
            <a:endParaRPr lang="en-US" sz="2400" dirty="0"/>
          </a:p>
          <a:p>
            <a:pPr marL="457200" indent="-457200">
              <a:buFont typeface="+mj-lt"/>
              <a:buAutoNum type="alphaUcPeriod"/>
            </a:pPr>
            <a:r>
              <a:rPr lang="en-US" sz="2400" dirty="0" smtClean="0"/>
              <a:t>Data </a:t>
            </a:r>
            <a:r>
              <a:rPr lang="en-US" sz="2400" dirty="0"/>
              <a:t>analysis		</a:t>
            </a:r>
            <a:endParaRPr lang="en-US" sz="2400" dirty="0" smtClean="0"/>
          </a:p>
          <a:p>
            <a:pPr marL="457200" indent="-457200">
              <a:buFont typeface="+mj-lt"/>
              <a:buAutoNum type="alphaUcPeriod"/>
            </a:pPr>
            <a:r>
              <a:rPr lang="en-US" sz="2400" dirty="0" smtClean="0"/>
              <a:t>All </a:t>
            </a:r>
            <a:r>
              <a:rPr lang="en-US" sz="2400" dirty="0"/>
              <a:t>of these </a:t>
            </a:r>
          </a:p>
          <a:p>
            <a:endParaRPr lang="en-US" dirty="0"/>
          </a:p>
        </p:txBody>
      </p:sp>
    </p:spTree>
    <p:extLst>
      <p:ext uri="{BB962C8B-B14F-4D97-AF65-F5344CB8AC3E}">
        <p14:creationId xmlns:p14="http://schemas.microsoft.com/office/powerpoint/2010/main" val="79034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2400" dirty="0"/>
              <a:t>1.	In order to estimate the average (mean) weight of all professional football players, an investigator computes the weight of the “Dallas Cowboy” players. The Dallas Cowboys are a ______.</a:t>
            </a:r>
            <a:endParaRPr lang="en-US" sz="2400" dirty="0"/>
          </a:p>
        </p:txBody>
      </p:sp>
      <p:sp>
        <p:nvSpPr>
          <p:cNvPr id="3" name="Content Placeholder 2"/>
          <p:cNvSpPr>
            <a:spLocks noGrp="1"/>
          </p:cNvSpPr>
          <p:nvPr>
            <p:ph idx="1"/>
          </p:nvPr>
        </p:nvSpPr>
        <p:spPr>
          <a:xfrm>
            <a:off x="1752600" y="3733800"/>
            <a:ext cx="6591985" cy="2558422"/>
          </a:xfrm>
        </p:spPr>
        <p:txBody>
          <a:bodyPr>
            <a:normAutofit/>
          </a:bodyPr>
          <a:lstStyle/>
          <a:p>
            <a:pPr marL="514350" indent="-514350">
              <a:buFont typeface="+mj-lt"/>
              <a:buAutoNum type="alphaUcPeriod"/>
            </a:pPr>
            <a:r>
              <a:rPr lang="en-US" sz="2400" dirty="0" smtClean="0"/>
              <a:t>population</a:t>
            </a:r>
            <a:endParaRPr lang="en-US" sz="2400" dirty="0"/>
          </a:p>
          <a:p>
            <a:pPr marL="514350" indent="-514350">
              <a:buFont typeface="+mj-lt"/>
              <a:buAutoNum type="alphaUcPeriod"/>
            </a:pPr>
            <a:r>
              <a:rPr lang="en-US" sz="2400" dirty="0" smtClean="0"/>
              <a:t>parameter</a:t>
            </a:r>
            <a:endParaRPr lang="en-US" sz="2400" dirty="0"/>
          </a:p>
          <a:p>
            <a:pPr marL="514350" indent="-514350">
              <a:buFont typeface="+mj-lt"/>
              <a:buAutoNum type="alphaUcPeriod"/>
            </a:pPr>
            <a:r>
              <a:rPr lang="en-US" sz="2400" dirty="0"/>
              <a:t>s</a:t>
            </a:r>
            <a:r>
              <a:rPr lang="en-US" sz="2400" dirty="0" smtClean="0"/>
              <a:t>ample</a:t>
            </a:r>
            <a:endParaRPr lang="en-US" sz="2400" dirty="0"/>
          </a:p>
          <a:p>
            <a:pPr marL="514350" indent="-514350">
              <a:buFont typeface="+mj-lt"/>
              <a:buAutoNum type="alphaUcPeriod"/>
            </a:pPr>
            <a:r>
              <a:rPr lang="en-US" sz="2400" dirty="0" smtClean="0"/>
              <a:t>statistic</a:t>
            </a:r>
            <a:endParaRPr lang="en-US" sz="2400" dirty="0"/>
          </a:p>
        </p:txBody>
      </p:sp>
    </p:spTree>
    <p:extLst>
      <p:ext uri="{BB962C8B-B14F-4D97-AF65-F5344CB8AC3E}">
        <p14:creationId xmlns:p14="http://schemas.microsoft.com/office/powerpoint/2010/main" val="133663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685800"/>
            <a:ext cx="7238999" cy="2743200"/>
          </a:xfrm>
        </p:spPr>
        <p:txBody>
          <a:bodyPr>
            <a:noAutofit/>
          </a:bodyPr>
          <a:lstStyle/>
          <a:p>
            <a:r>
              <a:rPr lang="en-US" sz="2000" dirty="0"/>
              <a:t>2.	In order to estimate the average (mean) weight of all professional football players, an investigator computes the weight of the “Dallas Cowboy” players. The he made an inference that the average weight of all professional football players should be between 180 pounds and 230 pounds. All professional football players constitute a _______. </a:t>
            </a:r>
            <a:endParaRPr lang="en-US" sz="2000" dirty="0"/>
          </a:p>
        </p:txBody>
      </p:sp>
      <p:sp>
        <p:nvSpPr>
          <p:cNvPr id="3" name="Content Placeholder 2"/>
          <p:cNvSpPr>
            <a:spLocks noGrp="1"/>
          </p:cNvSpPr>
          <p:nvPr>
            <p:ph idx="1"/>
          </p:nvPr>
        </p:nvSpPr>
        <p:spPr>
          <a:xfrm>
            <a:off x="1600201" y="3733800"/>
            <a:ext cx="6934200" cy="2863222"/>
          </a:xfrm>
        </p:spPr>
        <p:txBody>
          <a:bodyPr>
            <a:normAutofit/>
          </a:bodyPr>
          <a:lstStyle/>
          <a:p>
            <a:pPr marL="457200" indent="-457200">
              <a:buFont typeface="+mj-lt"/>
              <a:buAutoNum type="alphaUcPeriod"/>
            </a:pPr>
            <a:r>
              <a:rPr lang="fr-FR" sz="2000" dirty="0" err="1" smtClean="0"/>
              <a:t>target</a:t>
            </a:r>
            <a:r>
              <a:rPr lang="fr-FR" sz="2000" dirty="0" smtClean="0"/>
              <a:t> </a:t>
            </a:r>
            <a:r>
              <a:rPr lang="fr-FR" sz="2000" dirty="0"/>
              <a:t>population*</a:t>
            </a:r>
          </a:p>
          <a:p>
            <a:pPr marL="457200" indent="-457200">
              <a:buFont typeface="+mj-lt"/>
              <a:buAutoNum type="alphaUcPeriod"/>
            </a:pPr>
            <a:r>
              <a:rPr lang="fr-FR" sz="2000" dirty="0" smtClean="0"/>
              <a:t>accessible </a:t>
            </a:r>
            <a:r>
              <a:rPr lang="fr-FR" sz="2000" dirty="0"/>
              <a:t>population</a:t>
            </a:r>
          </a:p>
          <a:p>
            <a:pPr marL="457200" indent="-457200">
              <a:buFont typeface="+mj-lt"/>
              <a:buAutoNum type="alphaUcPeriod"/>
            </a:pPr>
            <a:r>
              <a:rPr lang="fr-FR" sz="2000" dirty="0" err="1" smtClean="0"/>
              <a:t>sample</a:t>
            </a:r>
            <a:endParaRPr lang="fr-FR" sz="2000" dirty="0"/>
          </a:p>
          <a:p>
            <a:pPr marL="457200" indent="-457200">
              <a:buFont typeface="+mj-lt"/>
              <a:buAutoNum type="alphaUcPeriod"/>
            </a:pPr>
            <a:r>
              <a:rPr lang="fr-FR" sz="2000" dirty="0" err="1" smtClean="0"/>
              <a:t>statistic</a:t>
            </a:r>
            <a:endParaRPr lang="fr-FR" sz="2000" dirty="0"/>
          </a:p>
          <a:p>
            <a:endParaRPr lang="en-US" dirty="0"/>
          </a:p>
        </p:txBody>
      </p:sp>
    </p:spTree>
    <p:extLst>
      <p:ext uri="{BB962C8B-B14F-4D97-AF65-F5344CB8AC3E}">
        <p14:creationId xmlns:p14="http://schemas.microsoft.com/office/powerpoint/2010/main" val="3553207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Dr. Justin Case would </a:t>
            </a:r>
            <a:r>
              <a:rPr lang="en-US" sz="2400" dirty="0"/>
              <a:t>like to investigate the relationship between playing video game and test performance. He cannot afford going around the world to collect data though he intends to generalize the conclusion to all video game players. As a compromise he draws a random sample from </a:t>
            </a:r>
            <a:r>
              <a:rPr lang="en-US" sz="2400" dirty="0" err="1" smtClean="0"/>
              <a:t>Biola</a:t>
            </a:r>
            <a:r>
              <a:rPr lang="en-US" sz="2400" dirty="0" smtClean="0"/>
              <a:t> University</a:t>
            </a:r>
            <a:r>
              <a:rPr lang="en-US" sz="2400" dirty="0"/>
              <a:t>. The </a:t>
            </a:r>
            <a:r>
              <a:rPr lang="en-US" sz="2400" dirty="0" err="1" smtClean="0"/>
              <a:t>Biola</a:t>
            </a:r>
            <a:r>
              <a:rPr lang="en-US" sz="2400" dirty="0" smtClean="0"/>
              <a:t> </a:t>
            </a:r>
            <a:r>
              <a:rPr lang="en-US" sz="2400" dirty="0"/>
              <a:t>students are the _____________.</a:t>
            </a:r>
            <a:endParaRPr lang="en-US" sz="2400" dirty="0"/>
          </a:p>
        </p:txBody>
      </p:sp>
      <p:sp>
        <p:nvSpPr>
          <p:cNvPr id="3" name="Content Placeholder 2"/>
          <p:cNvSpPr>
            <a:spLocks noGrp="1"/>
          </p:cNvSpPr>
          <p:nvPr>
            <p:ph idx="1"/>
          </p:nvPr>
        </p:nvSpPr>
        <p:spPr>
          <a:xfrm>
            <a:off x="1942415" y="4267200"/>
            <a:ext cx="6591985" cy="1644022"/>
          </a:xfrm>
        </p:spPr>
        <p:txBody>
          <a:bodyPr>
            <a:normAutofit/>
          </a:bodyPr>
          <a:lstStyle/>
          <a:p>
            <a:pPr lvl="0">
              <a:buFont typeface="+mj-lt"/>
              <a:buAutoNum type="alphaUcPeriod"/>
            </a:pPr>
            <a:r>
              <a:rPr lang="en-US" dirty="0"/>
              <a:t>sample statistics</a:t>
            </a:r>
          </a:p>
          <a:p>
            <a:pPr lvl="0">
              <a:buFont typeface="+mj-lt"/>
              <a:buAutoNum type="alphaUcPeriod"/>
            </a:pPr>
            <a:r>
              <a:rPr lang="en-US" dirty="0"/>
              <a:t>population parameter</a:t>
            </a:r>
          </a:p>
          <a:p>
            <a:pPr lvl="0">
              <a:buFont typeface="+mj-lt"/>
              <a:buAutoNum type="alphaUcPeriod"/>
            </a:pPr>
            <a:r>
              <a:rPr lang="en-US" dirty="0"/>
              <a:t>accessible </a:t>
            </a:r>
            <a:r>
              <a:rPr lang="en-US" dirty="0" smtClean="0"/>
              <a:t>population</a:t>
            </a:r>
            <a:endParaRPr lang="en-US" dirty="0"/>
          </a:p>
          <a:p>
            <a:pPr>
              <a:buFont typeface="+mj-lt"/>
              <a:buAutoNum type="alphaUcPeriod"/>
            </a:pPr>
            <a:r>
              <a:rPr lang="en-US" dirty="0"/>
              <a:t>target population </a:t>
            </a:r>
            <a:endParaRPr lang="en-US" dirty="0"/>
          </a:p>
        </p:txBody>
      </p:sp>
    </p:spTree>
    <p:extLst>
      <p:ext uri="{BB962C8B-B14F-4D97-AF65-F5344CB8AC3E}">
        <p14:creationId xmlns:p14="http://schemas.microsoft.com/office/powerpoint/2010/main" val="218770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T</a:t>
            </a:r>
            <a:r>
              <a:rPr lang="en-US" sz="2400" dirty="0" smtClean="0"/>
              <a:t>he UCLA </a:t>
            </a:r>
            <a:r>
              <a:rPr lang="en-US" sz="2400" dirty="0"/>
              <a:t>admission officer retrieved all the student records and found that the average GPA of all transferred students is </a:t>
            </a:r>
            <a:r>
              <a:rPr lang="en-US" sz="2400" dirty="0" smtClean="0"/>
              <a:t>3.65 </a:t>
            </a:r>
            <a:r>
              <a:rPr lang="en-US" sz="2400" dirty="0"/>
              <a:t>whereas that of all non-transferred students is </a:t>
            </a:r>
            <a:r>
              <a:rPr lang="en-US" sz="2400" dirty="0" smtClean="0"/>
              <a:t>3.74. </a:t>
            </a:r>
            <a:r>
              <a:rPr lang="en-US" sz="2400" dirty="0"/>
              <a:t>He concluded that non-transferred students had better academic performance than transferred students. What he did is:</a:t>
            </a:r>
            <a:r>
              <a:rPr lang="en-US" sz="2400" dirty="0"/>
              <a:t/>
            </a:r>
            <a:br>
              <a:rPr lang="en-US" sz="2400" dirty="0"/>
            </a:br>
            <a:endParaRPr lang="en-US" sz="2400" dirty="0"/>
          </a:p>
        </p:txBody>
      </p:sp>
      <p:sp>
        <p:nvSpPr>
          <p:cNvPr id="3" name="Content Placeholder 2"/>
          <p:cNvSpPr>
            <a:spLocks noGrp="1"/>
          </p:cNvSpPr>
          <p:nvPr>
            <p:ph idx="1"/>
          </p:nvPr>
        </p:nvSpPr>
        <p:spPr>
          <a:xfrm>
            <a:off x="1942415" y="3733800"/>
            <a:ext cx="6591985" cy="2177422"/>
          </a:xfrm>
        </p:spPr>
        <p:txBody>
          <a:bodyPr>
            <a:normAutofit/>
          </a:bodyPr>
          <a:lstStyle/>
          <a:p>
            <a:pPr marL="457200" lvl="0" indent="-457200">
              <a:buFont typeface="+mj-lt"/>
              <a:buAutoNum type="alphaUcPeriod"/>
            </a:pPr>
            <a:r>
              <a:rPr lang="en-US" sz="2000" dirty="0"/>
              <a:t>Descriptive statistics</a:t>
            </a:r>
          </a:p>
          <a:p>
            <a:pPr marL="457200" lvl="0" indent="-457200">
              <a:buFont typeface="+mj-lt"/>
              <a:buAutoNum type="alphaUcPeriod"/>
            </a:pPr>
            <a:r>
              <a:rPr lang="en-US" sz="2000" dirty="0"/>
              <a:t>Inferential statistics</a:t>
            </a:r>
          </a:p>
          <a:p>
            <a:pPr marL="457200" lvl="0" indent="-457200">
              <a:buFont typeface="+mj-lt"/>
              <a:buAutoNum type="alphaUcPeriod"/>
            </a:pPr>
            <a:r>
              <a:rPr lang="en-US" sz="2000" dirty="0" smtClean="0"/>
              <a:t>Census</a:t>
            </a:r>
            <a:endParaRPr lang="en-US" sz="2000" dirty="0"/>
          </a:p>
          <a:p>
            <a:pPr marL="457200" lvl="0" indent="-457200">
              <a:buFont typeface="+mj-lt"/>
              <a:buAutoNum type="alphaUcPeriod"/>
            </a:pPr>
            <a:r>
              <a:rPr lang="en-US" sz="2000" dirty="0"/>
              <a:t>All of the above</a:t>
            </a:r>
          </a:p>
        </p:txBody>
      </p:sp>
    </p:spTree>
    <p:extLst>
      <p:ext uri="{BB962C8B-B14F-4D97-AF65-F5344CB8AC3E}">
        <p14:creationId xmlns:p14="http://schemas.microsoft.com/office/powerpoint/2010/main" val="3563087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The </a:t>
            </a:r>
            <a:r>
              <a:rPr lang="en-US" sz="2400" dirty="0"/>
              <a:t>counseling office at </a:t>
            </a:r>
            <a:r>
              <a:rPr lang="en-US" sz="2400" dirty="0" smtClean="0"/>
              <a:t>Citrus College </a:t>
            </a:r>
            <a:r>
              <a:rPr lang="en-US" sz="2400" dirty="0"/>
              <a:t>sampled 300 students and found that the frequency of binge drinking is 1.5 times per week. The counselor isn’t sure whether there is a problem or not, and he simply sent the number to the Dean Office. What the counselor did is:</a:t>
            </a:r>
            <a:r>
              <a:rPr lang="en-US" sz="2400" dirty="0"/>
              <a:t/>
            </a:r>
            <a:br>
              <a:rPr lang="en-US" sz="2400" dirty="0"/>
            </a:br>
            <a:endParaRPr lang="en-US" sz="2400" dirty="0"/>
          </a:p>
        </p:txBody>
      </p:sp>
      <p:sp>
        <p:nvSpPr>
          <p:cNvPr id="3" name="Content Placeholder 2"/>
          <p:cNvSpPr>
            <a:spLocks noGrp="1"/>
          </p:cNvSpPr>
          <p:nvPr>
            <p:ph idx="1"/>
          </p:nvPr>
        </p:nvSpPr>
        <p:spPr>
          <a:xfrm>
            <a:off x="1942415" y="3733800"/>
            <a:ext cx="6591985" cy="2177422"/>
          </a:xfrm>
        </p:spPr>
        <p:txBody>
          <a:bodyPr>
            <a:normAutofit/>
          </a:bodyPr>
          <a:lstStyle/>
          <a:p>
            <a:pPr marL="457200" lvl="0" indent="-457200">
              <a:buFont typeface="+mj-lt"/>
              <a:buAutoNum type="alphaUcPeriod"/>
            </a:pPr>
            <a:r>
              <a:rPr lang="en-US" sz="2000" dirty="0"/>
              <a:t>Descriptive statistics</a:t>
            </a:r>
          </a:p>
          <a:p>
            <a:pPr marL="457200" lvl="0" indent="-457200">
              <a:buFont typeface="+mj-lt"/>
              <a:buAutoNum type="alphaUcPeriod"/>
            </a:pPr>
            <a:r>
              <a:rPr lang="en-US" sz="2000" dirty="0"/>
              <a:t>Inferential statistics</a:t>
            </a:r>
          </a:p>
          <a:p>
            <a:pPr marL="457200" lvl="0" indent="-457200">
              <a:buFont typeface="+mj-lt"/>
              <a:buAutoNum type="alphaUcPeriod"/>
            </a:pPr>
            <a:r>
              <a:rPr lang="en-US" sz="2000" dirty="0" smtClean="0"/>
              <a:t>Census</a:t>
            </a:r>
            <a:endParaRPr lang="en-US" sz="2000" dirty="0"/>
          </a:p>
          <a:p>
            <a:pPr marL="457200" lvl="0" indent="-457200">
              <a:buFont typeface="+mj-lt"/>
              <a:buAutoNum type="alphaUcPeriod"/>
            </a:pPr>
            <a:r>
              <a:rPr lang="en-US" sz="2000" dirty="0"/>
              <a:t>All of the above</a:t>
            </a:r>
          </a:p>
        </p:txBody>
      </p:sp>
    </p:spTree>
    <p:extLst>
      <p:ext uri="{BB962C8B-B14F-4D97-AF65-F5344CB8AC3E}">
        <p14:creationId xmlns:p14="http://schemas.microsoft.com/office/powerpoint/2010/main" val="214944072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245</TotalTime>
  <Words>379</Words>
  <Application>Microsoft Office PowerPoint</Application>
  <PresentationFormat>On-screen Show (4:3)</PresentationFormat>
  <Paragraphs>45</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Times New Roman</vt:lpstr>
      <vt:lpstr>Wingdings 3</vt:lpstr>
      <vt:lpstr>Wisp</vt:lpstr>
      <vt:lpstr>Unit 1 Quiz: Review questions</vt:lpstr>
      <vt:lpstr>Can you explain your answer?</vt:lpstr>
      <vt:lpstr>Professor Sue Yu developed the research question and hypothesis, and decided that the proper way to answer the research question is an experiment. This activity is an example of </vt:lpstr>
      <vt:lpstr>Professor Sue Mei had developed the research question and hypothesis. She wanted to know whether physical exercise is related to academic performance. She uses a survey to collect data about students’ GPA and physical activities. This activity is an example of </vt:lpstr>
      <vt:lpstr>Professor Lily Li had had collected data about students’ GPA and physical activities. Now she is running a statistical test to examine the relationship of these two variables. This activity is an example of </vt:lpstr>
      <vt:lpstr>1. In order to estimate the average (mean) weight of all professional football players, an investigator computes the weight of the “Dallas Cowboy” players. The Dallas Cowboys are a ______.</vt:lpstr>
      <vt:lpstr>2. In order to estimate the average (mean) weight of all professional football players, an investigator computes the weight of the “Dallas Cowboy” players. The he made an inference that the average weight of all professional football players should be between 180 pounds and 230 pounds. All professional football players constitute a _______. </vt:lpstr>
      <vt:lpstr>Dr. Justin Case would like to investigate the relationship between playing video game and test performance. He cannot afford going around the world to collect data though he intends to generalize the conclusion to all video game players. As a compromise he draws a random sample from Biola University. The Biola students are the _____________.</vt:lpstr>
      <vt:lpstr>The UCLA admission officer retrieved all the student records and found that the average GPA of all transferred students is 3.65 whereas that of all non-transferred students is 3.74. He concluded that non-transferred students had better academic performance than transferred students. What he did is: </vt:lpstr>
      <vt:lpstr>The counseling office at Citrus College sampled 300 students and found that the frequency of binge drinking is 1.5 times per week. The counselor isn’t sure whether there is a problem or not, and he simply sent the number to the Dean Office. What the counselor did is: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53</cp:revision>
  <cp:lastPrinted>1601-01-01T00:00:00Z</cp:lastPrinted>
  <dcterms:created xsi:type="dcterms:W3CDTF">2015-03-25T05:36:38Z</dcterms:created>
  <dcterms:modified xsi:type="dcterms:W3CDTF">2018-08-24T16:40:21Z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