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9" r:id="rId1"/>
  </p:sldMasterIdLst>
  <p:sldIdLst>
    <p:sldId id="256" r:id="rId2"/>
    <p:sldId id="288" r:id="rId3"/>
    <p:sldId id="284" r:id="rId4"/>
    <p:sldId id="285" r:id="rId5"/>
    <p:sldId id="286" r:id="rId6"/>
    <p:sldId id="287" r:id="rId7"/>
    <p:sldId id="289" r:id="rId8"/>
    <p:sldId id="265" r:id="rId9"/>
    <p:sldId id="268" r:id="rId10"/>
    <p:sldId id="269" r:id="rId11"/>
    <p:sldId id="270" r:id="rId12"/>
    <p:sldId id="271" r:id="rId13"/>
    <p:sldId id="272" r:id="rId14"/>
    <p:sldId id="267" r:id="rId15"/>
    <p:sldId id="273" r:id="rId16"/>
    <p:sldId id="274" r:id="rId17"/>
    <p:sldId id="275" r:id="rId18"/>
    <p:sldId id="276" r:id="rId19"/>
    <p:sldId id="290" r:id="rId20"/>
    <p:sldId id="291" r:id="rId21"/>
    <p:sldId id="277" r:id="rId22"/>
    <p:sldId id="278" r:id="rId23"/>
    <p:sldId id="280" r:id="rId24"/>
    <p:sldId id="281" r:id="rId25"/>
    <p:sldId id="282" r:id="rId26"/>
    <p:sldId id="283" r:id="rId2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BC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78" autoAdjust="0"/>
    <p:restoredTop sz="94660"/>
  </p:normalViewPr>
  <p:slideViewPr>
    <p:cSldViewPr>
      <p:cViewPr varScale="1">
        <p:scale>
          <a:sx n="83" d="100"/>
          <a:sy n="83" d="100"/>
        </p:scale>
        <p:origin x="142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8D91A-A2EE-4B54-B3C6-F6C67903BA9C}" type="datetime1">
              <a:rPr lang="en-US" smtClean="0"/>
              <a:pPr/>
              <a:t>1/2/2020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9A7B8-0EC4-44C9-AFEF-25E144F11C06}" type="datetime1">
              <a:rPr lang="en-US" smtClean="0"/>
              <a:pPr/>
              <a:t>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B47B5-C739-4DAE-AACD-CC58CA843AC4}" type="datetime1">
              <a:rPr lang="en-US" smtClean="0"/>
              <a:pPr/>
              <a:t>1/2/2020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2AE48-94E6-46E0-BE32-5F0716DE9115}" type="datetime1">
              <a:rPr lang="en-US" smtClean="0"/>
              <a:pPr/>
              <a:t>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4C285-8BCE-48FC-97D9-E2837AF38351}" type="datetime1">
              <a:rPr lang="en-US" smtClean="0"/>
              <a:pPr/>
              <a:t>1/2/2020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D3E6-EF16-4488-94A4-211508FE4682}" type="datetime1">
              <a:rPr lang="en-US" smtClean="0"/>
              <a:pPr/>
              <a:t>1/2/2020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7FB3B-20DA-4D0E-BF16-8262B7156612}" type="datetime1">
              <a:rPr lang="en-US" smtClean="0"/>
              <a:pPr/>
              <a:t>1/2/2020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73C2C-6BD0-40EC-8D8D-4D51F089C5EB}" type="datetime1">
              <a:rPr lang="en-US" smtClean="0"/>
              <a:pPr/>
              <a:t>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77F5C-EDA7-4864-9756-35769B0E62CF}" type="datetime1">
              <a:rPr lang="en-US" smtClean="0"/>
              <a:pPr/>
              <a:t>1/2/2020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785C6-EBAF-49D5-AD4D-BABF4DFAAD59}" type="datetime1">
              <a:rPr lang="en-US" smtClean="0"/>
              <a:pPr/>
              <a:t>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04122-9A3A-4FD8-98B8-22631F32846C}" type="datetime1">
              <a:rPr lang="en-US" smtClean="0"/>
              <a:pPr/>
              <a:t>1/2/2020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88B99C93-F56F-46AB-9EB8-53614A95B15F}" type="datetime1">
              <a:rPr lang="en-US" smtClean="0"/>
              <a:pPr/>
              <a:t>1/2/2020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reative-wisdom.com/teaching/WBI/EDA.shtml" TargetMode="External"/><Relationship Id="rId2" Type="http://schemas.openxmlformats.org/officeDocument/2006/relationships/hyperlink" Target="http://www.creative-wisdom.com/teaching/WBI/dma.s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Taxonomy and Classification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Taxonomy and 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Design, measurement, and analysis</a:t>
            </a:r>
          </a:p>
          <a:p>
            <a:pPr lvl="1"/>
            <a:r>
              <a:rPr lang="en-US" dirty="0" smtClean="0"/>
              <a:t>Optional </a:t>
            </a:r>
            <a:r>
              <a:rPr lang="en-US" dirty="0"/>
              <a:t>reading material: </a:t>
            </a: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www.creative-wisdom.com/teaching/WBI/dma.shtml</a:t>
            </a:r>
            <a:r>
              <a:rPr lang="en-US" dirty="0" smtClean="0"/>
              <a:t> </a:t>
            </a:r>
          </a:p>
          <a:p>
            <a:r>
              <a:rPr lang="en-US" dirty="0" smtClean="0"/>
              <a:t>Descriptive </a:t>
            </a:r>
            <a:r>
              <a:rPr lang="en-US" dirty="0"/>
              <a:t>statistics and inferential statistics</a:t>
            </a:r>
          </a:p>
          <a:p>
            <a:r>
              <a:rPr lang="en-US" dirty="0"/>
              <a:t>Exploratory data analysis and Confirmatory data </a:t>
            </a:r>
            <a:r>
              <a:rPr lang="en-US" dirty="0" smtClean="0"/>
              <a:t>analysis</a:t>
            </a:r>
          </a:p>
          <a:p>
            <a:pPr lvl="1"/>
            <a:r>
              <a:rPr lang="en-US" dirty="0" smtClean="0"/>
              <a:t>Optional </a:t>
            </a:r>
            <a:r>
              <a:rPr lang="en-US" dirty="0"/>
              <a:t>reading material: </a:t>
            </a: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www.creative-wisdom.com/teaching/WBI/EDA.shtml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363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misconception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4876800" cy="4373563"/>
          </a:xfrm>
        </p:spPr>
        <p:txBody>
          <a:bodyPr/>
          <a:lstStyle/>
          <a:p>
            <a:r>
              <a:rPr lang="en-US" dirty="0" smtClean="0"/>
              <a:t>“Quantitative research is statistical analysis.”</a:t>
            </a:r>
          </a:p>
          <a:p>
            <a:r>
              <a:rPr lang="en-US" dirty="0" smtClean="0"/>
              <a:t>“Hey! Yu! I had collected a large amount of data since five years ago. I need to publish an article now. Can you help me by analyzing the data? You can do the magic, right?”</a:t>
            </a:r>
            <a:endParaRPr lang="en-US" dirty="0"/>
          </a:p>
        </p:txBody>
      </p:sp>
      <p:pic>
        <p:nvPicPr>
          <p:cNvPr id="3074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895600"/>
            <a:ext cx="2993812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9518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stages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Research </a:t>
            </a:r>
            <a:r>
              <a:rPr lang="en-US" sz="2800" dirty="0"/>
              <a:t>design</a:t>
            </a:r>
          </a:p>
          <a:p>
            <a:r>
              <a:rPr lang="en-US" sz="2800" dirty="0"/>
              <a:t>Measurement</a:t>
            </a:r>
          </a:p>
          <a:p>
            <a:r>
              <a:rPr lang="en-US" sz="2800" dirty="0"/>
              <a:t>Data </a:t>
            </a:r>
            <a:r>
              <a:rPr lang="en-US" sz="2800" dirty="0" smtClean="0"/>
              <a:t>analysis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64545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 plan of the overall framework</a:t>
            </a:r>
          </a:p>
          <a:p>
            <a:r>
              <a:rPr lang="en-US" dirty="0" smtClean="0"/>
              <a:t>What type of study? Experiment? Non-experiment?</a:t>
            </a:r>
          </a:p>
          <a:p>
            <a:r>
              <a:rPr lang="en-US" dirty="0"/>
              <a:t>"If your result needs a statistician, then you should design a better experiment." </a:t>
            </a:r>
            <a:r>
              <a:rPr lang="en-US" dirty="0" smtClean="0"/>
              <a:t>(British </a:t>
            </a:r>
            <a:r>
              <a:rPr lang="en-US" dirty="0"/>
              <a:t>physicist Ernest </a:t>
            </a:r>
            <a:r>
              <a:rPr lang="en-US" dirty="0" smtClean="0"/>
              <a:t>Rutherford). </a:t>
            </a:r>
          </a:p>
          <a:p>
            <a:r>
              <a:rPr lang="en-US" b="1" dirty="0"/>
              <a:t>D</a:t>
            </a:r>
            <a:r>
              <a:rPr lang="en-US" b="1" dirty="0" smtClean="0"/>
              <a:t>esign </a:t>
            </a:r>
            <a:r>
              <a:rPr lang="en-US" b="1" dirty="0"/>
              <a:t>precedes </a:t>
            </a:r>
            <a:r>
              <a:rPr lang="en-US" b="1" dirty="0" smtClean="0"/>
              <a:t>statistics</a:t>
            </a:r>
            <a:r>
              <a:rPr lang="en-US" dirty="0" smtClean="0"/>
              <a:t>: </a:t>
            </a:r>
            <a:r>
              <a:rPr lang="en-US" dirty="0"/>
              <a:t>If you have a good </a:t>
            </a:r>
            <a:r>
              <a:rPr lang="en-US" dirty="0" smtClean="0"/>
              <a:t>and clean research </a:t>
            </a:r>
            <a:r>
              <a:rPr lang="en-US" dirty="0"/>
              <a:t>design, you don't need complicated statistics to interpret the result. </a:t>
            </a:r>
            <a:endParaRPr lang="en-US" dirty="0" smtClean="0"/>
          </a:p>
          <a:p>
            <a:r>
              <a:rPr lang="en-US" dirty="0" smtClean="0"/>
              <a:t>“Frequently </a:t>
            </a:r>
            <a:r>
              <a:rPr lang="en-US" dirty="0"/>
              <a:t>conclusions are easily drawn from a well-designed experiment, even when rather elementary methods of analysis are employed. Conversely, even the most sophisticated statistical analysis cannot salvage a badly designed experiment.” (Box, Hunter, </a:t>
            </a:r>
            <a:r>
              <a:rPr lang="en-US" dirty="0" smtClean="0"/>
              <a:t>&amp; Hunter, 1978)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275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5867400" cy="4373563"/>
          </a:xfrm>
        </p:spPr>
        <p:txBody>
          <a:bodyPr>
            <a:normAutofit/>
          </a:bodyPr>
          <a:lstStyle/>
          <a:p>
            <a:r>
              <a:rPr lang="en-US" sz="2000" dirty="0"/>
              <a:t>Measurement is a process of assigning numbers to the attributes and properties of something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If I want to study intelligence, I need an IQ test.</a:t>
            </a:r>
          </a:p>
          <a:p>
            <a:r>
              <a:rPr lang="en-US" sz="2000" b="1" dirty="0" smtClean="0"/>
              <a:t>Garbage in, </a:t>
            </a:r>
            <a:r>
              <a:rPr lang="en-US" sz="2000" b="1" dirty="0"/>
              <a:t>Garbage</a:t>
            </a:r>
            <a:r>
              <a:rPr lang="en-US" sz="2000" b="1" dirty="0" smtClean="0"/>
              <a:t> out</a:t>
            </a:r>
            <a:r>
              <a:rPr lang="en-US" sz="2000" dirty="0" smtClean="0"/>
              <a:t>.</a:t>
            </a:r>
            <a:endParaRPr lang="en-US" i="1" dirty="0" smtClean="0"/>
          </a:p>
          <a:p>
            <a:endParaRPr lang="en-US" dirty="0"/>
          </a:p>
        </p:txBody>
      </p:sp>
      <p:pic>
        <p:nvPicPr>
          <p:cNvPr id="4098" name="Picture 2" descr="Image result for Garbage in, Garbage ou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994" y="1821743"/>
            <a:ext cx="2305050" cy="198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4138036"/>
            <a:ext cx="83058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Bond and Fox (2015): Although psychologists and others in human sciences have been effective in applying sophisticated statistical procedures to their data, there is no way to replace bad measurement with good statistical procedures.</a:t>
            </a:r>
          </a:p>
          <a:p>
            <a:r>
              <a:rPr lang="en-US" sz="2000" b="1" dirty="0" smtClean="0"/>
              <a:t>Never make up your own test without validation. Why?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207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to </a:t>
            </a:r>
            <a:r>
              <a:rPr lang="en-US" dirty="0"/>
              <a:t>make sense out of the </a:t>
            </a:r>
            <a:r>
              <a:rPr lang="en-US" dirty="0" smtClean="0"/>
              <a:t>data. </a:t>
            </a:r>
          </a:p>
          <a:p>
            <a:r>
              <a:rPr lang="en-US" dirty="0" smtClean="0"/>
              <a:t>not </a:t>
            </a:r>
            <a:r>
              <a:rPr lang="en-US" dirty="0"/>
              <a:t>to make things more complicated, rather it is </a:t>
            </a:r>
            <a:r>
              <a:rPr lang="en-US" b="1" dirty="0"/>
              <a:t>data reduction </a:t>
            </a:r>
            <a:r>
              <a:rPr lang="en-US" dirty="0"/>
              <a:t>and </a:t>
            </a:r>
            <a:r>
              <a:rPr lang="en-US" b="1" dirty="0"/>
              <a:t>clarification</a:t>
            </a:r>
            <a:r>
              <a:rPr lang="en-US" dirty="0"/>
              <a:t> (</a:t>
            </a:r>
            <a:r>
              <a:rPr lang="en-US" dirty="0" err="1"/>
              <a:t>Pedhazur</a:t>
            </a:r>
            <a:r>
              <a:rPr lang="en-US" dirty="0"/>
              <a:t>, 1982</a:t>
            </a:r>
            <a:r>
              <a:rPr lang="en-US" dirty="0" smtClean="0"/>
              <a:t>).</a:t>
            </a:r>
          </a:p>
          <a:p>
            <a:r>
              <a:rPr lang="en-US" dirty="0" smtClean="0"/>
              <a:t>Data </a:t>
            </a:r>
            <a:r>
              <a:rPr lang="en-US" dirty="0"/>
              <a:t>analysis is </a:t>
            </a:r>
            <a:r>
              <a:rPr lang="en-US" dirty="0" smtClean="0"/>
              <a:t>NOT equated </a:t>
            </a:r>
            <a:r>
              <a:rPr lang="en-US" dirty="0"/>
              <a:t>with statistical </a:t>
            </a:r>
            <a:r>
              <a:rPr lang="en-US" dirty="0" smtClean="0"/>
              <a:t>analysis.</a:t>
            </a:r>
          </a:p>
          <a:p>
            <a:r>
              <a:rPr lang="en-US" dirty="0"/>
              <a:t>Statistical analysis is </a:t>
            </a:r>
            <a:r>
              <a:rPr lang="en-US" dirty="0" smtClean="0"/>
              <a:t>tied </a:t>
            </a:r>
            <a:r>
              <a:rPr lang="en-US" dirty="0"/>
              <a:t>to </a:t>
            </a:r>
            <a:r>
              <a:rPr lang="en-US" b="1" dirty="0"/>
              <a:t>probability</a:t>
            </a:r>
            <a:r>
              <a:rPr lang="en-US" dirty="0"/>
              <a:t>. Data analysis involves probability when it is needed, but avoids probability when it is improper. </a:t>
            </a:r>
            <a:endParaRPr lang="en-US" dirty="0" smtClean="0"/>
          </a:p>
          <a:p>
            <a:r>
              <a:rPr lang="en-US" dirty="0"/>
              <a:t>E</a:t>
            </a:r>
            <a:r>
              <a:rPr lang="en-US" dirty="0" smtClean="0"/>
              <a:t>xploratory </a:t>
            </a:r>
            <a:r>
              <a:rPr lang="en-US" dirty="0"/>
              <a:t>data analysis </a:t>
            </a:r>
            <a:r>
              <a:rPr lang="en-US" dirty="0" smtClean="0"/>
              <a:t>and data mining focus </a:t>
            </a:r>
            <a:r>
              <a:rPr lang="en-US" dirty="0"/>
              <a:t>on the </a:t>
            </a:r>
            <a:r>
              <a:rPr lang="en-US" b="1" dirty="0"/>
              <a:t>data pattern </a:t>
            </a:r>
            <a:r>
              <a:rPr lang="en-US" dirty="0"/>
              <a:t>rather than on probabilistic </a:t>
            </a:r>
            <a:r>
              <a:rPr lang="en-US" dirty="0" smtClean="0"/>
              <a:t>inferences.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861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Descriptive and Inferential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Population</a:t>
            </a:r>
          </a:p>
          <a:p>
            <a:pPr lvl="1"/>
            <a:r>
              <a:rPr lang="en-US" dirty="0"/>
              <a:t>Target population</a:t>
            </a:r>
          </a:p>
          <a:p>
            <a:pPr lvl="1"/>
            <a:r>
              <a:rPr lang="en-US" dirty="0"/>
              <a:t>Accessible population</a:t>
            </a:r>
          </a:p>
          <a:p>
            <a:r>
              <a:rPr lang="en-US" dirty="0"/>
              <a:t>Sample</a:t>
            </a:r>
          </a:p>
          <a:p>
            <a:r>
              <a:rPr lang="en-US" dirty="0"/>
              <a:t>Descriptive statistics vs. Census</a:t>
            </a:r>
          </a:p>
          <a:p>
            <a:r>
              <a:rPr lang="en-US" dirty="0"/>
              <a:t>Inferential statistics: infer from the sample to the population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00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dirty="0"/>
              <a:t>target population </a:t>
            </a:r>
            <a:r>
              <a:rPr lang="en-US" dirty="0"/>
              <a:t>is the group to which the </a:t>
            </a:r>
            <a:r>
              <a:rPr lang="en-US" dirty="0">
                <a:solidFill>
                  <a:schemeClr val="tx1"/>
                </a:solidFill>
              </a:rPr>
              <a:t>inference </a:t>
            </a:r>
            <a:r>
              <a:rPr lang="en-US" dirty="0" smtClean="0"/>
              <a:t>(or the generalization) is </a:t>
            </a:r>
            <a:r>
              <a:rPr lang="en-US" dirty="0"/>
              <a:t>made.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b="1" dirty="0" smtClean="0"/>
              <a:t>accessible population </a:t>
            </a:r>
            <a:r>
              <a:rPr lang="en-US" dirty="0" smtClean="0"/>
              <a:t>is the group from which I can draw the sample.</a:t>
            </a:r>
          </a:p>
          <a:p>
            <a:r>
              <a:rPr lang="en-US" dirty="0" smtClean="0"/>
              <a:t>If I </a:t>
            </a:r>
            <a:r>
              <a:rPr lang="en-US" dirty="0"/>
              <a:t>conduct a study about the relationship between smoking and lung cancer, then the target population consists of all smokers regardless of their locations. However, I cannot randomly select smokers from all locations. Thus, the accessible population might be the smokers in Phoenix, Arizona.</a:t>
            </a:r>
          </a:p>
        </p:txBody>
      </p:sp>
    </p:spTree>
    <p:extLst>
      <p:ext uri="{BB962C8B-B14F-4D97-AF65-F5344CB8AC3E}">
        <p14:creationId xmlns:p14="http://schemas.microsoft.com/office/powerpoint/2010/main" val="125224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 mistake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1523999"/>
          </a:xfrm>
        </p:spPr>
        <p:txBody>
          <a:bodyPr/>
          <a:lstStyle/>
          <a:p>
            <a:r>
              <a:rPr lang="en-US" dirty="0" smtClean="0"/>
              <a:t>“My sample population is…”</a:t>
            </a:r>
          </a:p>
          <a:p>
            <a:r>
              <a:rPr lang="en-US" dirty="0" smtClean="0"/>
              <a:t>There is no such thing as “sample population.” </a:t>
            </a:r>
          </a:p>
          <a:p>
            <a:r>
              <a:rPr lang="en-US" dirty="0" smtClean="0"/>
              <a:t>A sample is a subset of the population.</a:t>
            </a:r>
          </a:p>
        </p:txBody>
      </p:sp>
      <p:sp>
        <p:nvSpPr>
          <p:cNvPr id="4" name="Oval 3"/>
          <p:cNvSpPr/>
          <p:nvPr/>
        </p:nvSpPr>
        <p:spPr>
          <a:xfrm>
            <a:off x="5334000" y="3361985"/>
            <a:ext cx="3176352" cy="3200400"/>
          </a:xfrm>
          <a:prstGeom prst="ellipse">
            <a:avLst/>
          </a:prstGeom>
          <a:solidFill>
            <a:srgbClr val="C4BCC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386152" y="4154148"/>
            <a:ext cx="1929048" cy="19050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460868" y="4679611"/>
            <a:ext cx="11430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209257" y="4862151"/>
            <a:ext cx="1280308" cy="4371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None/>
            </a:pPr>
            <a:r>
              <a:rPr lang="en-US" sz="2000" b="1" dirty="0" smtClean="0"/>
              <a:t>Sample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914400" y="5259049"/>
            <a:ext cx="1459378" cy="56356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None/>
            </a:pPr>
            <a:r>
              <a:rPr lang="en-US" sz="2000" b="1" dirty="0" smtClean="0"/>
              <a:t>Target </a:t>
            </a:r>
          </a:p>
          <a:p>
            <a:pPr marL="114300" indent="0">
              <a:buNone/>
            </a:pPr>
            <a:r>
              <a:rPr lang="en-US" sz="2000" b="1" dirty="0" smtClean="0"/>
              <a:t>population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739835" y="5822611"/>
            <a:ext cx="1451165" cy="57259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None/>
            </a:pPr>
            <a:r>
              <a:rPr lang="en-US" sz="2000" b="1" dirty="0" smtClean="0"/>
              <a:t>Accessible </a:t>
            </a:r>
          </a:p>
          <a:p>
            <a:pPr marL="114300" indent="0">
              <a:buNone/>
            </a:pPr>
            <a:r>
              <a:rPr lang="en-US" sz="2000" b="1" dirty="0" smtClean="0"/>
              <a:t>population</a:t>
            </a:r>
            <a:endParaRPr lang="en-US" sz="2000" b="1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55716" y="3166151"/>
            <a:ext cx="4802084" cy="15239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There are one superset and two subsets. Can you put the right labels into the proper sets?</a:t>
            </a:r>
          </a:p>
        </p:txBody>
      </p:sp>
    </p:spTree>
    <p:extLst>
      <p:ext uri="{BB962C8B-B14F-4D97-AF65-F5344CB8AC3E}">
        <p14:creationId xmlns:p14="http://schemas.microsoft.com/office/powerpoint/2010/main" val="655510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382 -0.00046 0.00763 -0.00162 0.01163 -0.00162 C 0.02517 -0.00162 0.03402 -0.00023 0.0467 0.00162 C 0.0493 0.00255 0.05312 0.00371 0.05573 0.00509 C 0.06076 0.0081 0.06059 0.00949 0.06614 0.01042 C 0.0717 0.01134 0.07743 0.01134 0.08298 0.01204 C 0.08611 0.0125 0.08906 0.0132 0.09201 0.01389 C 0.0934 0.01505 0.09461 0.01644 0.096 0.01736 C 0.09757 0.01829 0.09948 0.01852 0.10121 0.01921 C 0.1085 0.02199 0.10191 0.0206 0.11284 0.02246 C 0.12326 0.02454 0.13038 0.025 0.14149 0.02593 C 0.14791 0.02894 0.14305 0.02709 0.15173 0.0294 C 0.16875 0.03449 0.15833 0.03241 0.17638 0.03472 C 0.17812 0.03519 0.18732 0.03796 0.19079 0.03982 C 0.19704 0.04352 0.19531 0.04398 0.20243 0.04676 C 0.2059 0.04838 0.20937 0.04884 0.21284 0.05023 L 0.21666 0.05209 L 0.22847 0.05741 " pathEditMode="relative" ptsTypes="AAA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382 -0.00116 0.00781 -0.00185 0.01163 -0.00347 C 0.01302 -0.00417 0.01406 -0.00625 0.01545 -0.00695 C 0.01806 -0.00857 0.02066 -0.00972 0.02326 -0.01042 C 0.05191 -0.01921 0.01684 -0.00671 0.03889 -0.01389 C 0.04028 -0.01435 0.04149 -0.01482 0.04271 -0.01574 C 0.04497 -0.01713 0.04687 -0.01945 0.04931 -0.02083 C 0.0526 -0.02292 0.06285 -0.02408 0.06493 -0.02431 C 0.07396 -0.02616 0.08316 -0.02685 0.09219 -0.02963 C 0.09601 -0.03079 0.09983 -0.03195 0.10382 -0.0331 C 0.11042 -0.03472 0.11962 -0.03565 0.12587 -0.03658 C 0.12726 -0.03704 0.12865 -0.03727 0.12986 -0.0382 C 0.13125 -0.03958 0.13194 -0.04259 0.13368 -0.04352 C 0.13733 -0.04537 0.14149 -0.0456 0.14531 -0.04699 C 0.15226 -0.04931 0.14687 -0.04861 0.15573 -0.05394 C 0.15903 -0.05579 0.16944 -0.05695 0.17135 -0.05741 C 0.17309 -0.05903 0.17448 -0.06158 0.17656 -0.0625 C 0.18073 -0.06458 0.18524 -0.06458 0.18958 -0.06597 L 0.19479 -0.06759 C 0.19601 -0.06945 0.19705 -0.07176 0.19861 -0.07292 C 0.20017 -0.07408 0.20208 -0.07384 0.20382 -0.07454 C 0.20642 -0.0757 0.20903 -0.07685 0.21163 -0.07801 C 0.21372 -0.08033 0.21597 -0.08264 0.21806 -0.08495 C 0.21944 -0.08658 0.22049 -0.08889 0.22205 -0.09028 C 0.22361 -0.09167 0.22569 -0.09213 0.22726 -0.09375 C 0.23003 -0.09676 0.23212 -0.10116 0.2349 -0.10417 C 0.23611 -0.10533 0.23767 -0.10509 0.23889 -0.10579 C 0.24062 -0.10695 0.24236 -0.10787 0.2441 -0.10926 C 0.24583 -0.11088 0.2474 -0.1132 0.24931 -0.11458 C 0.25122 -0.11597 0.25365 -0.11644 0.25573 -0.11806 C 0.26979 -0.12824 0.25833 -0.12269 0.26736 -0.12662 C 0.2816 -0.14537 0.26076 -0.11968 0.27656 -0.13357 C 0.27778 -0.13472 0.27812 -0.13704 0.27917 -0.13866 C 0.28125 -0.14213 0.28542 -0.14699 0.28819 -0.14908 C 0.28941 -0.15 0.2908 -0.15023 0.29219 -0.15093 C 0.29497 -0.15671 0.29462 -0.15741 0.29983 -0.16134 C 0.30104 -0.16227 0.3026 -0.16227 0.30382 -0.16296 C 0.30556 -0.16412 0.30729 -0.16505 0.30903 -0.16644 C 0.31076 -0.16806 0.3125 -0.16968 0.31424 -0.17176 C 0.31562 -0.17338 0.31632 -0.17593 0.31806 -0.17685 C 0.32083 -0.17847 0.32413 -0.17801 0.32708 -0.1787 C 0.33316 -0.18264 0.33316 -0.17986 0.33108 -0.18542 L 0.33108 -0.1838 " pathEditMode="relative" ptsTypes="AAAAAAAAAAAAAAAAAAAAAAAAAAAAAAAAAAAAAAAAAA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1822 -0.00833 0.00468 -0.00324 0.02066 -0.00695 C 0.025 -0.0081 0.02934 -0.01042 0.03368 -0.01042 L 0.33628 -0.01227 C 0.35121 -0.01782 0.33975 -0.01435 0.35711 -0.01736 C 0.36267 -0.01852 0.36822 -0.01991 0.37395 -0.02083 C 0.37951 -0.02176 0.38524 -0.02199 0.39079 -0.02269 L 0.42986 -0.02616 C 0.43715 -0.02685 0.44461 -0.02801 0.45191 -0.02963 C 0.4717 -0.03357 0.46927 -0.03565 0.48819 -0.0382 C 0.49513 -0.03912 0.50208 -0.03912 0.50902 -0.04005 C 0.51805 -0.04097 0.52725 -0.04213 0.53628 -0.04329 C 0.54149 -0.04514 0.54652 -0.04745 0.55191 -0.04861 C 0.57326 -0.0537 0.57916 -0.0537 0.59861 -0.05556 C 0.6026 -0.05671 0.60642 -0.0581 0.61041 -0.05903 C 0.61336 -0.05972 0.61632 -0.06019 0.61944 -0.06065 L 0.65572 -0.06597 L 0.67916 -0.06945 C 0.68263 -0.0706 0.68611 -0.07199 0.68958 -0.07292 C 0.69913 -0.075 0.69479 -0.07361 0.7026 -0.07639 C 0.70347 -0.07801 0.70399 -0.08009 0.7052 -0.08148 C 0.70625 -0.08287 0.70781 -0.08357 0.70902 -0.08495 C 0.71041 -0.08657 0.71163 -0.08843 0.71302 -0.09005 C 0.7125 -0.0919 0.7125 -0.09398 0.71163 -0.09537 C 0.70711 -0.10255 0.70416 -0.1007 0.69739 -0.10232 C 0.69566 -0.10278 0.69392 -0.10347 0.69218 -0.10394 C 0.69079 -0.10625 0.6901 -0.10926 0.68819 -0.11088 C 0.68593 -0.11296 0.68281 -0.1125 0.68038 -0.11435 C 0.67882 -0.11551 0.67795 -0.11806 0.67656 -0.11968 C 0.67257 -0.12407 0.67135 -0.1213 0.67395 -0.12477 L 0.67795 -0.12639 " pathEditMode="relative" ptsTypes="AAAAAAAAAAAAAAAAAAAAAAAAAAAAAA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Google search or any search engine to find the definitions of descriptive statistics and inferential statistics.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07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mistake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“Descriptive statistics are brief descriptive coefficients that summarize a given data set, which can be either a representation of the entire or a sample of a population</a:t>
            </a:r>
            <a:r>
              <a:rPr lang="en-US" dirty="0" smtClean="0"/>
              <a:t>.”</a:t>
            </a:r>
          </a:p>
          <a:p>
            <a:r>
              <a:rPr lang="en-US" dirty="0"/>
              <a:t>“Descriptive statistics, in short, help describe and understand the features of a specific data set by giving short summaries about the sample and measures of the data</a:t>
            </a:r>
            <a:r>
              <a:rPr lang="en-US" dirty="0" smtClean="0"/>
              <a:t>.”</a:t>
            </a:r>
          </a:p>
          <a:p>
            <a:r>
              <a:rPr lang="en-US" dirty="0"/>
              <a:t>“With descriptive statistics you are simply describing what is or what the data shows. With inferential statistics, you are trying to reach conclusions that extend beyond the immediate data alone</a:t>
            </a:r>
            <a:r>
              <a:rPr lang="en-US" dirty="0" smtClean="0"/>
              <a:t>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86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Common mistake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“Inferential statistics makes inferences about populations using data drawn from the population. Instead of using the entire population to gather the data, the statistician will collect a sample or samples from the millions of residents and make inferences about the entire population using the </a:t>
            </a:r>
            <a:r>
              <a:rPr lang="en-US" dirty="0" smtClean="0"/>
              <a:t>sample.”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79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286" y="376619"/>
            <a:ext cx="7971428" cy="61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18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Tautology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724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Saying the same thing twice.</a:t>
            </a:r>
          </a:p>
          <a:p>
            <a:pPr lvl="1"/>
            <a:r>
              <a:rPr lang="en-US" sz="2400" b="1" dirty="0">
                <a:solidFill>
                  <a:schemeClr val="tx1"/>
                </a:solidFill>
              </a:rPr>
              <a:t>Inferential</a:t>
            </a:r>
            <a:r>
              <a:rPr lang="en-US" sz="2400" dirty="0"/>
              <a:t> statistics is a branch of statistics for making </a:t>
            </a:r>
            <a:r>
              <a:rPr lang="en-US" sz="2400" b="1" dirty="0">
                <a:solidFill>
                  <a:schemeClr val="tx1"/>
                </a:solidFill>
              </a:rPr>
              <a:t>inferences</a:t>
            </a:r>
            <a:r>
              <a:rPr lang="en-US" sz="2400" dirty="0"/>
              <a:t> from the sample to the population.</a:t>
            </a:r>
          </a:p>
          <a:p>
            <a:pPr lvl="1"/>
            <a:r>
              <a:rPr lang="en-US" sz="2400" b="1" dirty="0">
                <a:solidFill>
                  <a:schemeClr val="tx1"/>
                </a:solidFill>
              </a:rPr>
              <a:t>Descriptive</a:t>
            </a:r>
            <a:r>
              <a:rPr lang="en-US" sz="2400" dirty="0"/>
              <a:t> statistic is a branch of statistics for </a:t>
            </a:r>
            <a:r>
              <a:rPr lang="en-US" sz="2400" b="1" dirty="0">
                <a:solidFill>
                  <a:schemeClr val="tx1"/>
                </a:solidFill>
              </a:rPr>
              <a:t>describing</a:t>
            </a:r>
            <a:r>
              <a:rPr lang="en-US" sz="2400" dirty="0"/>
              <a:t> the sample characteristics</a:t>
            </a:r>
            <a:r>
              <a:rPr lang="en-US" sz="2400" dirty="0" smtClean="0"/>
              <a:t>.</a:t>
            </a:r>
          </a:p>
          <a:p>
            <a:r>
              <a:rPr lang="en-US" dirty="0" smtClean="0"/>
              <a:t>It is like saying:</a:t>
            </a:r>
          </a:p>
          <a:p>
            <a:pPr lvl="1"/>
            <a:r>
              <a:rPr lang="en-US" sz="2400" dirty="0"/>
              <a:t>An engineering professor is a professor that teaches engineering classes</a:t>
            </a:r>
          </a:p>
          <a:p>
            <a:pPr lvl="1"/>
            <a:r>
              <a:rPr lang="en-US" sz="2400" dirty="0"/>
              <a:t>A computer is an electronic device for computing.</a:t>
            </a:r>
          </a:p>
          <a:p>
            <a:pPr lvl="1"/>
            <a:r>
              <a:rPr lang="en-US" sz="2400" dirty="0"/>
              <a:t>A hammer is a tool to hammer nails and fit parts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6374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Better 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Inferential statistics is quantitative research methodology for </a:t>
            </a:r>
            <a:r>
              <a:rPr lang="en-US" b="1" dirty="0">
                <a:solidFill>
                  <a:schemeClr val="tx1"/>
                </a:solidFill>
              </a:rPr>
              <a:t>generalizing</a:t>
            </a:r>
            <a:r>
              <a:rPr lang="en-US" dirty="0"/>
              <a:t> from the sample to the population.</a:t>
            </a:r>
          </a:p>
          <a:p>
            <a:r>
              <a:rPr lang="en-US" dirty="0"/>
              <a:t>Descriptive statistics is quantitative research methodology for </a:t>
            </a:r>
            <a:r>
              <a:rPr lang="en-US" b="1" dirty="0">
                <a:solidFill>
                  <a:schemeClr val="tx1"/>
                </a:solidFill>
              </a:rPr>
              <a:t>reporting</a:t>
            </a:r>
            <a:r>
              <a:rPr lang="en-US" dirty="0"/>
              <a:t> and </a:t>
            </a:r>
            <a:r>
              <a:rPr lang="en-US" b="1" dirty="0">
                <a:solidFill>
                  <a:schemeClr val="tx1"/>
                </a:solidFill>
              </a:rPr>
              <a:t>summarizing</a:t>
            </a:r>
            <a:r>
              <a:rPr lang="en-US" dirty="0"/>
              <a:t> the characteristics of the sample at hand and its conclusion is not extended beyond the sample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5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UNGRADED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>
              <a:buClr>
                <a:schemeClr val="accent1"/>
              </a:buClr>
            </a:pPr>
            <a:r>
              <a:rPr lang="en-US" sz="2400" dirty="0" smtClean="0"/>
              <a:t>An </a:t>
            </a:r>
            <a:r>
              <a:rPr lang="en-US" sz="2400" dirty="0"/>
              <a:t>administrator at </a:t>
            </a:r>
            <a:r>
              <a:rPr lang="en-US" sz="2400" dirty="0" smtClean="0"/>
              <a:t>John Smith </a:t>
            </a:r>
            <a:r>
              <a:rPr lang="en-US" sz="2400" dirty="0"/>
              <a:t>College looks at the verbal Scholastic Aptitude Test (SAT) scores for the entire class of students admitted in the fall of </a:t>
            </a:r>
            <a:r>
              <a:rPr lang="en-US" sz="2400" dirty="0" smtClean="0"/>
              <a:t>2017 </a:t>
            </a:r>
            <a:r>
              <a:rPr lang="en-US" sz="2400" dirty="0"/>
              <a:t>(mean = 660) and the verbal SAT scores for the entire class admitted in the fall of </a:t>
            </a:r>
            <a:r>
              <a:rPr lang="en-US" sz="2400" dirty="0" smtClean="0"/>
              <a:t>2018 </a:t>
            </a:r>
            <a:r>
              <a:rPr lang="en-US" sz="2400" dirty="0"/>
              <a:t>(mean = 540) and concludes that the class of students admitted to </a:t>
            </a:r>
            <a:r>
              <a:rPr lang="en-US" sz="2400" dirty="0" smtClean="0"/>
              <a:t>John Smith </a:t>
            </a:r>
            <a:r>
              <a:rPr lang="en-US" sz="2400" dirty="0"/>
              <a:t>in </a:t>
            </a:r>
            <a:r>
              <a:rPr lang="en-US" sz="2400" dirty="0" smtClean="0"/>
              <a:t>2017 </a:t>
            </a:r>
            <a:r>
              <a:rPr lang="en-US" sz="2400" dirty="0"/>
              <a:t>had higher verbal scores than the class of students admitted in </a:t>
            </a:r>
            <a:r>
              <a:rPr lang="en-US" sz="2400" dirty="0" smtClean="0"/>
              <a:t>2018. </a:t>
            </a:r>
          </a:p>
          <a:p>
            <a:pPr marL="342900" lvl="1">
              <a:buClr>
                <a:schemeClr val="accent1"/>
              </a:buClr>
            </a:pPr>
            <a:r>
              <a:rPr lang="en-US" sz="2400" dirty="0" smtClean="0"/>
              <a:t>Is it descriptive statistics or inferential statistics?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41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Strictly speaking, it is descriptive, but not descriptive statistics, because the data set contains the entire population. In other words, it is a </a:t>
            </a:r>
            <a:r>
              <a:rPr lang="en-US" b="1" dirty="0"/>
              <a:t>census</a:t>
            </a:r>
            <a:r>
              <a:rPr lang="en-US" dirty="0"/>
              <a:t>. We use the </a:t>
            </a:r>
            <a:r>
              <a:rPr lang="en-US" b="1" dirty="0"/>
              <a:t>sample statistics</a:t>
            </a:r>
            <a:r>
              <a:rPr lang="en-US" dirty="0"/>
              <a:t> to estimate the </a:t>
            </a:r>
            <a:r>
              <a:rPr lang="en-US" b="1" dirty="0"/>
              <a:t>population parameters</a:t>
            </a:r>
            <a:r>
              <a:rPr lang="en-US" dirty="0"/>
              <a:t>. But when we have the population parameters at hand, there is no need to make any estimation based on statistics.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3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UNGRADED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Donald Clinton is the data analyst at Hilary Trump University. He has access to </a:t>
            </a:r>
            <a:r>
              <a:rPr lang="en-US" b="1" dirty="0" smtClean="0"/>
              <a:t>all</a:t>
            </a:r>
            <a:r>
              <a:rPr lang="en-US" dirty="0" smtClean="0"/>
              <a:t> student records and therefore he said, “I have </a:t>
            </a:r>
            <a:r>
              <a:rPr lang="en-US" b="1" dirty="0" smtClean="0"/>
              <a:t>census-level data</a:t>
            </a:r>
            <a:r>
              <a:rPr lang="en-US" dirty="0" smtClean="0"/>
              <a:t>. I don’t need any inferential statistics. I ca report the number as is.” Is he right?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6876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depends!</a:t>
            </a:r>
          </a:p>
          <a:p>
            <a:r>
              <a:rPr lang="en-US" dirty="0" smtClean="0"/>
              <a:t>If the target population consists of all students in USA, then his data are just a </a:t>
            </a:r>
            <a:r>
              <a:rPr lang="en-US" b="1" dirty="0" smtClean="0"/>
              <a:t>sample</a:t>
            </a:r>
            <a:r>
              <a:rPr lang="en-US" dirty="0" smtClean="0"/>
              <a:t> and he still needs inferential statistics.</a:t>
            </a:r>
          </a:p>
          <a:p>
            <a:r>
              <a:rPr lang="en-US" dirty="0" smtClean="0"/>
              <a:t>If the target population is confined to Hilary Trump University, then he can report the number as is.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8289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UNGRADED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>
            <a:normAutofit/>
          </a:bodyPr>
          <a:lstStyle/>
          <a:p>
            <a:pPr marL="114300" lvl="1" indent="0">
              <a:buClr>
                <a:schemeClr val="accent1"/>
              </a:buClr>
              <a:buNone/>
            </a:pPr>
            <a:r>
              <a:rPr lang="en-US" dirty="0" smtClean="0"/>
              <a:t>An </a:t>
            </a:r>
            <a:r>
              <a:rPr lang="en-US" dirty="0"/>
              <a:t>administrator takes a random sample of 45 </a:t>
            </a:r>
            <a:r>
              <a:rPr lang="en-US" dirty="0" smtClean="0"/>
              <a:t>John Doe </a:t>
            </a:r>
            <a:r>
              <a:rPr lang="en-US" dirty="0"/>
              <a:t>College students in the fall of </a:t>
            </a:r>
            <a:r>
              <a:rPr lang="en-US" dirty="0" smtClean="0"/>
              <a:t>2017 </a:t>
            </a:r>
            <a:r>
              <a:rPr lang="en-US" dirty="0"/>
              <a:t>and asks them to self-report how often they engage in binge drinking. Members of the sample report an average of 2.1 binge drinking episodes per week. The administrator writes a report that says, "The average level of binge drinking among all </a:t>
            </a:r>
            <a:r>
              <a:rPr lang="en-US" dirty="0" smtClean="0"/>
              <a:t>John Doe </a:t>
            </a:r>
            <a:r>
              <a:rPr lang="en-US" dirty="0"/>
              <a:t>College students is about 2.1 episodes per week." </a:t>
            </a:r>
          </a:p>
          <a:p>
            <a:endParaRPr lang="en-US" sz="2000" dirty="0"/>
          </a:p>
        </p:txBody>
      </p:sp>
      <p:pic>
        <p:nvPicPr>
          <p:cNvPr id="1026" name="Picture 2" descr="Image result for binge drink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070292"/>
            <a:ext cx="4191000" cy="2360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412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inferential statistics because the analyst infers from the sample statistics to the population parameter.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51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Confirmatory data analysis (CDA)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Traditional (classical) approach</a:t>
            </a:r>
          </a:p>
          <a:p>
            <a:r>
              <a:rPr lang="en-US" dirty="0" smtClean="0"/>
              <a:t>Developed in late 19</a:t>
            </a:r>
            <a:r>
              <a:rPr lang="en-US" baseline="30000" dirty="0" smtClean="0"/>
              <a:t>th</a:t>
            </a:r>
            <a:r>
              <a:rPr lang="en-US" dirty="0" smtClean="0"/>
              <a:t> and early 20</a:t>
            </a:r>
            <a:r>
              <a:rPr lang="en-US" baseline="30000" dirty="0" smtClean="0"/>
              <a:t>th</a:t>
            </a:r>
            <a:r>
              <a:rPr lang="en-US" dirty="0" smtClean="0"/>
              <a:t> centuries.</a:t>
            </a:r>
          </a:p>
          <a:p>
            <a:r>
              <a:rPr lang="en-US" dirty="0" smtClean="0"/>
              <a:t>Hypothesis testing</a:t>
            </a:r>
          </a:p>
          <a:p>
            <a:pPr lvl="1"/>
            <a:r>
              <a:rPr lang="en-US" sz="2400" dirty="0" smtClean="0"/>
              <a:t>The researcher draws a plan: formulate a hypothesis based upon a theory (Design)</a:t>
            </a:r>
          </a:p>
          <a:p>
            <a:pPr lvl="1"/>
            <a:r>
              <a:rPr lang="en-US" sz="2400" dirty="0" smtClean="0"/>
              <a:t>Collect data (Measurement)</a:t>
            </a:r>
          </a:p>
          <a:p>
            <a:pPr lvl="1"/>
            <a:r>
              <a:rPr lang="en-US" sz="2400" dirty="0" smtClean="0"/>
              <a:t>Run statistical tests to confirm or disconfirm the hypothesis (Analysis)</a:t>
            </a:r>
          </a:p>
          <a:p>
            <a:r>
              <a:rPr lang="en-US" dirty="0" smtClean="0"/>
              <a:t>What is the problem/limitation?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2399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4724400" cy="4373563"/>
          </a:xfrm>
        </p:spPr>
        <p:txBody>
          <a:bodyPr/>
          <a:lstStyle/>
          <a:p>
            <a:r>
              <a:rPr lang="en-US" dirty="0" smtClean="0"/>
              <a:t>In CDA the research might have a tunnel vision: focus on one theory or hypothesis.</a:t>
            </a:r>
          </a:p>
          <a:p>
            <a:r>
              <a:rPr lang="en-US" dirty="0" smtClean="0"/>
              <a:t>If your mind is </a:t>
            </a:r>
            <a:r>
              <a:rPr lang="en-US" dirty="0"/>
              <a:t>f</a:t>
            </a:r>
            <a:r>
              <a:rPr lang="en-US" dirty="0" smtClean="0"/>
              <a:t>ixed, usually you can find some evidence to support your pre-conceived idea.</a:t>
            </a:r>
          </a:p>
          <a:p>
            <a:r>
              <a:rPr lang="en-US" dirty="0" smtClean="0"/>
              <a:t>You might overlook the big elephant in the room!</a:t>
            </a:r>
            <a:endParaRPr lang="en-US" dirty="0"/>
          </a:p>
        </p:txBody>
      </p:sp>
      <p:pic>
        <p:nvPicPr>
          <p:cNvPr id="5122" name="Picture 2" descr="Image result for define tunnel vis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756558"/>
            <a:ext cx="2639719" cy="1977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Related image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2600" y="4038600"/>
            <a:ext cx="2628368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87736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Exploratory data </a:t>
            </a:r>
            <a:r>
              <a:rPr lang="en-US" dirty="0" smtClean="0"/>
              <a:t>analysis (EDA)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6324600" cy="43735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Developed by John Tukey in the 1970s</a:t>
            </a:r>
          </a:p>
          <a:p>
            <a:r>
              <a:rPr lang="en-US" dirty="0" smtClean="0"/>
              <a:t>EDA endorses </a:t>
            </a:r>
            <a:r>
              <a:rPr lang="en-US" b="1" dirty="0" smtClean="0"/>
              <a:t>openness</a:t>
            </a:r>
            <a:r>
              <a:rPr lang="en-US" dirty="0" smtClean="0"/>
              <a:t>.</a:t>
            </a:r>
          </a:p>
          <a:p>
            <a:r>
              <a:rPr lang="en-US" dirty="0"/>
              <a:t>Does not </a:t>
            </a:r>
            <a:r>
              <a:rPr lang="en-US" dirty="0" smtClean="0"/>
              <a:t>start with a rigid hypothesis</a:t>
            </a:r>
          </a:p>
          <a:p>
            <a:r>
              <a:rPr lang="en-US" dirty="0" smtClean="0"/>
              <a:t>Explore alternate explanations</a:t>
            </a:r>
          </a:p>
          <a:p>
            <a:r>
              <a:rPr lang="en-US" dirty="0"/>
              <a:t>Let the data speak for </a:t>
            </a:r>
            <a:r>
              <a:rPr lang="en-US" dirty="0" smtClean="0"/>
              <a:t>themselves</a:t>
            </a:r>
          </a:p>
          <a:p>
            <a:r>
              <a:rPr lang="en-US" dirty="0"/>
              <a:t>Tukey often related EDA to detective work. In EDA, the role of the researcher is to explore the data in as many ways as possible until a plausible "story" of the data emerges</a:t>
            </a:r>
            <a:r>
              <a:rPr lang="en-US" dirty="0" smtClean="0"/>
              <a:t>.</a:t>
            </a:r>
          </a:p>
          <a:p>
            <a:r>
              <a:rPr lang="en-US" dirty="0"/>
              <a:t>So, from now on you can call me "Detective Yu." 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50" name="Picture 2" descr="EDA as detective wo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3810000"/>
            <a:ext cx="1638300" cy="247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john tuk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1676" y="1645142"/>
            <a:ext cx="1615124" cy="196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12643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EDA is not “fishing” or trying everything.</a:t>
            </a:r>
          </a:p>
          <a:p>
            <a:r>
              <a:rPr lang="en-US" dirty="0"/>
              <a:t>When some people claim that their methodology is exploratory, actually what they mean is that they don't know what they are doing.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data collection researchers flood the subjects with hundred pages of surveys since research questions are not clearly defined and variables are not identified. </a:t>
            </a:r>
            <a:endParaRPr lang="en-US" dirty="0" smtClean="0"/>
          </a:p>
          <a:p>
            <a:r>
              <a:rPr lang="en-US" dirty="0" smtClean="0"/>
              <a:t>EDA </a:t>
            </a:r>
            <a:r>
              <a:rPr lang="en-US" dirty="0"/>
              <a:t>does not require a pre-determined </a:t>
            </a:r>
            <a:r>
              <a:rPr lang="en-US" dirty="0" smtClean="0"/>
              <a:t>hypothesis, </a:t>
            </a:r>
            <a:r>
              <a:rPr lang="en-US" dirty="0"/>
              <a:t>but it doesn't justify the absence of research questions and ill-defined </a:t>
            </a:r>
            <a:r>
              <a:rPr lang="en-US" dirty="0" smtClean="0"/>
              <a:t>variables.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1987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178</TotalTime>
  <Words>1430</Words>
  <Application>Microsoft Office PowerPoint</Application>
  <PresentationFormat>On-screen Show (4:3)</PresentationFormat>
  <Paragraphs>114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Book Antiqua</vt:lpstr>
      <vt:lpstr>Century Gothic</vt:lpstr>
      <vt:lpstr>Apothecary</vt:lpstr>
      <vt:lpstr>Unit 1</vt:lpstr>
      <vt:lpstr>Taxonomy and classification</vt:lpstr>
      <vt:lpstr>Common misconception</vt:lpstr>
      <vt:lpstr>Three stages</vt:lpstr>
      <vt:lpstr>Design</vt:lpstr>
      <vt:lpstr>Measurement</vt:lpstr>
      <vt:lpstr>analysis</vt:lpstr>
      <vt:lpstr>Descriptive and Inferential</vt:lpstr>
      <vt:lpstr>Population</vt:lpstr>
      <vt:lpstr>Common  mistake</vt:lpstr>
      <vt:lpstr>Exercise</vt:lpstr>
      <vt:lpstr>Common mistake</vt:lpstr>
      <vt:lpstr>Common mistake</vt:lpstr>
      <vt:lpstr>PowerPoint Presentation</vt:lpstr>
      <vt:lpstr>Tautology</vt:lpstr>
      <vt:lpstr>Better definitions</vt:lpstr>
      <vt:lpstr>UNGRADED Exercise</vt:lpstr>
      <vt:lpstr>Answer</vt:lpstr>
      <vt:lpstr>UNGRADED exercise</vt:lpstr>
      <vt:lpstr>Answer</vt:lpstr>
      <vt:lpstr>UNGRADED Exercise</vt:lpstr>
      <vt:lpstr>Answer</vt:lpstr>
      <vt:lpstr>Confirmatory data analysis (CDA)</vt:lpstr>
      <vt:lpstr>Problem</vt:lpstr>
      <vt:lpstr>Exploratory data analysis (EDA)</vt:lpstr>
      <vt:lpstr>Caution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</dc:creator>
  <cp:lastModifiedBy>Chong Ho Yu</cp:lastModifiedBy>
  <cp:revision>65</cp:revision>
  <dcterms:created xsi:type="dcterms:W3CDTF">2012-09-17T18:14:47Z</dcterms:created>
  <dcterms:modified xsi:type="dcterms:W3CDTF">2020-01-02T21:08:23Z</dcterms:modified>
</cp:coreProperties>
</file>