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13"/>
  </p:notesMasterIdLst>
  <p:sldIdLst>
    <p:sldId id="256" r:id="rId3"/>
    <p:sldId id="257" r:id="rId4"/>
    <p:sldId id="280" r:id="rId5"/>
    <p:sldId id="281" r:id="rId6"/>
    <p:sldId id="282" r:id="rId7"/>
    <p:sldId id="283" r:id="rId8"/>
    <p:sldId id="277" r:id="rId9"/>
    <p:sldId id="278" r:id="rId10"/>
    <p:sldId id="279" r:id="rId11"/>
    <p:sldId id="276" r:id="rId1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9" autoAdjust="0"/>
    <p:restoredTop sz="94660"/>
  </p:normalViewPr>
  <p:slideViewPr>
    <p:cSldViewPr>
      <p:cViewPr varScale="1">
        <p:scale>
          <a:sx n="88" d="100"/>
          <a:sy n="88" d="100"/>
        </p:scale>
        <p:origin x="114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9/3/2018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Unit </a:t>
            </a:r>
            <a:r>
              <a:rPr lang="en-US" dirty="0" smtClean="0"/>
              <a:t>2 </a:t>
            </a:r>
            <a:r>
              <a:rPr lang="en-US" dirty="0" smtClean="0"/>
              <a:t>Quiz: </a:t>
            </a:r>
            <a:r>
              <a:rPr lang="en-US" dirty="0"/>
              <a:t>R</a:t>
            </a:r>
            <a:r>
              <a:rPr lang="en-US" dirty="0" smtClean="0"/>
              <a:t>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explain your answer?</a:t>
            </a:r>
            <a:endParaRPr lang="en-US" dirty="0"/>
          </a:p>
        </p:txBody>
      </p:sp>
      <p:sp>
        <p:nvSpPr>
          <p:cNvPr id="3" name="Content Placeholder 2"/>
          <p:cNvSpPr>
            <a:spLocks noGrp="1"/>
          </p:cNvSpPr>
          <p:nvPr>
            <p:ph idx="1"/>
          </p:nvPr>
        </p:nvSpPr>
        <p:spPr/>
        <p:txBody>
          <a:bodyPr>
            <a:normAutofit/>
          </a:bodyPr>
          <a:lstStyle/>
          <a:p>
            <a:r>
              <a:rPr lang="en-US" sz="2800" dirty="0" smtClean="0"/>
              <a:t>Use your fingers to indicate your answer: 1=A, 2=B, 3=C, 4=D.</a:t>
            </a:r>
          </a:p>
          <a:p>
            <a:r>
              <a:rPr lang="en-US" sz="2800" dirty="0" smtClean="0"/>
              <a:t>After viewing the question, show me your answer in 15 seconds.</a:t>
            </a:r>
          </a:p>
          <a:p>
            <a:r>
              <a:rPr lang="en-US" sz="2800" dirty="0" smtClean="0"/>
              <a:t>Next, turn to your neighbor and you have one minute to convince him/her that you are right.</a:t>
            </a:r>
            <a:endParaRPr lang="en-US" sz="2800" dirty="0"/>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415" y="1447800"/>
            <a:ext cx="6589199" cy="1280890"/>
          </a:xfrm>
        </p:spPr>
        <p:txBody>
          <a:bodyPr>
            <a:noAutofit/>
          </a:bodyPr>
          <a:lstStyle/>
          <a:p>
            <a:r>
              <a:rPr lang="en-US" sz="2800" dirty="0" smtClean="0"/>
              <a:t>Dr. </a:t>
            </a:r>
            <a:r>
              <a:rPr lang="en-US" sz="2800" dirty="0"/>
              <a:t>Candy </a:t>
            </a:r>
            <a:r>
              <a:rPr lang="en-US" sz="2800" dirty="0" err="1" smtClean="0"/>
              <a:t>Storr</a:t>
            </a:r>
            <a:r>
              <a:rPr lang="en-US" sz="2800" dirty="0" smtClean="0"/>
              <a:t> collected student records at APU. The records include their GPA and household income. These are </a:t>
            </a:r>
            <a:r>
              <a:rPr lang="en-US" sz="2800" dirty="0" smtClean="0"/>
              <a:t>_____________.</a:t>
            </a:r>
            <a:endParaRPr lang="en-US" sz="2800" dirty="0"/>
          </a:p>
        </p:txBody>
      </p:sp>
      <p:sp>
        <p:nvSpPr>
          <p:cNvPr id="3" name="Content Placeholder 2"/>
          <p:cNvSpPr>
            <a:spLocks noGrp="1"/>
          </p:cNvSpPr>
          <p:nvPr>
            <p:ph idx="1"/>
          </p:nvPr>
        </p:nvSpPr>
        <p:spPr>
          <a:xfrm>
            <a:off x="1942415" y="3733800"/>
            <a:ext cx="6591985" cy="1644022"/>
          </a:xfrm>
        </p:spPr>
        <p:txBody>
          <a:bodyPr>
            <a:normAutofit/>
          </a:bodyPr>
          <a:lstStyle/>
          <a:p>
            <a:pPr lvl="0">
              <a:buFont typeface="+mj-lt"/>
              <a:buAutoNum type="alphaUcPeriod"/>
            </a:pPr>
            <a:r>
              <a:rPr lang="en-US" sz="2400" dirty="0" smtClean="0"/>
              <a:t>Data</a:t>
            </a:r>
          </a:p>
          <a:p>
            <a:pPr lvl="0">
              <a:buFont typeface="+mj-lt"/>
              <a:buAutoNum type="alphaUcPeriod"/>
            </a:pPr>
            <a:r>
              <a:rPr lang="en-US" sz="2400" dirty="0" smtClean="0"/>
              <a:t>Information</a:t>
            </a:r>
            <a:endParaRPr lang="en-US" sz="2400" dirty="0"/>
          </a:p>
        </p:txBody>
      </p:sp>
    </p:spTree>
    <p:extLst>
      <p:ext uri="{BB962C8B-B14F-4D97-AF65-F5344CB8AC3E}">
        <p14:creationId xmlns:p14="http://schemas.microsoft.com/office/powerpoint/2010/main" val="3274432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415" y="1447800"/>
            <a:ext cx="6589199" cy="1280890"/>
          </a:xfrm>
        </p:spPr>
        <p:txBody>
          <a:bodyPr>
            <a:noAutofit/>
          </a:bodyPr>
          <a:lstStyle/>
          <a:p>
            <a:r>
              <a:rPr lang="en-US" sz="2800" dirty="0" smtClean="0"/>
              <a:t>Dr. </a:t>
            </a:r>
            <a:r>
              <a:rPr lang="en-US" sz="2800" dirty="0"/>
              <a:t>Candy </a:t>
            </a:r>
            <a:r>
              <a:rPr lang="en-US" sz="2800" dirty="0" err="1" smtClean="0"/>
              <a:t>Storr</a:t>
            </a:r>
            <a:r>
              <a:rPr lang="en-US" sz="2800" dirty="0" smtClean="0"/>
              <a:t> found that there is a positive relationship between household income and GPA. This finding is considered </a:t>
            </a:r>
            <a:r>
              <a:rPr lang="en-US" sz="2800" dirty="0" smtClean="0"/>
              <a:t>_____________.</a:t>
            </a:r>
            <a:endParaRPr lang="en-US" sz="2800" dirty="0"/>
          </a:p>
        </p:txBody>
      </p:sp>
      <p:sp>
        <p:nvSpPr>
          <p:cNvPr id="3" name="Content Placeholder 2"/>
          <p:cNvSpPr>
            <a:spLocks noGrp="1"/>
          </p:cNvSpPr>
          <p:nvPr>
            <p:ph idx="1"/>
          </p:nvPr>
        </p:nvSpPr>
        <p:spPr>
          <a:xfrm>
            <a:off x="1942415" y="3733800"/>
            <a:ext cx="6591985" cy="1644022"/>
          </a:xfrm>
        </p:spPr>
        <p:txBody>
          <a:bodyPr>
            <a:normAutofit/>
          </a:bodyPr>
          <a:lstStyle/>
          <a:p>
            <a:pPr lvl="0">
              <a:buFont typeface="+mj-lt"/>
              <a:buAutoNum type="alphaUcPeriod"/>
            </a:pPr>
            <a:r>
              <a:rPr lang="en-US" sz="2400" dirty="0" smtClean="0"/>
              <a:t>Data</a:t>
            </a:r>
          </a:p>
          <a:p>
            <a:pPr lvl="0">
              <a:buFont typeface="+mj-lt"/>
              <a:buAutoNum type="alphaUcPeriod"/>
            </a:pPr>
            <a:r>
              <a:rPr lang="en-US" sz="2400" dirty="0" smtClean="0"/>
              <a:t>Information</a:t>
            </a:r>
            <a:endParaRPr lang="en-US" sz="2400" dirty="0"/>
          </a:p>
        </p:txBody>
      </p:sp>
    </p:spTree>
    <p:extLst>
      <p:ext uri="{BB962C8B-B14F-4D97-AF65-F5344CB8AC3E}">
        <p14:creationId xmlns:p14="http://schemas.microsoft.com/office/powerpoint/2010/main" val="2059323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1972" y="1371600"/>
            <a:ext cx="7238999" cy="1676400"/>
          </a:xfrm>
        </p:spPr>
        <p:txBody>
          <a:bodyPr>
            <a:noAutofit/>
          </a:bodyPr>
          <a:lstStyle/>
          <a:p>
            <a:r>
              <a:rPr lang="en-US" sz="2400" dirty="0"/>
              <a:t>Professor Ann </a:t>
            </a:r>
            <a:r>
              <a:rPr lang="en-US" sz="2400" dirty="0" err="1" smtClean="0"/>
              <a:t>Thrax</a:t>
            </a:r>
            <a:r>
              <a:rPr lang="en-US" sz="2400" dirty="0" smtClean="0"/>
              <a:t> compared the growth of GNP of all member nations of the UN. Based on these data he predicted that by 2030 Asia will overtake the West in GNP per Capita. These data are </a:t>
            </a:r>
            <a:r>
              <a:rPr lang="en-US" sz="2400" dirty="0" smtClean="0"/>
              <a:t>_______. </a:t>
            </a:r>
            <a:endParaRPr lang="en-US" sz="2400" dirty="0"/>
          </a:p>
        </p:txBody>
      </p:sp>
      <p:sp>
        <p:nvSpPr>
          <p:cNvPr id="3" name="Content Placeholder 2"/>
          <p:cNvSpPr>
            <a:spLocks noGrp="1"/>
          </p:cNvSpPr>
          <p:nvPr>
            <p:ph idx="1"/>
          </p:nvPr>
        </p:nvSpPr>
        <p:spPr>
          <a:xfrm>
            <a:off x="1600201" y="3733800"/>
            <a:ext cx="6934200" cy="2362200"/>
          </a:xfrm>
        </p:spPr>
        <p:txBody>
          <a:bodyPr>
            <a:normAutofit/>
          </a:bodyPr>
          <a:lstStyle/>
          <a:p>
            <a:pPr marL="457200" indent="-457200">
              <a:buFont typeface="+mj-lt"/>
              <a:buAutoNum type="alphaUcPeriod"/>
            </a:pPr>
            <a:r>
              <a:rPr lang="fr-FR" sz="2400" dirty="0" err="1" smtClean="0"/>
              <a:t>Individual</a:t>
            </a:r>
            <a:r>
              <a:rPr lang="fr-FR" sz="2400" dirty="0" smtClean="0"/>
              <a:t> data</a:t>
            </a:r>
          </a:p>
          <a:p>
            <a:pPr marL="457200" indent="-457200">
              <a:buFont typeface="+mj-lt"/>
              <a:buAutoNum type="alphaUcPeriod"/>
            </a:pPr>
            <a:r>
              <a:rPr lang="fr-FR" sz="2400" dirty="0" err="1" smtClean="0"/>
              <a:t>Summary</a:t>
            </a:r>
            <a:r>
              <a:rPr lang="fr-FR" sz="2400" dirty="0" smtClean="0"/>
              <a:t> data</a:t>
            </a:r>
          </a:p>
          <a:p>
            <a:pPr marL="457200" indent="-457200">
              <a:buFont typeface="+mj-lt"/>
              <a:buAutoNum type="alphaUcPeriod"/>
            </a:pPr>
            <a:r>
              <a:rPr lang="fr-FR" sz="2400" dirty="0" smtClean="0"/>
              <a:t>Qualitative data</a:t>
            </a:r>
          </a:p>
          <a:p>
            <a:pPr marL="457200" indent="-457200">
              <a:buFont typeface="+mj-lt"/>
              <a:buAutoNum type="alphaUcPeriod"/>
            </a:pPr>
            <a:r>
              <a:rPr lang="fr-FR" sz="2400" dirty="0" smtClean="0"/>
              <a:t>All of the </a:t>
            </a:r>
            <a:r>
              <a:rPr lang="fr-FR" sz="2400" dirty="0" err="1" smtClean="0"/>
              <a:t>above</a:t>
            </a:r>
            <a:endParaRPr lang="fr-FR" sz="2400" dirty="0" smtClean="0"/>
          </a:p>
          <a:p>
            <a:pPr marL="457200" indent="-457200">
              <a:buFont typeface="+mj-lt"/>
              <a:buAutoNum type="alphaUcPeriod"/>
            </a:pPr>
            <a:endParaRPr lang="fr-FR" sz="2000" dirty="0" smtClean="0"/>
          </a:p>
          <a:p>
            <a:pPr marL="457200" indent="-457200">
              <a:buFont typeface="+mj-lt"/>
              <a:buAutoNum type="alphaUcPeriod"/>
            </a:pPr>
            <a:endParaRPr lang="fr-FR" sz="2000" dirty="0"/>
          </a:p>
          <a:p>
            <a:endParaRPr lang="en-US" dirty="0"/>
          </a:p>
        </p:txBody>
      </p:sp>
    </p:spTree>
    <p:extLst>
      <p:ext uri="{BB962C8B-B14F-4D97-AF65-F5344CB8AC3E}">
        <p14:creationId xmlns:p14="http://schemas.microsoft.com/office/powerpoint/2010/main" val="3272342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447800"/>
            <a:ext cx="6589199" cy="1280890"/>
          </a:xfrm>
        </p:spPr>
        <p:txBody>
          <a:bodyPr>
            <a:noAutofit/>
          </a:bodyPr>
          <a:lstStyle/>
          <a:p>
            <a:r>
              <a:rPr lang="en-US" sz="2400" dirty="0" smtClean="0"/>
              <a:t>Dr</a:t>
            </a:r>
            <a:r>
              <a:rPr lang="en-US" sz="2400" dirty="0"/>
              <a:t>. Gladys </a:t>
            </a:r>
            <a:r>
              <a:rPr lang="en-US" sz="2400" dirty="0" smtClean="0"/>
              <a:t>Friday studied the relationship between hours of exercise per week and GPA using 500 student records. These data are:</a:t>
            </a:r>
            <a:r>
              <a:rPr lang="en-US" sz="2400" dirty="0"/>
              <a:t/>
            </a:r>
            <a:br>
              <a:rPr lang="en-US" sz="2400" dirty="0"/>
            </a:br>
            <a:endParaRPr lang="en-US" sz="2400" dirty="0"/>
          </a:p>
        </p:txBody>
      </p:sp>
      <p:sp>
        <p:nvSpPr>
          <p:cNvPr id="5" name="Content Placeholder 2"/>
          <p:cNvSpPr txBox="1">
            <a:spLocks/>
          </p:cNvSpPr>
          <p:nvPr/>
        </p:nvSpPr>
        <p:spPr>
          <a:xfrm>
            <a:off x="2057400" y="3352800"/>
            <a:ext cx="6934200" cy="23622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57200" indent="-457200" fontAlgn="auto">
              <a:buFont typeface="+mj-lt"/>
              <a:buAutoNum type="alphaUcPeriod"/>
            </a:pPr>
            <a:r>
              <a:rPr lang="fr-FR" sz="2400" dirty="0" err="1" smtClean="0"/>
              <a:t>Individual</a:t>
            </a:r>
            <a:r>
              <a:rPr lang="fr-FR" sz="2400" dirty="0" smtClean="0"/>
              <a:t> data</a:t>
            </a:r>
          </a:p>
          <a:p>
            <a:pPr marL="457200" indent="-457200" fontAlgn="auto">
              <a:buFont typeface="+mj-lt"/>
              <a:buAutoNum type="alphaUcPeriod"/>
            </a:pPr>
            <a:r>
              <a:rPr lang="fr-FR" sz="2400" dirty="0" err="1" smtClean="0"/>
              <a:t>Summary</a:t>
            </a:r>
            <a:r>
              <a:rPr lang="fr-FR" sz="2400" dirty="0" smtClean="0"/>
              <a:t> data</a:t>
            </a:r>
          </a:p>
          <a:p>
            <a:pPr marL="457200" indent="-457200" fontAlgn="auto">
              <a:buFont typeface="+mj-lt"/>
              <a:buAutoNum type="alphaUcPeriod"/>
            </a:pPr>
            <a:r>
              <a:rPr lang="fr-FR" sz="2400" dirty="0" smtClean="0"/>
              <a:t>Qualitative data</a:t>
            </a:r>
          </a:p>
          <a:p>
            <a:pPr marL="457200" indent="-457200" fontAlgn="auto">
              <a:buFont typeface="+mj-lt"/>
              <a:buAutoNum type="alphaUcPeriod"/>
            </a:pPr>
            <a:r>
              <a:rPr lang="fr-FR" sz="2400" dirty="0" smtClean="0"/>
              <a:t>All of the </a:t>
            </a:r>
            <a:r>
              <a:rPr lang="fr-FR" sz="2400" dirty="0" err="1" smtClean="0"/>
              <a:t>above</a:t>
            </a:r>
            <a:endParaRPr lang="fr-FR" sz="2400" dirty="0" smtClean="0"/>
          </a:p>
          <a:p>
            <a:pPr marL="457200" indent="-457200" fontAlgn="auto">
              <a:buFont typeface="+mj-lt"/>
              <a:buAutoNum type="alphaUcPeriod"/>
            </a:pPr>
            <a:endParaRPr lang="fr-FR" sz="2000" dirty="0" smtClean="0"/>
          </a:p>
          <a:p>
            <a:pPr marL="457200" indent="-457200" fontAlgn="auto">
              <a:buFont typeface="+mj-lt"/>
              <a:buAutoNum type="alphaUcPeriod"/>
            </a:pPr>
            <a:endParaRPr lang="fr-FR" sz="2000" dirty="0" smtClean="0"/>
          </a:p>
          <a:p>
            <a:pPr fontAlgn="auto"/>
            <a:endParaRPr lang="en-US" dirty="0"/>
          </a:p>
        </p:txBody>
      </p:sp>
    </p:spTree>
    <p:extLst>
      <p:ext uri="{BB962C8B-B14F-4D97-AF65-F5344CB8AC3E}">
        <p14:creationId xmlns:p14="http://schemas.microsoft.com/office/powerpoint/2010/main" val="2247198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6087" y="1143000"/>
            <a:ext cx="6589199" cy="1280890"/>
          </a:xfrm>
        </p:spPr>
        <p:txBody>
          <a:bodyPr>
            <a:noAutofit/>
          </a:bodyPr>
          <a:lstStyle/>
          <a:p>
            <a:r>
              <a:rPr lang="en-US" sz="2400" dirty="0" smtClean="0"/>
              <a:t>At </a:t>
            </a:r>
            <a:r>
              <a:rPr lang="en-US" sz="2400" dirty="0"/>
              <a:t>the annual </a:t>
            </a:r>
            <a:r>
              <a:rPr lang="en-US" sz="2400" dirty="0" smtClean="0"/>
              <a:t>Marathon, </a:t>
            </a:r>
            <a:r>
              <a:rPr lang="en-US" sz="2400" dirty="0"/>
              <a:t>prizes are awarded for 1st, 2nd, 3rd, 4th, and 5th place. These “places” comprise a(n) __________.</a:t>
            </a:r>
            <a:endParaRPr lang="en-US" sz="2400" dirty="0"/>
          </a:p>
        </p:txBody>
      </p:sp>
      <p:sp>
        <p:nvSpPr>
          <p:cNvPr id="3" name="Content Placeholder 2"/>
          <p:cNvSpPr>
            <a:spLocks noGrp="1"/>
          </p:cNvSpPr>
          <p:nvPr>
            <p:ph idx="1"/>
          </p:nvPr>
        </p:nvSpPr>
        <p:spPr>
          <a:xfrm>
            <a:off x="1953301" y="3657600"/>
            <a:ext cx="6591985" cy="2787022"/>
          </a:xfrm>
        </p:spPr>
        <p:txBody>
          <a:bodyPr>
            <a:normAutofit/>
          </a:bodyPr>
          <a:lstStyle/>
          <a:p>
            <a:pPr marL="457200" indent="-457200">
              <a:buFont typeface="+mj-lt"/>
              <a:buAutoNum type="alphaUcPeriod"/>
            </a:pPr>
            <a:r>
              <a:rPr lang="it-IT" sz="2400" dirty="0" smtClean="0"/>
              <a:t>nominal </a:t>
            </a:r>
            <a:r>
              <a:rPr lang="it-IT" sz="2400" dirty="0"/>
              <a:t>scale</a:t>
            </a:r>
          </a:p>
          <a:p>
            <a:pPr marL="457200" indent="-457200">
              <a:buFont typeface="+mj-lt"/>
              <a:buAutoNum type="alphaUcPeriod"/>
            </a:pPr>
            <a:r>
              <a:rPr lang="it-IT" sz="2400" dirty="0" smtClean="0"/>
              <a:t>ordinal </a:t>
            </a:r>
            <a:r>
              <a:rPr lang="it-IT" sz="2400" dirty="0"/>
              <a:t>scale </a:t>
            </a:r>
          </a:p>
          <a:p>
            <a:pPr marL="457200" indent="-457200">
              <a:buFont typeface="+mj-lt"/>
              <a:buAutoNum type="alphaUcPeriod"/>
            </a:pPr>
            <a:r>
              <a:rPr lang="it-IT" sz="2400" dirty="0" smtClean="0"/>
              <a:t>interval </a:t>
            </a:r>
            <a:r>
              <a:rPr lang="it-IT" sz="2400" dirty="0"/>
              <a:t>scale</a:t>
            </a:r>
          </a:p>
          <a:p>
            <a:pPr marL="457200" indent="-457200">
              <a:buFont typeface="+mj-lt"/>
              <a:buAutoNum type="alphaUcPeriod"/>
            </a:pPr>
            <a:r>
              <a:rPr lang="it-IT" sz="2400" dirty="0" smtClean="0"/>
              <a:t>ratio </a:t>
            </a:r>
            <a:r>
              <a:rPr lang="it-IT" sz="2400" dirty="0"/>
              <a:t>scale</a:t>
            </a:r>
          </a:p>
          <a:p>
            <a:endParaRPr lang="en-US" dirty="0"/>
          </a:p>
        </p:txBody>
      </p:sp>
    </p:spTree>
    <p:extLst>
      <p:ext uri="{BB962C8B-B14F-4D97-AF65-F5344CB8AC3E}">
        <p14:creationId xmlns:p14="http://schemas.microsoft.com/office/powerpoint/2010/main" val="3862258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6952" y="1676400"/>
            <a:ext cx="6589199" cy="1280890"/>
          </a:xfrm>
        </p:spPr>
        <p:txBody>
          <a:bodyPr>
            <a:noAutofit/>
          </a:bodyPr>
          <a:lstStyle/>
          <a:p>
            <a:r>
              <a:rPr lang="en-US" sz="2400" dirty="0" smtClean="0"/>
              <a:t>Gender </a:t>
            </a:r>
            <a:r>
              <a:rPr lang="en-US" sz="2400" dirty="0"/>
              <a:t>of children is an example of a(n) _________ scale. </a:t>
            </a:r>
            <a:endParaRPr lang="en-US" sz="2400" dirty="0"/>
          </a:p>
        </p:txBody>
      </p:sp>
      <p:sp>
        <p:nvSpPr>
          <p:cNvPr id="3" name="Content Placeholder 2"/>
          <p:cNvSpPr>
            <a:spLocks noGrp="1"/>
          </p:cNvSpPr>
          <p:nvPr>
            <p:ph idx="1"/>
          </p:nvPr>
        </p:nvSpPr>
        <p:spPr>
          <a:xfrm>
            <a:off x="1954166" y="3657600"/>
            <a:ext cx="6591985" cy="2787022"/>
          </a:xfrm>
        </p:spPr>
        <p:txBody>
          <a:bodyPr>
            <a:normAutofit/>
          </a:bodyPr>
          <a:lstStyle/>
          <a:p>
            <a:pPr marL="457200" indent="-457200">
              <a:buFont typeface="+mj-lt"/>
              <a:buAutoNum type="alphaUcPeriod"/>
            </a:pPr>
            <a:r>
              <a:rPr lang="pt-BR" sz="2400" dirty="0" smtClean="0"/>
              <a:t>ratio </a:t>
            </a:r>
            <a:endParaRPr lang="pt-BR" sz="2400" dirty="0"/>
          </a:p>
          <a:p>
            <a:pPr marL="457200" indent="-457200">
              <a:buFont typeface="+mj-lt"/>
              <a:buAutoNum type="alphaUcPeriod"/>
            </a:pPr>
            <a:r>
              <a:rPr lang="pt-BR" sz="2400" dirty="0" smtClean="0"/>
              <a:t>nominal </a:t>
            </a:r>
            <a:endParaRPr lang="pt-BR" sz="2400" dirty="0"/>
          </a:p>
          <a:p>
            <a:pPr marL="457200" indent="-457200">
              <a:buFont typeface="+mj-lt"/>
              <a:buAutoNum type="alphaUcPeriod"/>
            </a:pPr>
            <a:r>
              <a:rPr lang="pt-BR" sz="2400" dirty="0" smtClean="0"/>
              <a:t>ordinal</a:t>
            </a:r>
            <a:endParaRPr lang="pt-BR" sz="2400" dirty="0"/>
          </a:p>
          <a:p>
            <a:pPr marL="457200" indent="-457200">
              <a:buFont typeface="+mj-lt"/>
              <a:buAutoNum type="alphaUcPeriod"/>
            </a:pPr>
            <a:r>
              <a:rPr lang="pt-BR" sz="2400" dirty="0" smtClean="0"/>
              <a:t>interval</a:t>
            </a:r>
            <a:endParaRPr lang="pt-BR" sz="2400" dirty="0"/>
          </a:p>
          <a:p>
            <a:endParaRPr lang="en-US" dirty="0"/>
          </a:p>
        </p:txBody>
      </p:sp>
    </p:spTree>
    <p:extLst>
      <p:ext uri="{BB962C8B-B14F-4D97-AF65-F5344CB8AC3E}">
        <p14:creationId xmlns:p14="http://schemas.microsoft.com/office/powerpoint/2010/main" val="2843197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600200"/>
            <a:ext cx="6589199" cy="1280890"/>
          </a:xfrm>
        </p:spPr>
        <p:txBody>
          <a:bodyPr>
            <a:noAutofit/>
          </a:bodyPr>
          <a:lstStyle/>
          <a:p>
            <a:r>
              <a:rPr lang="en-US" sz="2400" dirty="0" smtClean="0"/>
              <a:t>In </a:t>
            </a:r>
            <a:r>
              <a:rPr lang="en-US" sz="2400" dirty="0"/>
              <a:t>many statistics software packages the measurement scale includes nominal, ordinal, and continuous only because</a:t>
            </a:r>
            <a:endParaRPr lang="en-US" sz="2400" dirty="0"/>
          </a:p>
        </p:txBody>
      </p:sp>
      <p:sp>
        <p:nvSpPr>
          <p:cNvPr id="3" name="Content Placeholder 2"/>
          <p:cNvSpPr>
            <a:spLocks noGrp="1"/>
          </p:cNvSpPr>
          <p:nvPr>
            <p:ph idx="1"/>
          </p:nvPr>
        </p:nvSpPr>
        <p:spPr>
          <a:xfrm>
            <a:off x="1981200" y="3124200"/>
            <a:ext cx="6591985" cy="2787022"/>
          </a:xfrm>
        </p:spPr>
        <p:txBody>
          <a:bodyPr>
            <a:normAutofit fontScale="92500" lnSpcReduction="20000"/>
          </a:bodyPr>
          <a:lstStyle/>
          <a:p>
            <a:pPr marL="457200" indent="-457200">
              <a:buFont typeface="+mj-lt"/>
              <a:buAutoNum type="alphaUcPeriod"/>
            </a:pPr>
            <a:r>
              <a:rPr lang="en-US" sz="2400" dirty="0" smtClean="0"/>
              <a:t>there </a:t>
            </a:r>
            <a:r>
              <a:rPr lang="en-US" sz="2400" dirty="0"/>
              <a:t>is no difference between interval and ratio in computation. *</a:t>
            </a:r>
          </a:p>
          <a:p>
            <a:pPr marL="457200" indent="-457200">
              <a:buFont typeface="+mj-lt"/>
              <a:buAutoNum type="alphaUcPeriod"/>
            </a:pPr>
            <a:r>
              <a:rPr lang="en-US" sz="2400" dirty="0" smtClean="0"/>
              <a:t>the </a:t>
            </a:r>
            <a:r>
              <a:rPr lang="en-US" sz="2400" dirty="0"/>
              <a:t>ratio scale requires a high degree of precision; it consumes too much RAM and CPU cycles.</a:t>
            </a:r>
          </a:p>
          <a:p>
            <a:pPr marL="457200" indent="-457200">
              <a:buFont typeface="+mj-lt"/>
              <a:buAutoNum type="alphaUcPeriod"/>
            </a:pPr>
            <a:r>
              <a:rPr lang="en-US" sz="2400" dirty="0" smtClean="0"/>
              <a:t>cannot </a:t>
            </a:r>
            <a:r>
              <a:rPr lang="en-US" sz="2400" dirty="0"/>
              <a:t>take an infinite number of intermediate possible values</a:t>
            </a:r>
          </a:p>
          <a:p>
            <a:pPr marL="457200" indent="-457200">
              <a:buFont typeface="+mj-lt"/>
              <a:buAutoNum type="alphaUcPeriod"/>
            </a:pPr>
            <a:r>
              <a:rPr lang="en-US" sz="2400" dirty="0" smtClean="0"/>
              <a:t>b </a:t>
            </a:r>
            <a:r>
              <a:rPr lang="en-US" sz="2400" dirty="0"/>
              <a:t>and c</a:t>
            </a:r>
          </a:p>
          <a:p>
            <a:endParaRPr lang="en-US" dirty="0"/>
          </a:p>
        </p:txBody>
      </p:sp>
    </p:spTree>
    <p:extLst>
      <p:ext uri="{BB962C8B-B14F-4D97-AF65-F5344CB8AC3E}">
        <p14:creationId xmlns:p14="http://schemas.microsoft.com/office/powerpoint/2010/main" val="79034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0"/>
            <a:ext cx="7049185" cy="1371600"/>
          </a:xfrm>
        </p:spPr>
        <p:txBody>
          <a:bodyPr>
            <a:noAutofit/>
          </a:bodyPr>
          <a:lstStyle/>
          <a:p>
            <a:r>
              <a:rPr lang="en-US" sz="2400" dirty="0" smtClean="0"/>
              <a:t>A </a:t>
            </a:r>
            <a:r>
              <a:rPr lang="en-US" sz="2400" dirty="0"/>
              <a:t>researcher wants to find out whether drinking three cups of green tea per day can improve memory. In this case memory is:</a:t>
            </a:r>
            <a:endParaRPr lang="en-US" sz="2400" dirty="0"/>
          </a:p>
        </p:txBody>
      </p:sp>
      <p:sp>
        <p:nvSpPr>
          <p:cNvPr id="3" name="Content Placeholder 2"/>
          <p:cNvSpPr>
            <a:spLocks noGrp="1"/>
          </p:cNvSpPr>
          <p:nvPr>
            <p:ph idx="1"/>
          </p:nvPr>
        </p:nvSpPr>
        <p:spPr>
          <a:xfrm>
            <a:off x="1752600" y="3733800"/>
            <a:ext cx="6591985" cy="2558422"/>
          </a:xfrm>
        </p:spPr>
        <p:txBody>
          <a:bodyPr>
            <a:normAutofit/>
          </a:bodyPr>
          <a:lstStyle/>
          <a:p>
            <a:pPr marL="514350" indent="-514350">
              <a:buFont typeface="+mj-lt"/>
              <a:buAutoNum type="alphaUcPeriod"/>
            </a:pPr>
            <a:r>
              <a:rPr lang="en-US" sz="2400" dirty="0" smtClean="0"/>
              <a:t>dependent variable</a:t>
            </a:r>
            <a:endParaRPr lang="en-US" sz="2400" dirty="0"/>
          </a:p>
          <a:p>
            <a:pPr marL="514350" indent="-514350">
              <a:buFont typeface="+mj-lt"/>
              <a:buAutoNum type="alphaUcPeriod"/>
            </a:pPr>
            <a:r>
              <a:rPr lang="en-US" sz="2400" dirty="0" smtClean="0"/>
              <a:t>independent </a:t>
            </a:r>
            <a:r>
              <a:rPr lang="en-US" sz="2400" dirty="0"/>
              <a:t>variable</a:t>
            </a:r>
          </a:p>
          <a:p>
            <a:pPr marL="514350" indent="-514350">
              <a:buFont typeface="+mj-lt"/>
              <a:buAutoNum type="alphaUcPeriod"/>
            </a:pPr>
            <a:r>
              <a:rPr lang="en-US" sz="2400" dirty="0" smtClean="0"/>
              <a:t>factor</a:t>
            </a:r>
            <a:endParaRPr lang="en-US" sz="2400" dirty="0"/>
          </a:p>
          <a:p>
            <a:pPr marL="514350" indent="-514350">
              <a:buFont typeface="+mj-lt"/>
              <a:buAutoNum type="alphaUcPeriod"/>
            </a:pPr>
            <a:r>
              <a:rPr lang="en-US" sz="2400" dirty="0" smtClean="0"/>
              <a:t>predictor</a:t>
            </a:r>
            <a:endParaRPr lang="en-US" sz="2400" dirty="0"/>
          </a:p>
        </p:txBody>
      </p:sp>
    </p:spTree>
    <p:extLst>
      <p:ext uri="{BB962C8B-B14F-4D97-AF65-F5344CB8AC3E}">
        <p14:creationId xmlns:p14="http://schemas.microsoft.com/office/powerpoint/2010/main" val="133663058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269</TotalTime>
  <Words>335</Words>
  <Application>Microsoft Office PowerPoint</Application>
  <PresentationFormat>On-screen Show (4:3)</PresentationFormat>
  <Paragraphs>43</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Times New Roman</vt:lpstr>
      <vt:lpstr>Wingdings 3</vt:lpstr>
      <vt:lpstr>Wisp</vt:lpstr>
      <vt:lpstr>Unit 2 Quiz: Review questions</vt:lpstr>
      <vt:lpstr>Can you explain your answer?</vt:lpstr>
      <vt:lpstr>Dr. Candy Storr collected student records at APU. The records include their GPA and household income. These are _____________.</vt:lpstr>
      <vt:lpstr>Dr. Candy Storr found that there is a positive relationship between household income and GPA. This finding is considered _____________.</vt:lpstr>
      <vt:lpstr>Professor Ann Thrax compared the growth of GNP of all member nations of the UN. Based on these data he predicted that by 2030 Asia will overtake the West in GNP per Capita. These data are _______. </vt:lpstr>
      <vt:lpstr>Dr. Gladys Friday studied the relationship between hours of exercise per week and GPA using 500 student records. These data are: </vt:lpstr>
      <vt:lpstr>At the annual Marathon, prizes are awarded for 1st, 2nd, 3rd, 4th, and 5th place. These “places” comprise a(n) __________.</vt:lpstr>
      <vt:lpstr>Gender of children is an example of a(n) _________ scale. </vt:lpstr>
      <vt:lpstr>In many statistics software packages the measurement scale includes nominal, ordinal, and continuous only because</vt:lpstr>
      <vt:lpstr>A researcher wants to find out whether drinking three cups of green tea per day can improve memory. In this case memory 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Yu</cp:lastModifiedBy>
  <cp:revision>58</cp:revision>
  <cp:lastPrinted>1601-01-01T00:00:00Z</cp:lastPrinted>
  <dcterms:created xsi:type="dcterms:W3CDTF">2015-03-25T05:36:38Z</dcterms:created>
  <dcterms:modified xsi:type="dcterms:W3CDTF">2018-09-04T02:01:37Z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