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sldIdLst>
    <p:sldId id="256" r:id="rId2"/>
    <p:sldId id="270" r:id="rId3"/>
    <p:sldId id="271" r:id="rId4"/>
    <p:sldId id="272" r:id="rId5"/>
    <p:sldId id="273" r:id="rId6"/>
    <p:sldId id="274" r:id="rId7"/>
    <p:sldId id="275" r:id="rId8"/>
    <p:sldId id="276" r:id="rId9"/>
    <p:sldId id="277" r:id="rId10"/>
    <p:sldId id="257" r:id="rId11"/>
    <p:sldId id="286" r:id="rId12"/>
    <p:sldId id="280" r:id="rId13"/>
    <p:sldId id="288" r:id="rId14"/>
    <p:sldId id="281" r:id="rId15"/>
    <p:sldId id="282" r:id="rId16"/>
    <p:sldId id="283" r:id="rId17"/>
    <p:sldId id="285" r:id="rId18"/>
    <p:sldId id="287" r:id="rId19"/>
    <p:sldId id="265" r:id="rId20"/>
    <p:sldId id="266" r:id="rId21"/>
    <p:sldId id="262" r:id="rId22"/>
    <p:sldId id="263" r:id="rId23"/>
    <p:sldId id="264" r:id="rId24"/>
    <p:sldId id="278" r:id="rId25"/>
    <p:sldId id="289" r:id="rId26"/>
    <p:sldId id="290" r:id="rId27"/>
    <p:sldId id="291" r:id="rId2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entury Gothic" panose="020B0502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entury Gothic" panose="020B0502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entury Gothic" panose="020B0502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entury Gothic" panose="020B0502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entury Gothic" panose="020B0502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entury Gothic" panose="020B0502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entury Gothic" panose="020B0502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entury Gothic" panose="020B0502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entury Gothic" panose="020B0502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6"/>
    <p:restoredTop sz="94567"/>
  </p:normalViewPr>
  <p:slideViewPr>
    <p:cSldViewPr>
      <p:cViewPr varScale="1">
        <p:scale>
          <a:sx n="83" d="100"/>
          <a:sy n="83" d="100"/>
        </p:scale>
        <p:origin x="141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5" name="Rounded Rectangle 4"/>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7712075" y="3136900"/>
            <a:ext cx="911225" cy="2074863"/>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446088" y="3055938"/>
            <a:ext cx="6946900" cy="22447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541338" y="4559300"/>
            <a:ext cx="6756400" cy="663575"/>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539750" y="3140075"/>
            <a:ext cx="6759575" cy="207645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
        <p:nvSpPr>
          <p:cNvPr id="12" name="Date Placeholder 3"/>
          <p:cNvSpPr>
            <a:spLocks noGrp="1"/>
          </p:cNvSpPr>
          <p:nvPr>
            <p:ph type="dt" sz="half" idx="10"/>
          </p:nvPr>
        </p:nvSpPr>
        <p:spPr/>
        <p:txBody>
          <a:bodyPr/>
          <a:lstStyle>
            <a:lvl1pPr>
              <a:defRPr/>
            </a:lvl1pPr>
          </a:lstStyle>
          <a:p>
            <a:pPr>
              <a:defRPr/>
            </a:pPr>
            <a:fld id="{E367EF70-E255-40AB-AF9A-106849B68B84}" type="datetime1">
              <a:rPr lang="en-US"/>
              <a:pPr>
                <a:defRPr/>
              </a:pPr>
              <a:t>1/2/2020</a:t>
            </a:fld>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a:p>
        </p:txBody>
      </p:sp>
      <p:sp>
        <p:nvSpPr>
          <p:cNvPr id="14" name="Slide Number Placeholder 5"/>
          <p:cNvSpPr>
            <a:spLocks noGrp="1"/>
          </p:cNvSpPr>
          <p:nvPr>
            <p:ph type="sldNum" sz="quarter" idx="12"/>
          </p:nvPr>
        </p:nvSpPr>
        <p:spPr>
          <a:xfrm>
            <a:off x="7786688" y="4625975"/>
            <a:ext cx="762000" cy="457200"/>
          </a:xfrm>
        </p:spPr>
        <p:txBody>
          <a:bodyPr/>
          <a:lstStyle>
            <a:lvl1pPr algn="ctr">
              <a:defRPr sz="2800">
                <a:solidFill>
                  <a:srgbClr val="47534C"/>
                </a:solidFill>
              </a:defRPr>
            </a:lvl1pPr>
          </a:lstStyle>
          <a:p>
            <a:pPr>
              <a:defRPr/>
            </a:pPr>
            <a:fld id="{3DBCBD83-BD1E-4BF2-BAEB-E0B6C2FC4A2B}" type="slidenum">
              <a:rPr lang="en-US" altLang="en-US"/>
              <a:pPr>
                <a:defRPr/>
              </a:pPr>
              <a:t>‹#›</a:t>
            </a:fld>
            <a:endParaRPr lang="en-US" altLang="en-US"/>
          </a:p>
        </p:txBody>
      </p:sp>
    </p:spTree>
    <p:extLst>
      <p:ext uri="{BB962C8B-B14F-4D97-AF65-F5344CB8AC3E}">
        <p14:creationId xmlns:p14="http://schemas.microsoft.com/office/powerpoint/2010/main" val="3635095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DD6A251-4EDA-42D4-B155-51F821A65DAE}" type="datetime1">
              <a:rPr lang="en-US"/>
              <a:pPr>
                <a:defRPr/>
              </a:pPr>
              <a:t>1/2/2020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A38E0F5-3592-423D-BFAC-55C61C631958}" type="slidenum">
              <a:rPr lang="en-US" altLang="en-US"/>
              <a:pPr>
                <a:defRPr/>
              </a:pPr>
              <a:t>‹#›</a:t>
            </a:fld>
            <a:endParaRPr lang="en-US" altLang="en-US"/>
          </a:p>
        </p:txBody>
      </p:sp>
    </p:spTree>
    <p:extLst>
      <p:ext uri="{BB962C8B-B14F-4D97-AF65-F5344CB8AC3E}">
        <p14:creationId xmlns:p14="http://schemas.microsoft.com/office/powerpoint/2010/main" val="394091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5" name="Rounded Rectangle 4"/>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568325" y="3048000"/>
            <a:ext cx="8032750" cy="22447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676275" y="4541838"/>
            <a:ext cx="7816850" cy="663575"/>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676275" y="3124200"/>
            <a:ext cx="7816850" cy="2078038"/>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fld id="{777DE7D0-5B0F-4398-9FD2-9822443381CA}" type="datetime1">
              <a:rPr lang="en-US"/>
              <a:pPr>
                <a:defRPr/>
              </a:pPr>
              <a:t>1/2/2020</a:t>
            </a:fld>
            <a:endParaRPr lang="en-US" dirty="0"/>
          </a:p>
        </p:txBody>
      </p:sp>
      <p:sp>
        <p:nvSpPr>
          <p:cNvPr id="11" name="Footer Placeholder 4"/>
          <p:cNvSpPr>
            <a:spLocks noGrp="1"/>
          </p:cNvSpPr>
          <p:nvPr>
            <p:ph type="ftr" sz="quarter" idx="11"/>
          </p:nvPr>
        </p:nvSpPr>
        <p:spPr/>
        <p:txBody>
          <a:bodyPr/>
          <a:lstStyle>
            <a:lvl1pPr>
              <a:defRPr/>
            </a:lvl1pPr>
          </a:lstStyle>
          <a:p>
            <a:pPr>
              <a:defRPr/>
            </a:pPr>
            <a:endParaRPr lang="en-US"/>
          </a:p>
        </p:txBody>
      </p:sp>
      <p:sp>
        <p:nvSpPr>
          <p:cNvPr id="12" name="Slide Number Placeholder 5"/>
          <p:cNvSpPr>
            <a:spLocks noGrp="1"/>
          </p:cNvSpPr>
          <p:nvPr>
            <p:ph type="sldNum" sz="quarter" idx="12"/>
          </p:nvPr>
        </p:nvSpPr>
        <p:spPr/>
        <p:txBody>
          <a:bodyPr/>
          <a:lstStyle>
            <a:lvl1pPr>
              <a:defRPr/>
            </a:lvl1pPr>
          </a:lstStyle>
          <a:p>
            <a:pPr>
              <a:defRPr/>
            </a:pPr>
            <a:fld id="{D35E2E93-6355-4022-A02B-8A5A77C98835}" type="slidenum">
              <a:rPr lang="en-US" altLang="en-US"/>
              <a:pPr>
                <a:defRPr/>
              </a:pPr>
              <a:t>‹#›</a:t>
            </a:fld>
            <a:endParaRPr lang="en-US" altLang="en-US"/>
          </a:p>
        </p:txBody>
      </p:sp>
    </p:spTree>
    <p:extLst>
      <p:ext uri="{BB962C8B-B14F-4D97-AF65-F5344CB8AC3E}">
        <p14:creationId xmlns:p14="http://schemas.microsoft.com/office/powerpoint/2010/main" val="1689853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9EA3AB23-3F48-41EF-B051-5AFDDEC075D6}" type="datetime1">
              <a:rPr lang="en-US"/>
              <a:pPr>
                <a:defRPr/>
              </a:pPr>
              <a:t>1/2/2020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75473DC-1CEA-4406-B493-76A30A00BF8E}" type="slidenum">
              <a:rPr lang="en-US" altLang="en-US"/>
              <a:pPr>
                <a:defRPr/>
              </a:pPr>
              <a:t>‹#›</a:t>
            </a:fld>
            <a:endParaRPr lang="en-US" altLang="en-US"/>
          </a:p>
        </p:txBody>
      </p:sp>
    </p:spTree>
    <p:extLst>
      <p:ext uri="{BB962C8B-B14F-4D97-AF65-F5344CB8AC3E}">
        <p14:creationId xmlns:p14="http://schemas.microsoft.com/office/powerpoint/2010/main" val="3994020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2F3667BB-3275-4DD4-BCF9-B128B46DF8F9}" type="datetime1">
              <a:rPr lang="en-US"/>
              <a:pPr>
                <a:defRPr/>
              </a:pPr>
              <a:t>1/2/2020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2164C78-D505-4238-AB93-605FE5194C9A}" type="slidenum">
              <a:rPr lang="en-US" altLang="en-US"/>
              <a:pPr>
                <a:defRPr/>
              </a:pPr>
              <a:t>‹#›</a:t>
            </a:fld>
            <a:endParaRPr lang="en-US" altLang="en-US"/>
          </a:p>
        </p:txBody>
      </p:sp>
    </p:spTree>
    <p:extLst>
      <p:ext uri="{BB962C8B-B14F-4D97-AF65-F5344CB8AC3E}">
        <p14:creationId xmlns:p14="http://schemas.microsoft.com/office/powerpoint/2010/main" val="3354050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17218D0-AA1C-4878-B608-CB414D5310B2}" type="datetime1">
              <a:rPr lang="en-US"/>
              <a:pPr>
                <a:defRPr/>
              </a:pPr>
              <a:t>1/2/2020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7554B1D-65E1-4DB4-A8A9-E0EB5D2DECEE}" type="slidenum">
              <a:rPr lang="en-US" altLang="en-US"/>
              <a:pPr>
                <a:defRPr/>
              </a:pPr>
              <a:t>‹#›</a:t>
            </a:fld>
            <a:endParaRPr lang="en-US" altLang="en-US"/>
          </a:p>
        </p:txBody>
      </p:sp>
    </p:spTree>
    <p:extLst>
      <p:ext uri="{BB962C8B-B14F-4D97-AF65-F5344CB8AC3E}">
        <p14:creationId xmlns:p14="http://schemas.microsoft.com/office/powerpoint/2010/main" val="109938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3" name="Rounded Rectangle 2"/>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lstStyle>
          <a:p>
            <a:pPr>
              <a:defRPr/>
            </a:pPr>
            <a:fld id="{32A2A972-5073-4DFD-9264-93253CE32AFA}" type="datetime1">
              <a:rPr lang="en-US"/>
              <a:pPr>
                <a:defRPr/>
              </a:pPr>
              <a:t>1/2/2020</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7D9FF08F-4D29-46BE-AC24-22C402DF307F}" type="slidenum">
              <a:rPr lang="en-US" altLang="en-US"/>
              <a:pPr>
                <a:defRPr/>
              </a:pPr>
              <a:t>‹#›</a:t>
            </a:fld>
            <a:endParaRPr lang="en-US" altLang="en-US"/>
          </a:p>
        </p:txBody>
      </p:sp>
    </p:spTree>
    <p:extLst>
      <p:ext uri="{BB962C8B-B14F-4D97-AF65-F5344CB8AC3E}">
        <p14:creationId xmlns:p14="http://schemas.microsoft.com/office/powerpoint/2010/main" val="817477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6" name="Rounded Rectangle 5"/>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676275" y="1643063"/>
            <a:ext cx="2484438" cy="3233737"/>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lstStyle>
            <a:lvl1pPr algn="l">
              <a:defRPr sz="2000" b="0">
                <a:solidFill>
                  <a:schemeClr val="accent1">
                    <a:lumMod val="75000"/>
                  </a:schemeClr>
                </a:solidFill>
              </a:defRPr>
            </a:lvl1pPr>
          </a:lstStyle>
          <a:p>
            <a:r>
              <a:rPr lang="en-US" smtClean="0"/>
              <a:t>Click to edit Master title style</a:t>
            </a:r>
            <a:endParaRPr lang="en-US" dirty="0"/>
          </a:p>
        </p:txBody>
      </p:sp>
      <p:sp>
        <p:nvSpPr>
          <p:cNvPr id="9" name="Date Placeholder 4"/>
          <p:cNvSpPr>
            <a:spLocks noGrp="1"/>
          </p:cNvSpPr>
          <p:nvPr>
            <p:ph type="dt" sz="half" idx="10"/>
          </p:nvPr>
        </p:nvSpPr>
        <p:spPr/>
        <p:txBody>
          <a:bodyPr/>
          <a:lstStyle>
            <a:lvl1pPr>
              <a:defRPr/>
            </a:lvl1pPr>
          </a:lstStyle>
          <a:p>
            <a:pPr>
              <a:defRPr/>
            </a:pPr>
            <a:fld id="{F615D3C0-7FFE-490F-934B-D545B092B4E1}" type="datetime1">
              <a:rPr lang="en-US"/>
              <a:pPr>
                <a:defRPr/>
              </a:pPr>
              <a:t>1/2/2020</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19498D1A-0089-4E95-AD06-5A48734B105D}" type="slidenum">
              <a:rPr lang="en-US" altLang="en-US"/>
              <a:pPr>
                <a:defRPr/>
              </a:pPr>
              <a:t>‹#›</a:t>
            </a:fld>
            <a:endParaRPr lang="en-US" altLang="en-US"/>
          </a:p>
        </p:txBody>
      </p:sp>
    </p:spTree>
    <p:extLst>
      <p:ext uri="{BB962C8B-B14F-4D97-AF65-F5344CB8AC3E}">
        <p14:creationId xmlns:p14="http://schemas.microsoft.com/office/powerpoint/2010/main" val="4014225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6" name="Rounded Rectangle 5"/>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762000" y="5029200"/>
            <a:ext cx="7600950" cy="12033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914400" y="5638800"/>
            <a:ext cx="7327900" cy="452438"/>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604838" y="5075238"/>
            <a:ext cx="7947025" cy="1096962"/>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0"/>
          <a:lstStyle>
            <a:lvl1pPr algn="ctr">
              <a:defRPr sz="2000" b="0">
                <a:solidFill>
                  <a:schemeClr val="accent1">
                    <a:lumMod val="75000"/>
                  </a:schemeClr>
                </a:solidFill>
              </a:defRPr>
            </a:lvl1pPr>
          </a:lstStyle>
          <a:p>
            <a:r>
              <a:rPr lang="en-US" smtClean="0"/>
              <a:t>Click to edit Master title style</a:t>
            </a:r>
            <a:endParaRPr lang="en-US" dirty="0"/>
          </a:p>
        </p:txBody>
      </p:sp>
      <p:sp>
        <p:nvSpPr>
          <p:cNvPr id="11" name="Date Placeholder 4"/>
          <p:cNvSpPr>
            <a:spLocks noGrp="1"/>
          </p:cNvSpPr>
          <p:nvPr>
            <p:ph type="dt" sz="half" idx="10"/>
          </p:nvPr>
        </p:nvSpPr>
        <p:spPr/>
        <p:txBody>
          <a:bodyPr/>
          <a:lstStyle>
            <a:lvl1pPr>
              <a:defRPr/>
            </a:lvl1pPr>
          </a:lstStyle>
          <a:p>
            <a:pPr>
              <a:defRPr/>
            </a:pPr>
            <a:fld id="{02132054-C1CA-46E3-AF31-3EFCE37EB67F}" type="datetime1">
              <a:rPr lang="en-US"/>
              <a:pPr>
                <a:defRPr/>
              </a:pPr>
              <a:t>1/2/2020</a:t>
            </a:fld>
            <a:endParaRPr lang="en-US"/>
          </a:p>
        </p:txBody>
      </p:sp>
      <p:sp>
        <p:nvSpPr>
          <p:cNvPr id="12" name="Slide Number Placeholder 6"/>
          <p:cNvSpPr>
            <a:spLocks noGrp="1"/>
          </p:cNvSpPr>
          <p:nvPr>
            <p:ph type="sldNum" sz="quarter" idx="11"/>
          </p:nvPr>
        </p:nvSpPr>
        <p:spPr/>
        <p:txBody>
          <a:bodyPr/>
          <a:lstStyle>
            <a:lvl1pPr>
              <a:defRPr/>
            </a:lvl1pPr>
          </a:lstStyle>
          <a:p>
            <a:pPr>
              <a:defRPr/>
            </a:pPr>
            <a:fld id="{2FA400DD-82ED-483E-B942-C03799FE8297}" type="slidenum">
              <a:rPr lang="en-US" altLang="en-US"/>
              <a:pPr>
                <a:defRPr/>
              </a:pPr>
              <a:t>‹#›</a:t>
            </a:fld>
            <a:endParaRPr lang="en-US" altLang="en-US"/>
          </a:p>
        </p:txBody>
      </p:sp>
      <p:sp>
        <p:nvSpPr>
          <p:cNvPr id="13" name="Footer Placeholder 5"/>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134598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85F8BB6-E6D4-4785-9754-03CE9CF3A034}" type="datetime1">
              <a:rPr lang="en-US"/>
              <a:pPr>
                <a:defRPr/>
              </a:pPr>
              <a:t>1/2/2020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B4C6C4B-3D91-4850-88A7-F6646280D608}" type="slidenum">
              <a:rPr lang="en-US" altLang="en-US"/>
              <a:pPr>
                <a:defRPr/>
              </a:pPr>
              <a:t>‹#›</a:t>
            </a:fld>
            <a:endParaRPr lang="en-US" altLang="en-US"/>
          </a:p>
        </p:txBody>
      </p:sp>
    </p:spTree>
    <p:extLst>
      <p:ext uri="{BB962C8B-B14F-4D97-AF65-F5344CB8AC3E}">
        <p14:creationId xmlns:p14="http://schemas.microsoft.com/office/powerpoint/2010/main" val="1943969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6861175" y="228600"/>
            <a:ext cx="1860550" cy="6122988"/>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p:nvSpPr>
        <p:spPr>
          <a:xfrm>
            <a:off x="6954838" y="350838"/>
            <a:ext cx="1673225" cy="5876925"/>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70F0B73F-1096-444B-8451-BBFEC1AB8727}" type="datetime1">
              <a:rPr lang="en-US"/>
              <a:pPr>
                <a:defRPr/>
              </a:pPr>
              <a:t>1/2/2020</a:t>
            </a:fld>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414B477A-5C84-4598-8423-064EAA0F54D1}" type="slidenum">
              <a:rPr lang="en-US" altLang="en-US"/>
              <a:pPr>
                <a:defRPr/>
              </a:pPr>
              <a:t>‹#›</a:t>
            </a:fld>
            <a:endParaRPr lang="en-US" altLang="en-US"/>
          </a:p>
        </p:txBody>
      </p:sp>
    </p:spTree>
    <p:extLst>
      <p:ext uri="{BB962C8B-B14F-4D97-AF65-F5344CB8AC3E}">
        <p14:creationId xmlns:p14="http://schemas.microsoft.com/office/powerpoint/2010/main" val="3922590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7" name="Rounded Rectangle 6"/>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8" name="Text Placeholder 2"/>
          <p:cNvSpPr>
            <a:spLocks noGrp="1"/>
          </p:cNvSpPr>
          <p:nvPr>
            <p:ph type="body" idx="1"/>
          </p:nvPr>
        </p:nvSpPr>
        <p:spPr bwMode="auto">
          <a:xfrm>
            <a:off x="457200" y="1752600"/>
            <a:ext cx="8229600"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2"/>
                </a:solidFill>
                <a:latin typeface="+mn-lt"/>
                <a:cs typeface="+mn-cs"/>
              </a:defRPr>
            </a:lvl1pPr>
          </a:lstStyle>
          <a:p>
            <a:pPr>
              <a:defRPr/>
            </a:pPr>
            <a:fld id="{017EF0CA-C9DD-4EE5-B22C-5932F3E7B939}" type="datetime1">
              <a:rPr lang="en-US"/>
              <a:pPr>
                <a:defRPr/>
              </a:pPr>
              <a:t>1/2/2020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2"/>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tx2"/>
                </a:solidFill>
              </a:defRPr>
            </a:lvl1pPr>
          </a:lstStyle>
          <a:p>
            <a:pPr>
              <a:defRPr/>
            </a:pPr>
            <a:fld id="{34724CA7-60E0-4A33-9949-20AC2860C580}" type="slidenum">
              <a:rPr lang="en-US" altLang="en-US"/>
              <a:pPr>
                <a:defRPr/>
              </a:pPr>
              <a:t>‹#›</a:t>
            </a:fld>
            <a:endParaRPr lang="en-US" alt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373063" y="373063"/>
            <a:ext cx="8380412" cy="1117600"/>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Placeholder 1"/>
          <p:cNvSpPr>
            <a:spLocks noGrp="1"/>
          </p:cNvSpPr>
          <p:nvPr>
            <p:ph type="title"/>
          </p:nvPr>
        </p:nvSpPr>
        <p:spPr>
          <a:xfrm>
            <a:off x="425450" y="407988"/>
            <a:ext cx="8261350" cy="103981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4039" r:id="rId1"/>
    <p:sldLayoutId id="2147484034" r:id="rId2"/>
    <p:sldLayoutId id="2147484040" r:id="rId3"/>
    <p:sldLayoutId id="2147484035" r:id="rId4"/>
    <p:sldLayoutId id="2147484036" r:id="rId5"/>
    <p:sldLayoutId id="2147484037" r:id="rId6"/>
    <p:sldLayoutId id="2147484041" r:id="rId7"/>
    <p:sldLayoutId id="2147484042" r:id="rId8"/>
    <p:sldLayoutId id="2147484043" r:id="rId9"/>
    <p:sldLayoutId id="2147484038" r:id="rId10"/>
    <p:sldLayoutId id="2147484044" r:id="rId11"/>
  </p:sldLayoutIdLst>
  <p:hf sldNum="0" hdr="0" ftr="0" dt="0"/>
  <p:txStyles>
    <p:titleStyle>
      <a:lvl1pPr algn="ctr" rtl="0" eaLnBrk="0" fontAlgn="base" hangingPunct="0">
        <a:spcBef>
          <a:spcPct val="0"/>
        </a:spcBef>
        <a:spcAft>
          <a:spcPct val="0"/>
        </a:spcAft>
        <a:defRPr sz="3500" kern="1200" cap="all">
          <a:solidFill>
            <a:srgbClr val="6B7D72"/>
          </a:solidFill>
          <a:latin typeface="+mj-lt"/>
          <a:ea typeface="+mj-ea"/>
          <a:cs typeface="+mj-cs"/>
        </a:defRPr>
      </a:lvl1pPr>
      <a:lvl2pPr algn="ctr" rtl="0" eaLnBrk="0" fontAlgn="base" hangingPunct="0">
        <a:spcBef>
          <a:spcPct val="0"/>
        </a:spcBef>
        <a:spcAft>
          <a:spcPct val="0"/>
        </a:spcAft>
        <a:defRPr sz="3500">
          <a:solidFill>
            <a:srgbClr val="6B7D72"/>
          </a:solidFill>
          <a:latin typeface="Book Antiqua" pitchFamily="18" charset="0"/>
        </a:defRPr>
      </a:lvl2pPr>
      <a:lvl3pPr algn="ctr" rtl="0" eaLnBrk="0" fontAlgn="base" hangingPunct="0">
        <a:spcBef>
          <a:spcPct val="0"/>
        </a:spcBef>
        <a:spcAft>
          <a:spcPct val="0"/>
        </a:spcAft>
        <a:defRPr sz="3500">
          <a:solidFill>
            <a:srgbClr val="6B7D72"/>
          </a:solidFill>
          <a:latin typeface="Book Antiqua" pitchFamily="18" charset="0"/>
        </a:defRPr>
      </a:lvl3pPr>
      <a:lvl4pPr algn="ctr" rtl="0" eaLnBrk="0" fontAlgn="base" hangingPunct="0">
        <a:spcBef>
          <a:spcPct val="0"/>
        </a:spcBef>
        <a:spcAft>
          <a:spcPct val="0"/>
        </a:spcAft>
        <a:defRPr sz="3500">
          <a:solidFill>
            <a:srgbClr val="6B7D72"/>
          </a:solidFill>
          <a:latin typeface="Book Antiqua" pitchFamily="18" charset="0"/>
        </a:defRPr>
      </a:lvl4pPr>
      <a:lvl5pPr algn="ctr" rtl="0" eaLnBrk="0" fontAlgn="base" hangingPunct="0">
        <a:spcBef>
          <a:spcPct val="0"/>
        </a:spcBef>
        <a:spcAft>
          <a:spcPct val="0"/>
        </a:spcAft>
        <a:defRPr sz="3500">
          <a:solidFill>
            <a:srgbClr val="6B7D72"/>
          </a:solidFill>
          <a:latin typeface="Book Antiqua" pitchFamily="18" charset="0"/>
        </a:defRPr>
      </a:lvl5pPr>
      <a:lvl6pPr marL="457200" algn="ctr" rtl="0" fontAlgn="base">
        <a:spcBef>
          <a:spcPct val="0"/>
        </a:spcBef>
        <a:spcAft>
          <a:spcPct val="0"/>
        </a:spcAft>
        <a:defRPr sz="3500">
          <a:solidFill>
            <a:srgbClr val="6B7D72"/>
          </a:solidFill>
          <a:latin typeface="Book Antiqua" pitchFamily="18" charset="0"/>
        </a:defRPr>
      </a:lvl6pPr>
      <a:lvl7pPr marL="914400" algn="ctr" rtl="0" fontAlgn="base">
        <a:spcBef>
          <a:spcPct val="0"/>
        </a:spcBef>
        <a:spcAft>
          <a:spcPct val="0"/>
        </a:spcAft>
        <a:defRPr sz="3500">
          <a:solidFill>
            <a:srgbClr val="6B7D72"/>
          </a:solidFill>
          <a:latin typeface="Book Antiqua" pitchFamily="18" charset="0"/>
        </a:defRPr>
      </a:lvl7pPr>
      <a:lvl8pPr marL="1371600" algn="ctr" rtl="0" fontAlgn="base">
        <a:spcBef>
          <a:spcPct val="0"/>
        </a:spcBef>
        <a:spcAft>
          <a:spcPct val="0"/>
        </a:spcAft>
        <a:defRPr sz="3500">
          <a:solidFill>
            <a:srgbClr val="6B7D72"/>
          </a:solidFill>
          <a:latin typeface="Book Antiqua" pitchFamily="18" charset="0"/>
        </a:defRPr>
      </a:lvl8pPr>
      <a:lvl9pPr marL="1828800" algn="ctr" rtl="0" fontAlgn="base">
        <a:spcBef>
          <a:spcPct val="0"/>
        </a:spcBef>
        <a:spcAft>
          <a:spcPct val="0"/>
        </a:spcAft>
        <a:defRPr sz="3500">
          <a:solidFill>
            <a:srgbClr val="6B7D72"/>
          </a:solidFill>
          <a:latin typeface="Book Antiqua" pitchFamily="18" charset="0"/>
        </a:defRPr>
      </a:lvl9pPr>
    </p:titleStyle>
    <p:bodyStyle>
      <a:lvl1pPr marL="342900" indent="-228600" algn="l" rtl="0" eaLnBrk="0" fontAlgn="base" hangingPunct="0">
        <a:spcBef>
          <a:spcPct val="20000"/>
        </a:spcBef>
        <a:spcAft>
          <a:spcPct val="0"/>
        </a:spcAft>
        <a:buClr>
          <a:schemeClr val="accent1"/>
        </a:buClr>
        <a:buFont typeface="Arial" panose="020B0604020202020204" pitchFamily="34" charset="0"/>
        <a:buChar char="•"/>
        <a:defRPr sz="2400" kern="1200">
          <a:solidFill>
            <a:schemeClr val="tx2"/>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chemeClr val="tx2"/>
          </a:solidFill>
          <a:latin typeface="+mn-lt"/>
          <a:ea typeface="+mn-ea"/>
          <a:cs typeface="+mn-cs"/>
        </a:defRPr>
      </a:lvl2pPr>
      <a:lvl3pPr marL="914400" indent="-228600" algn="l" rtl="0" eaLnBrk="0" fontAlgn="base" hangingPunct="0">
        <a:spcBef>
          <a:spcPct val="20000"/>
        </a:spcBef>
        <a:spcAft>
          <a:spcPct val="0"/>
        </a:spcAft>
        <a:buClr>
          <a:srgbClr val="B5AE53"/>
        </a:buClr>
        <a:buFont typeface="Arial" panose="020B0604020202020204" pitchFamily="34" charset="0"/>
        <a:buChar char="•"/>
        <a:defRPr kern="1200">
          <a:solidFill>
            <a:schemeClr val="tx2"/>
          </a:solidFill>
          <a:latin typeface="+mn-lt"/>
          <a:ea typeface="+mn-ea"/>
          <a:cs typeface="+mn-cs"/>
        </a:defRPr>
      </a:lvl3pPr>
      <a:lvl4pPr marL="1279525" indent="-228600" algn="l" rtl="0" eaLnBrk="0" fontAlgn="base" hangingPunct="0">
        <a:spcBef>
          <a:spcPct val="20000"/>
        </a:spcBef>
        <a:spcAft>
          <a:spcPct val="0"/>
        </a:spcAft>
        <a:buClr>
          <a:srgbClr val="848058"/>
        </a:buClr>
        <a:buFont typeface="Arial" panose="020B0604020202020204" pitchFamily="34" charset="0"/>
        <a:buChar char="•"/>
        <a:defRPr sz="1600" kern="1200">
          <a:solidFill>
            <a:schemeClr val="tx2"/>
          </a:solidFill>
          <a:latin typeface="+mn-lt"/>
          <a:ea typeface="+mn-ea"/>
          <a:cs typeface="+mn-cs"/>
        </a:defRPr>
      </a:lvl4pPr>
      <a:lvl5pPr marL="1554163" indent="-228600" algn="l" rtl="0" eaLnBrk="0" fontAlgn="base" hangingPunct="0">
        <a:spcBef>
          <a:spcPct val="20000"/>
        </a:spcBef>
        <a:spcAft>
          <a:spcPct val="0"/>
        </a:spcAft>
        <a:buClr>
          <a:srgbClr val="E8B54D"/>
        </a:buClr>
        <a:buFont typeface="Arial" panose="020B0604020202020204" pitchFamily="34" charset="0"/>
        <a:buChar char="•"/>
        <a:defRPr sz="1600" kern="120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earchdatamanagement.techtarget.com/definition/dat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42938" y="4648200"/>
            <a:ext cx="6553200" cy="457200"/>
          </a:xfrm>
        </p:spPr>
        <p:txBody>
          <a:bodyPr rtlCol="0"/>
          <a:lstStyle/>
          <a:p>
            <a:pPr eaLnBrk="1" fontAlgn="auto" hangingPunct="1">
              <a:spcAft>
                <a:spcPts val="0"/>
              </a:spcAft>
              <a:buFont typeface="Arial" charset="0"/>
              <a:buNone/>
              <a:defRPr/>
            </a:pPr>
            <a:r>
              <a:rPr lang="en-US" dirty="0">
                <a:latin typeface="Calibri"/>
                <a:ea typeface="Calibri"/>
                <a:cs typeface="Times New Roman"/>
              </a:rPr>
              <a:t>Chong Ho Yu, Ph.D.</a:t>
            </a:r>
          </a:p>
          <a:p>
            <a:pPr eaLnBrk="1" fontAlgn="auto" hangingPunct="1">
              <a:spcAft>
                <a:spcPts val="0"/>
              </a:spcAft>
              <a:defRPr/>
            </a:pPr>
            <a:endParaRPr lang="en-US" dirty="0"/>
          </a:p>
        </p:txBody>
      </p:sp>
      <p:sp>
        <p:nvSpPr>
          <p:cNvPr id="3" name="Title 2"/>
          <p:cNvSpPr>
            <a:spLocks noGrp="1"/>
          </p:cNvSpPr>
          <p:nvPr>
            <p:ph type="ctrTitle"/>
          </p:nvPr>
        </p:nvSpPr>
        <p:spPr>
          <a:xfrm>
            <a:off x="604838" y="3227388"/>
            <a:ext cx="6629400" cy="1219200"/>
          </a:xfrm>
        </p:spPr>
        <p:txBody>
          <a:bodyPr/>
          <a:lstStyle/>
          <a:p>
            <a:pPr eaLnBrk="1" fontAlgn="auto" hangingPunct="1">
              <a:spcAft>
                <a:spcPts val="0"/>
              </a:spcAft>
              <a:defRPr/>
            </a:pPr>
            <a:r>
              <a:rPr lang="en-US" dirty="0">
                <a:latin typeface="Calibri"/>
                <a:ea typeface="Calibri"/>
                <a:cs typeface="Times New Roman"/>
              </a:rPr>
              <a:t>Measurement </a:t>
            </a:r>
            <a:r>
              <a:rPr lang="en-US" dirty="0" smtClean="0">
                <a:latin typeface="Calibri"/>
                <a:ea typeface="Calibri"/>
                <a:cs typeface="Times New Roman"/>
              </a:rPr>
              <a:t>Scale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Exercise</a:t>
            </a:r>
            <a:endParaRPr lang="en-US" dirty="0"/>
          </a:p>
        </p:txBody>
      </p:sp>
      <p:sp>
        <p:nvSpPr>
          <p:cNvPr id="9219" name="Content Placeholder 2"/>
          <p:cNvSpPr>
            <a:spLocks noGrp="1"/>
          </p:cNvSpPr>
          <p:nvPr>
            <p:ph idx="1"/>
          </p:nvPr>
        </p:nvSpPr>
        <p:spPr/>
        <p:txBody>
          <a:bodyPr/>
          <a:lstStyle/>
          <a:p>
            <a:r>
              <a:rPr lang="en-US" altLang="en-US" smtClean="0"/>
              <a:t>Form a small group of 3-4</a:t>
            </a:r>
          </a:p>
          <a:p>
            <a:r>
              <a:rPr lang="en-US" altLang="en-US" smtClean="0"/>
              <a:t>Use APU library, Google, or any tool you like to look up the definition of “data.” </a:t>
            </a:r>
          </a:p>
          <a:p>
            <a:r>
              <a:rPr lang="en-US" altLang="en-US" smtClean="0"/>
              <a:t>Share your finding with your teammates and select one or two best definitions.</a:t>
            </a:r>
          </a:p>
          <a:p>
            <a:r>
              <a:rPr lang="en-US" altLang="en-US" smtClean="0"/>
              <a:t>The team leader will share the best definition(s) with the whole class.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What I found</a:t>
            </a:r>
            <a:endParaRPr lang="en-US" dirty="0"/>
          </a:p>
        </p:txBody>
      </p:sp>
      <p:sp>
        <p:nvSpPr>
          <p:cNvPr id="10243" name="Content Placeholder 2"/>
          <p:cNvSpPr>
            <a:spLocks noGrp="1"/>
          </p:cNvSpPr>
          <p:nvPr>
            <p:ph idx="1"/>
          </p:nvPr>
        </p:nvSpPr>
        <p:spPr/>
        <p:txBody>
          <a:bodyPr/>
          <a:lstStyle/>
          <a:p>
            <a:r>
              <a:rPr lang="en-US" altLang="en-US" smtClean="0">
                <a:hlinkClick r:id="rId2"/>
              </a:rPr>
              <a:t>https://searchdatamanagement.techtarget.com/definition/data</a:t>
            </a:r>
            <a:r>
              <a:rPr lang="en-US" altLang="en-US" smtClean="0"/>
              <a:t> </a:t>
            </a:r>
          </a:p>
        </p:txBody>
      </p:sp>
      <p:pic>
        <p:nvPicPr>
          <p:cNvPr id="1024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971800"/>
            <a:ext cx="79359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problem</a:t>
            </a:r>
            <a:endParaRPr lang="en-US" dirty="0"/>
          </a:p>
        </p:txBody>
      </p:sp>
      <p:sp>
        <p:nvSpPr>
          <p:cNvPr id="11267" name="Content Placeholder 2"/>
          <p:cNvSpPr>
            <a:spLocks noGrp="1"/>
          </p:cNvSpPr>
          <p:nvPr>
            <p:ph idx="1"/>
          </p:nvPr>
        </p:nvSpPr>
        <p:spPr/>
        <p:txBody>
          <a:bodyPr/>
          <a:lstStyle/>
          <a:p>
            <a:r>
              <a:rPr lang="en-US" altLang="en-US" smtClean="0"/>
              <a:t>Data cannot be equated with information.</a:t>
            </a:r>
          </a:p>
          <a:p>
            <a:endParaRPr lang="en-US" altLang="en-US" smtClean="0"/>
          </a:p>
        </p:txBody>
      </p:sp>
      <p:graphicFrame>
        <p:nvGraphicFramePr>
          <p:cNvPr id="4" name="Table 3"/>
          <p:cNvGraphicFramePr>
            <a:graphicFrameLocks noGrp="1"/>
          </p:cNvGraphicFramePr>
          <p:nvPr/>
        </p:nvGraphicFramePr>
        <p:xfrm>
          <a:off x="685800" y="2362200"/>
          <a:ext cx="7635875" cy="4191000"/>
        </p:xfrm>
        <a:graphic>
          <a:graphicData uri="http://schemas.openxmlformats.org/drawingml/2006/table">
            <a:tbl>
              <a:tblPr firstRow="1" firstCol="1" bandRow="1">
                <a:tableStyleId>{5C22544A-7EE6-4342-B048-85BDC9FD1C3A}</a:tableStyleId>
              </a:tblPr>
              <a:tblGrid>
                <a:gridCol w="1428801"/>
                <a:gridCol w="3103537"/>
                <a:gridCol w="3103537"/>
              </a:tblGrid>
              <a:tr h="279400">
                <a:tc>
                  <a:txBody>
                    <a:bodyPr/>
                    <a:lstStyle/>
                    <a:p>
                      <a:pPr marL="0" marR="0">
                        <a:lnSpc>
                          <a:spcPct val="107000"/>
                        </a:lnSpc>
                        <a:spcBef>
                          <a:spcPts val="0"/>
                        </a:spcBef>
                        <a:spcAft>
                          <a:spcPts val="0"/>
                        </a:spcAft>
                      </a:pPr>
                      <a:r>
                        <a:rPr lang="en-US" sz="1700">
                          <a:effectLst/>
                        </a:rPr>
                        <a:t> </a:t>
                      </a:r>
                      <a:endParaRPr lang="en-US" sz="170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c>
                  <a:txBody>
                    <a:bodyPr/>
                    <a:lstStyle/>
                    <a:p>
                      <a:pPr marL="0" marR="0">
                        <a:lnSpc>
                          <a:spcPct val="107000"/>
                        </a:lnSpc>
                        <a:spcBef>
                          <a:spcPts val="0"/>
                        </a:spcBef>
                        <a:spcAft>
                          <a:spcPts val="0"/>
                        </a:spcAft>
                      </a:pPr>
                      <a:r>
                        <a:rPr lang="en-US" sz="1700">
                          <a:effectLst/>
                        </a:rPr>
                        <a:t>Data</a:t>
                      </a:r>
                      <a:endParaRPr lang="en-US" sz="170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c>
                  <a:txBody>
                    <a:bodyPr/>
                    <a:lstStyle/>
                    <a:p>
                      <a:pPr marL="0" marR="0">
                        <a:lnSpc>
                          <a:spcPct val="107000"/>
                        </a:lnSpc>
                        <a:spcBef>
                          <a:spcPts val="0"/>
                        </a:spcBef>
                        <a:spcAft>
                          <a:spcPts val="0"/>
                        </a:spcAft>
                      </a:pPr>
                      <a:r>
                        <a:rPr lang="en-US" sz="1700">
                          <a:effectLst/>
                        </a:rPr>
                        <a:t>Information</a:t>
                      </a:r>
                      <a:endParaRPr lang="en-US" sz="170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r>
              <a:tr h="1397000">
                <a:tc>
                  <a:txBody>
                    <a:bodyPr/>
                    <a:lstStyle/>
                    <a:p>
                      <a:pPr marL="0" marR="0">
                        <a:lnSpc>
                          <a:spcPct val="107000"/>
                        </a:lnSpc>
                        <a:spcBef>
                          <a:spcPts val="0"/>
                        </a:spcBef>
                        <a:spcAft>
                          <a:spcPts val="0"/>
                        </a:spcAft>
                      </a:pPr>
                      <a:r>
                        <a:rPr lang="en-US" sz="1700">
                          <a:effectLst/>
                        </a:rPr>
                        <a:t>Definition</a:t>
                      </a:r>
                      <a:endParaRPr lang="en-US" sz="170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c>
                  <a:txBody>
                    <a:bodyPr/>
                    <a:lstStyle/>
                    <a:p>
                      <a:pPr marL="0" marR="0">
                        <a:lnSpc>
                          <a:spcPct val="107000"/>
                        </a:lnSpc>
                        <a:spcBef>
                          <a:spcPts val="0"/>
                        </a:spcBef>
                        <a:spcAft>
                          <a:spcPts val="0"/>
                        </a:spcAft>
                      </a:pPr>
                      <a:r>
                        <a:rPr lang="en-US" sz="1700">
                          <a:effectLst/>
                        </a:rPr>
                        <a:t>Data are unprocessed, raw “materials” without a context.</a:t>
                      </a:r>
                      <a:endParaRPr lang="en-US" sz="170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c>
                  <a:txBody>
                    <a:bodyPr/>
                    <a:lstStyle/>
                    <a:p>
                      <a:pPr marL="0" marR="0">
                        <a:lnSpc>
                          <a:spcPct val="107000"/>
                        </a:lnSpc>
                        <a:spcBef>
                          <a:spcPts val="0"/>
                        </a:spcBef>
                        <a:spcAft>
                          <a:spcPts val="0"/>
                        </a:spcAft>
                      </a:pPr>
                      <a:r>
                        <a:rPr lang="en-US" sz="1700">
                          <a:effectLst/>
                        </a:rPr>
                        <a:t>Information is data processed and formatted to give the context. It might lead to actionable item.</a:t>
                      </a:r>
                      <a:endParaRPr lang="en-US" sz="170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r>
              <a:tr h="1397000">
                <a:tc>
                  <a:txBody>
                    <a:bodyPr/>
                    <a:lstStyle/>
                    <a:p>
                      <a:pPr marL="0" marR="0">
                        <a:lnSpc>
                          <a:spcPct val="107000"/>
                        </a:lnSpc>
                        <a:spcBef>
                          <a:spcPts val="0"/>
                        </a:spcBef>
                        <a:spcAft>
                          <a:spcPts val="0"/>
                        </a:spcAft>
                      </a:pPr>
                      <a:r>
                        <a:rPr lang="en-US" sz="1700">
                          <a:effectLst/>
                        </a:rPr>
                        <a:t>Example 1</a:t>
                      </a:r>
                      <a:endParaRPr lang="en-US" sz="170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c>
                  <a:txBody>
                    <a:bodyPr/>
                    <a:lstStyle/>
                    <a:p>
                      <a:pPr marL="0" marR="0">
                        <a:lnSpc>
                          <a:spcPct val="107000"/>
                        </a:lnSpc>
                        <a:spcBef>
                          <a:spcPts val="0"/>
                        </a:spcBef>
                        <a:spcAft>
                          <a:spcPts val="0"/>
                        </a:spcAft>
                      </a:pPr>
                      <a:r>
                        <a:rPr lang="en-US" sz="1700">
                          <a:effectLst/>
                        </a:rPr>
                        <a:t>My weight over the last 10 years</a:t>
                      </a:r>
                      <a:endParaRPr lang="en-US" sz="170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c>
                  <a:txBody>
                    <a:bodyPr/>
                    <a:lstStyle/>
                    <a:p>
                      <a:pPr marL="0" marR="0">
                        <a:lnSpc>
                          <a:spcPct val="107000"/>
                        </a:lnSpc>
                        <a:spcBef>
                          <a:spcPts val="0"/>
                        </a:spcBef>
                        <a:spcAft>
                          <a:spcPts val="0"/>
                        </a:spcAft>
                      </a:pPr>
                      <a:r>
                        <a:rPr lang="en-US" sz="1700">
                          <a:effectLst/>
                        </a:rPr>
                        <a:t>My weight has been increasing since 10 years ago. Exercise more or my wife will claim the benefit of my life insurance!</a:t>
                      </a:r>
                      <a:endParaRPr lang="en-US" sz="170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r>
              <a:tr h="1117600">
                <a:tc>
                  <a:txBody>
                    <a:bodyPr/>
                    <a:lstStyle/>
                    <a:p>
                      <a:pPr marL="0" marR="0">
                        <a:lnSpc>
                          <a:spcPct val="107000"/>
                        </a:lnSpc>
                        <a:spcBef>
                          <a:spcPts val="0"/>
                        </a:spcBef>
                        <a:spcAft>
                          <a:spcPts val="0"/>
                        </a:spcAft>
                      </a:pPr>
                      <a:r>
                        <a:rPr lang="en-US" sz="1700">
                          <a:effectLst/>
                        </a:rPr>
                        <a:t>Example 2</a:t>
                      </a:r>
                      <a:endParaRPr lang="en-US" sz="170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c>
                  <a:txBody>
                    <a:bodyPr/>
                    <a:lstStyle/>
                    <a:p>
                      <a:pPr marL="0" marR="0">
                        <a:lnSpc>
                          <a:spcPct val="107000"/>
                        </a:lnSpc>
                        <a:spcBef>
                          <a:spcPts val="0"/>
                        </a:spcBef>
                        <a:spcAft>
                          <a:spcPts val="0"/>
                        </a:spcAft>
                      </a:pPr>
                      <a:r>
                        <a:rPr lang="en-US" sz="1700">
                          <a:effectLst/>
                        </a:rPr>
                        <a:t>The history of global temperature for the past 10,000 years.</a:t>
                      </a:r>
                      <a:endParaRPr lang="en-US" sz="170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c>
                  <a:txBody>
                    <a:bodyPr/>
                    <a:lstStyle/>
                    <a:p>
                      <a:pPr marL="0" marR="0">
                        <a:lnSpc>
                          <a:spcPct val="107000"/>
                        </a:lnSpc>
                        <a:spcBef>
                          <a:spcPts val="0"/>
                        </a:spcBef>
                        <a:spcAft>
                          <a:spcPts val="0"/>
                        </a:spcAft>
                      </a:pPr>
                      <a:r>
                        <a:rPr lang="en-US" sz="1700" dirty="0">
                          <a:effectLst/>
                        </a:rPr>
                        <a:t>The global temperature is rising. Use green energy or facing “The day after tomorrow”!</a:t>
                      </a:r>
                      <a:endParaRPr lang="en-US" sz="1700" dirty="0">
                        <a:effectLst/>
                        <a:latin typeface="Calibri" panose="020F0502020204030204" pitchFamily="34" charset="0"/>
                        <a:ea typeface="Calibri" panose="020F0502020204030204" pitchFamily="34" charset="0"/>
                        <a:cs typeface="Arial" panose="020B0604020202020204" pitchFamily="34" charset="0"/>
                      </a:endParaRPr>
                    </a:p>
                  </a:txBody>
                  <a:tcPr marL="107534" marR="107534" marT="0" marB="0"/>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5713" y="457200"/>
            <a:ext cx="2362200" cy="1039813"/>
          </a:xfrm>
        </p:spPr>
        <p:txBody>
          <a:bodyPr>
            <a:normAutofit fontScale="90000"/>
          </a:bodyPr>
          <a:lstStyle/>
          <a:p>
            <a:pPr>
              <a:defRPr/>
            </a:pPr>
            <a:r>
              <a:rPr lang="en-US" dirty="0" smtClean="0"/>
              <a:t>What I found</a:t>
            </a:r>
            <a:endParaRPr lang="en-US" dirty="0"/>
          </a:p>
        </p:txBody>
      </p:sp>
      <p:sp>
        <p:nvSpPr>
          <p:cNvPr id="12291" name="Content Placeholder 2"/>
          <p:cNvSpPr>
            <a:spLocks noGrp="1"/>
          </p:cNvSpPr>
          <p:nvPr>
            <p:ph idx="1"/>
          </p:nvPr>
        </p:nvSpPr>
        <p:spPr>
          <a:xfrm>
            <a:off x="5867400" y="4648200"/>
            <a:ext cx="2819400" cy="1477963"/>
          </a:xfrm>
        </p:spPr>
        <p:txBody>
          <a:bodyPr/>
          <a:lstStyle/>
          <a:p>
            <a:endParaRPr lang="en-US" altLang="en-US" smtClean="0"/>
          </a:p>
        </p:txBody>
      </p:sp>
      <p:pic>
        <p:nvPicPr>
          <p:cNvPr id="1229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6063" y="268288"/>
            <a:ext cx="5918200" cy="3990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29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6063" y="4495800"/>
            <a:ext cx="8601075" cy="1962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problem</a:t>
            </a:r>
            <a:endParaRPr lang="en-US" dirty="0"/>
          </a:p>
        </p:txBody>
      </p:sp>
      <p:sp>
        <p:nvSpPr>
          <p:cNvPr id="13315" name="Content Placeholder 2"/>
          <p:cNvSpPr>
            <a:spLocks noGrp="1"/>
          </p:cNvSpPr>
          <p:nvPr>
            <p:ph idx="1"/>
          </p:nvPr>
        </p:nvSpPr>
        <p:spPr/>
        <p:txBody>
          <a:bodyPr/>
          <a:lstStyle/>
          <a:p>
            <a:r>
              <a:rPr lang="en-US" altLang="en-US" smtClean="0"/>
              <a:t>It is too narrow to confine data to statistical figures.</a:t>
            </a:r>
          </a:p>
          <a:p>
            <a:r>
              <a:rPr lang="en-US" altLang="en-US" smtClean="0"/>
              <a:t>Two data types: </a:t>
            </a:r>
          </a:p>
          <a:p>
            <a:pPr lvl="1"/>
            <a:r>
              <a:rPr lang="en-US" altLang="en-US" sz="2400" b="1" smtClean="0"/>
              <a:t>Quantitative data</a:t>
            </a:r>
            <a:r>
              <a:rPr lang="en-US" altLang="en-US" sz="2400" smtClean="0"/>
              <a:t>: Numbers (structured)</a:t>
            </a:r>
          </a:p>
          <a:p>
            <a:pPr lvl="1"/>
            <a:r>
              <a:rPr lang="en-US" altLang="en-US" sz="2400" b="1" smtClean="0"/>
              <a:t>Qualitative data</a:t>
            </a:r>
            <a:r>
              <a:rPr lang="en-US" altLang="en-US" sz="2400" smtClean="0"/>
              <a:t>: text, audio, image, video (Unstructured)</a:t>
            </a:r>
          </a:p>
          <a:p>
            <a:r>
              <a:rPr lang="en-US" altLang="en-US" smtClean="0"/>
              <a:t>You can quantify qualitative data by counting and classifying the instances e.g. how many times the students mention the word “job” when they respond to the question “why do you attend graduate study?”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Common Mistake</a:t>
            </a:r>
            <a:endParaRPr lang="en-US" dirty="0"/>
          </a:p>
        </p:txBody>
      </p:sp>
      <p:sp>
        <p:nvSpPr>
          <p:cNvPr id="14339" name="Content Placeholder 2"/>
          <p:cNvSpPr>
            <a:spLocks noGrp="1"/>
          </p:cNvSpPr>
          <p:nvPr>
            <p:ph idx="1"/>
          </p:nvPr>
        </p:nvSpPr>
        <p:spPr/>
        <p:txBody>
          <a:bodyPr/>
          <a:lstStyle/>
          <a:p>
            <a:r>
              <a:rPr lang="en-US" altLang="en-US" smtClean="0"/>
              <a:t>Qualitative data are NOT the same as categorical data.</a:t>
            </a:r>
          </a:p>
          <a:p>
            <a:r>
              <a:rPr lang="en-US" altLang="en-US" smtClean="0"/>
              <a:t>Qualitative data has a broader meaning: e.g. open ended, essay-type textual data</a:t>
            </a:r>
          </a:p>
        </p:txBody>
      </p:sp>
      <p:pic>
        <p:nvPicPr>
          <p:cNvPr id="1434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557588"/>
            <a:ext cx="7391400"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Another taxonomy</a:t>
            </a:r>
            <a:endParaRPr lang="en-US" dirty="0"/>
          </a:p>
        </p:txBody>
      </p:sp>
      <p:sp>
        <p:nvSpPr>
          <p:cNvPr id="15363" name="Content Placeholder 2"/>
          <p:cNvSpPr>
            <a:spLocks noGrp="1"/>
          </p:cNvSpPr>
          <p:nvPr>
            <p:ph idx="1"/>
          </p:nvPr>
        </p:nvSpPr>
        <p:spPr/>
        <p:txBody>
          <a:bodyPr/>
          <a:lstStyle/>
          <a:p>
            <a:r>
              <a:rPr lang="en-US" altLang="en-US" sz="2800" smtClean="0"/>
              <a:t>Within quantitative data, data can be classified into:</a:t>
            </a:r>
          </a:p>
          <a:p>
            <a:pPr lvl="1"/>
            <a:r>
              <a:rPr lang="en-US" altLang="en-US" sz="2800" b="1" smtClean="0"/>
              <a:t>Individual level data</a:t>
            </a:r>
            <a:r>
              <a:rPr lang="en-US" altLang="en-US" sz="2800" smtClean="0"/>
              <a:t>: e.g. I obtain GPA of each student at APU.</a:t>
            </a:r>
          </a:p>
          <a:p>
            <a:pPr lvl="1"/>
            <a:r>
              <a:rPr lang="en-US" altLang="en-US" sz="2800" b="1" smtClean="0"/>
              <a:t>Summary data</a:t>
            </a:r>
            <a:r>
              <a:rPr lang="en-US" altLang="en-US" sz="2800" smtClean="0"/>
              <a:t>: I obtain the average GPA of students by major (e.g. psychology, sociology, physics…etc.)</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Example: PISA</a:t>
            </a:r>
            <a:endParaRPr lang="en-US" dirty="0"/>
          </a:p>
        </p:txBody>
      </p:sp>
      <p:sp>
        <p:nvSpPr>
          <p:cNvPr id="16387" name="Content Placeholder 2"/>
          <p:cNvSpPr>
            <a:spLocks noGrp="1"/>
          </p:cNvSpPr>
          <p:nvPr>
            <p:ph idx="1"/>
          </p:nvPr>
        </p:nvSpPr>
        <p:spPr/>
        <p:txBody>
          <a:bodyPr/>
          <a:lstStyle/>
          <a:p>
            <a:endParaRPr lang="en-US" altLang="en-US" smtClean="0"/>
          </a:p>
        </p:txBody>
      </p:sp>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4363" y="1676400"/>
            <a:ext cx="7915275" cy="4906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lumMod val="75000"/>
                  </a:schemeClr>
                </a:solidFill>
              </a:rPr>
              <a:t>Another taxonomy</a:t>
            </a:r>
            <a:endParaRPr lang="en-US" dirty="0">
              <a:solidFill>
                <a:schemeClr val="accent1">
                  <a:lumMod val="75000"/>
                </a:schemeClr>
              </a:solidFill>
            </a:endParaRPr>
          </a:p>
        </p:txBody>
      </p:sp>
      <p:sp>
        <p:nvSpPr>
          <p:cNvPr id="12291" name="Content Placeholder 2"/>
          <p:cNvSpPr>
            <a:spLocks noGrp="1"/>
          </p:cNvSpPr>
          <p:nvPr>
            <p:ph idx="1"/>
          </p:nvPr>
        </p:nvSpPr>
        <p:spPr>
          <a:xfrm>
            <a:off x="457200" y="1752600"/>
            <a:ext cx="4876800" cy="4373563"/>
          </a:xfrm>
        </p:spPr>
        <p:txBody>
          <a:bodyPr/>
          <a:lstStyle/>
          <a:p>
            <a:pPr eaLnBrk="1" hangingPunct="1">
              <a:defRPr/>
            </a:pPr>
            <a:r>
              <a:rPr lang="en-US" sz="2800" dirty="0" smtClean="0">
                <a:solidFill>
                  <a:schemeClr val="accent1">
                    <a:lumMod val="75000"/>
                  </a:schemeClr>
                </a:solidFill>
              </a:rPr>
              <a:t>4 levels of measurement</a:t>
            </a:r>
            <a:endParaRPr lang="en-US" altLang="en-US" sz="2800" dirty="0" smtClean="0"/>
          </a:p>
          <a:p>
            <a:pPr eaLnBrk="1" hangingPunct="1">
              <a:defRPr/>
            </a:pPr>
            <a:r>
              <a:rPr lang="en-US" altLang="en-US" sz="2800" dirty="0" smtClean="0"/>
              <a:t>Categorical</a:t>
            </a:r>
          </a:p>
          <a:p>
            <a:pPr lvl="1" eaLnBrk="1" hangingPunct="1">
              <a:defRPr/>
            </a:pPr>
            <a:r>
              <a:rPr lang="en-US" altLang="en-US" sz="2400" dirty="0" smtClean="0"/>
              <a:t>Nominal: Names, labels e.g. classroom number</a:t>
            </a:r>
          </a:p>
          <a:p>
            <a:pPr lvl="1" eaLnBrk="1" hangingPunct="1">
              <a:defRPr/>
            </a:pPr>
            <a:r>
              <a:rPr lang="en-US" altLang="en-US" sz="2400" dirty="0" smtClean="0"/>
              <a:t>Ordinal: rank order e.g. Gold medal, silver, bronze</a:t>
            </a:r>
          </a:p>
          <a:p>
            <a:pPr eaLnBrk="1" hangingPunct="1">
              <a:defRPr/>
            </a:pPr>
            <a:r>
              <a:rPr lang="en-US" altLang="en-US" sz="2800" dirty="0" smtClean="0"/>
              <a:t>Continuous</a:t>
            </a:r>
          </a:p>
          <a:p>
            <a:pPr lvl="1" eaLnBrk="1" hangingPunct="1">
              <a:defRPr/>
            </a:pPr>
            <a:r>
              <a:rPr lang="en-US" altLang="en-US" sz="2400" dirty="0" smtClean="0"/>
              <a:t>Interval: equal spacing e.g. temperature in Celsius  </a:t>
            </a:r>
          </a:p>
          <a:p>
            <a:pPr lvl="1" eaLnBrk="1" hangingPunct="1">
              <a:defRPr/>
            </a:pPr>
            <a:r>
              <a:rPr lang="en-US" altLang="en-US" sz="2400" dirty="0" smtClean="0"/>
              <a:t>Ratio: has absolute zero e.g. distance</a:t>
            </a:r>
          </a:p>
          <a:p>
            <a:pPr eaLnBrk="1" hangingPunct="1">
              <a:defRPr/>
            </a:pPr>
            <a:endParaRPr lang="en-US" altLang="en-US" dirty="0" smtClean="0"/>
          </a:p>
        </p:txBody>
      </p:sp>
      <p:pic>
        <p:nvPicPr>
          <p:cNvPr id="17412" name="Picture 5"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828800"/>
            <a:ext cx="3359150"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02275" y="4343400"/>
            <a:ext cx="3360738" cy="2057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latin typeface="Calibri"/>
                <a:ea typeface="Calibri"/>
                <a:cs typeface="Times New Roman"/>
              </a:rPr>
              <a:t>Three levels in practice</a:t>
            </a:r>
            <a:endParaRPr lang="en-US" dirty="0"/>
          </a:p>
        </p:txBody>
      </p:sp>
      <p:sp>
        <p:nvSpPr>
          <p:cNvPr id="18435" name="Content Placeholder 2"/>
          <p:cNvSpPr>
            <a:spLocks noGrp="1"/>
          </p:cNvSpPr>
          <p:nvPr>
            <p:ph idx="1"/>
          </p:nvPr>
        </p:nvSpPr>
        <p:spPr>
          <a:xfrm>
            <a:off x="457200" y="1752600"/>
            <a:ext cx="5029200" cy="4373563"/>
          </a:xfrm>
        </p:spPr>
        <p:txBody>
          <a:bodyPr/>
          <a:lstStyle/>
          <a:p>
            <a:pPr eaLnBrk="1" hangingPunct="1"/>
            <a:r>
              <a:rPr lang="en-US" altLang="en-US" dirty="0" smtClean="0"/>
              <a:t>In computation there is no difference between interval and ratio</a:t>
            </a:r>
          </a:p>
          <a:p>
            <a:pPr eaLnBrk="1" hangingPunct="1"/>
            <a:r>
              <a:rPr lang="en-US" altLang="en-US" dirty="0" smtClean="0"/>
              <a:t>No matter whether the scale has an absolute zero or not, it won’t affect the statistical procedure.</a:t>
            </a:r>
          </a:p>
          <a:p>
            <a:pPr eaLnBrk="1" hangingPunct="1"/>
            <a:r>
              <a:rPr lang="en-US" altLang="en-US" dirty="0" smtClean="0"/>
              <a:t>Average of 2, 3, 4, 5 = (2 + 3 + 4 + 5)/4</a:t>
            </a:r>
          </a:p>
          <a:p>
            <a:pPr eaLnBrk="1" hangingPunct="1"/>
            <a:r>
              <a:rPr lang="en-US" altLang="en-US" dirty="0" smtClean="0"/>
              <a:t>Average of -1, -2, 2, 4 = (-1 + (-2) + 2 + 4)/4</a:t>
            </a:r>
          </a:p>
          <a:p>
            <a:pPr eaLnBrk="1" hangingPunct="1"/>
            <a:endParaRPr lang="en-US" altLang="en-US" dirty="0" smtClean="0"/>
          </a:p>
        </p:txBody>
      </p:sp>
      <p:pic>
        <p:nvPicPr>
          <p:cNvPr id="184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2209800"/>
            <a:ext cx="2268538" cy="1447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038600"/>
            <a:ext cx="3062288" cy="2057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What are their </a:t>
            </a:r>
            <a:br>
              <a:rPr lang="en-US" dirty="0" smtClean="0"/>
            </a:br>
            <a:r>
              <a:rPr lang="en-US" dirty="0" smtClean="0"/>
              <a:t>Measurement levels?</a:t>
            </a:r>
            <a:endParaRPr lang="en-US" dirty="0"/>
          </a:p>
        </p:txBody>
      </p:sp>
      <p:sp>
        <p:nvSpPr>
          <p:cNvPr id="19459" name="Content Placeholder 2"/>
          <p:cNvSpPr>
            <a:spLocks noGrp="1"/>
          </p:cNvSpPr>
          <p:nvPr>
            <p:ph idx="1"/>
          </p:nvPr>
        </p:nvSpPr>
        <p:spPr/>
        <p:txBody>
          <a:bodyPr/>
          <a:lstStyle/>
          <a:p>
            <a:r>
              <a:rPr lang="en-US" altLang="en-US" sz="2800" smtClean="0"/>
              <a:t>Social Security Number</a:t>
            </a:r>
          </a:p>
          <a:p>
            <a:r>
              <a:rPr lang="en-US" altLang="en-US" sz="2800" smtClean="0"/>
              <a:t>Gender</a:t>
            </a:r>
          </a:p>
          <a:p>
            <a:r>
              <a:rPr lang="en-US" altLang="en-US" sz="2800" smtClean="0"/>
              <a:t>Race</a:t>
            </a:r>
          </a:p>
          <a:p>
            <a:r>
              <a:rPr lang="en-US" altLang="en-US" sz="2800" smtClean="0"/>
              <a:t>Academic year (e.g. freshman, sophomore, junior, senior)</a:t>
            </a:r>
          </a:p>
          <a:p>
            <a:r>
              <a:rPr lang="en-US" altLang="en-US" sz="2800" smtClean="0"/>
              <a:t>Income</a:t>
            </a:r>
            <a:endParaRPr lang="en-US" altLang="en-US" smtClean="0"/>
          </a:p>
          <a:p>
            <a:endParaRPr lang="en-US" altLang="en-US" smtClean="0"/>
          </a:p>
          <a:p>
            <a:endParaRPr lang="en-US" alt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What are their </a:t>
            </a:r>
            <a:br>
              <a:rPr lang="en-US" dirty="0" smtClean="0"/>
            </a:br>
            <a:r>
              <a:rPr lang="en-US" dirty="0" smtClean="0"/>
              <a:t>Measurement levels?</a:t>
            </a:r>
            <a:endParaRPr lang="en-US" dirty="0"/>
          </a:p>
        </p:txBody>
      </p:sp>
      <p:sp>
        <p:nvSpPr>
          <p:cNvPr id="3" name="Content Placeholder 2"/>
          <p:cNvSpPr>
            <a:spLocks noGrp="1"/>
          </p:cNvSpPr>
          <p:nvPr>
            <p:ph idx="1"/>
          </p:nvPr>
        </p:nvSpPr>
        <p:spPr>
          <a:xfrm>
            <a:off x="304800" y="1752600"/>
            <a:ext cx="8229600" cy="2362200"/>
          </a:xfrm>
        </p:spPr>
        <p:txBody>
          <a:bodyPr/>
          <a:lstStyle/>
          <a:p>
            <a:r>
              <a:rPr lang="en-US" altLang="en-US" smtClean="0"/>
              <a:t>Asset: Is it interval or ratio?</a:t>
            </a:r>
          </a:p>
          <a:p>
            <a:r>
              <a:rPr lang="en-US" altLang="en-US" smtClean="0"/>
              <a:t>If you owe more than you have, you can have a negative asset on the balance sheet.</a:t>
            </a:r>
          </a:p>
          <a:p>
            <a:r>
              <a:rPr lang="en-US" altLang="en-US" smtClean="0"/>
              <a:t>I bought a house in 2007: $430K</a:t>
            </a:r>
          </a:p>
          <a:p>
            <a:r>
              <a:rPr lang="en-US" altLang="en-US" smtClean="0"/>
              <a:t>In 2010 the value dropped to $330K </a:t>
            </a:r>
          </a:p>
          <a:p>
            <a:endParaRPr lang="en-US" altLang="en-US" smtClean="0"/>
          </a:p>
          <a:p>
            <a:endParaRPr lang="en-US" altLang="en-US" smtClean="0"/>
          </a:p>
        </p:txBody>
      </p:sp>
      <p:pic>
        <p:nvPicPr>
          <p:cNvPr id="48130" name="Picture 2" descr="https://www.insuranceassetrisk.com/assets/images/mains/11851-ma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6700" y="4191000"/>
            <a:ext cx="4494213"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2" presetClass="entr" presetSubtype="0" fill="hold" nodeType="clickEffect">
                                  <p:stCondLst>
                                    <p:cond delay="0"/>
                                  </p:stCondLst>
                                  <p:childTnLst>
                                    <p:set>
                                      <p:cBhvr>
                                        <p:cTn id="23" dur="1" fill="hold">
                                          <p:stCondLst>
                                            <p:cond delay="0"/>
                                          </p:stCondLst>
                                        </p:cTn>
                                        <p:tgtEl>
                                          <p:spTgt spid="48130"/>
                                        </p:tgtEl>
                                        <p:attrNameLst>
                                          <p:attrName>style.visibility</p:attrName>
                                        </p:attrNameLst>
                                      </p:cBhvr>
                                      <p:to>
                                        <p:strVal val="visible"/>
                                      </p:to>
                                    </p:set>
                                    <p:animEffect transition="in" filter="fade">
                                      <p:cBhvr>
                                        <p:cTn id="24" dur="1000"/>
                                        <p:tgtEl>
                                          <p:spTgt spid="48130"/>
                                        </p:tgtEl>
                                      </p:cBhvr>
                                    </p:animEffect>
                                    <p:anim calcmode="lin" valueType="num">
                                      <p:cBhvr>
                                        <p:cTn id="25" dur="1000" fill="hold"/>
                                        <p:tgtEl>
                                          <p:spTgt spid="48130"/>
                                        </p:tgtEl>
                                        <p:attrNameLst>
                                          <p:attrName>ppt_x</p:attrName>
                                        </p:attrNameLst>
                                      </p:cBhvr>
                                      <p:tavLst>
                                        <p:tav tm="0">
                                          <p:val>
                                            <p:strVal val="#ppt_x"/>
                                          </p:val>
                                        </p:tav>
                                        <p:tav tm="100000">
                                          <p:val>
                                            <p:strVal val="#ppt_x"/>
                                          </p:val>
                                        </p:tav>
                                      </p:tavLst>
                                    </p:anim>
                                    <p:anim calcmode="lin" valueType="num">
                                      <p:cBhvr>
                                        <p:cTn id="26" dur="1000" fill="hold"/>
                                        <p:tgtEl>
                                          <p:spTgt spid="481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Ordinal or continuous?</a:t>
            </a:r>
            <a:endParaRPr lang="en-US" dirty="0"/>
          </a:p>
        </p:txBody>
      </p:sp>
      <p:sp>
        <p:nvSpPr>
          <p:cNvPr id="21507" name="Content Placeholder 2"/>
          <p:cNvSpPr>
            <a:spLocks noGrp="1"/>
          </p:cNvSpPr>
          <p:nvPr>
            <p:ph idx="1"/>
          </p:nvPr>
        </p:nvSpPr>
        <p:spPr/>
        <p:txBody>
          <a:bodyPr/>
          <a:lstStyle/>
          <a:p>
            <a:r>
              <a:rPr lang="en-US" altLang="en-US" smtClean="0"/>
              <a:t>Market share of Web Browser</a:t>
            </a:r>
          </a:p>
        </p:txBody>
      </p:sp>
      <p:pic>
        <p:nvPicPr>
          <p:cNvPr id="21508" name="Picture 2" descr="https://cdn-images-1.medium.com/max/1600/1*dzbgLnjV6aUOoLKdJwsOBQ.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1500" y="2514600"/>
            <a:ext cx="5429250"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Ordinal or continuous?</a:t>
            </a:r>
            <a:endParaRPr lang="en-US" dirty="0"/>
          </a:p>
        </p:txBody>
      </p:sp>
      <p:sp>
        <p:nvSpPr>
          <p:cNvPr id="22531" name="Content Placeholder 2"/>
          <p:cNvSpPr>
            <a:spLocks noGrp="1"/>
          </p:cNvSpPr>
          <p:nvPr>
            <p:ph idx="1"/>
          </p:nvPr>
        </p:nvSpPr>
        <p:spPr/>
        <p:txBody>
          <a:bodyPr/>
          <a:lstStyle/>
          <a:p>
            <a:r>
              <a:rPr lang="en-US" altLang="en-US" smtClean="0"/>
              <a:t>If you use the rank: 1. Chrome, 2. Safari, 3. Firefox, 4. IE, then these are ordinal data.</a:t>
            </a:r>
          </a:p>
          <a:p>
            <a:r>
              <a:rPr lang="en-US" altLang="en-US" smtClean="0"/>
              <a:t>If you use the percentage: 64, 21, 14, 6, and 5, then these are ratio or continuous.</a:t>
            </a:r>
          </a:p>
        </p:txBody>
      </p:sp>
      <p:pic>
        <p:nvPicPr>
          <p:cNvPr id="22532" name="Picture 2" descr="https://cdn-images-1.medium.com/max/1600/1*dzbgLnjV6aUOoLKdJwsOBQ.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3505200"/>
            <a:ext cx="4992688"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GPA</a:t>
            </a:r>
            <a:endParaRPr lang="en-US" dirty="0"/>
          </a:p>
        </p:txBody>
      </p:sp>
      <p:sp>
        <p:nvSpPr>
          <p:cNvPr id="16387" name="Content Placeholder 2"/>
          <p:cNvSpPr>
            <a:spLocks noGrp="1"/>
          </p:cNvSpPr>
          <p:nvPr>
            <p:ph idx="1"/>
          </p:nvPr>
        </p:nvSpPr>
        <p:spPr/>
        <p:txBody>
          <a:bodyPr/>
          <a:lstStyle/>
          <a:p>
            <a:r>
              <a:rPr lang="en-US" altLang="en-US" smtClean="0"/>
              <a:t>What is the measurement level of GPA? Ordinal? Interval?</a:t>
            </a:r>
          </a:p>
          <a:p>
            <a:r>
              <a:rPr lang="en-US" altLang="en-US" smtClean="0"/>
              <a:t>GPAs are converted from letter grades</a:t>
            </a:r>
          </a:p>
          <a:p>
            <a:r>
              <a:rPr lang="en-US" altLang="en-US" smtClean="0"/>
              <a:t>Letter grades are converted from points</a:t>
            </a:r>
          </a:p>
          <a:p>
            <a:r>
              <a:rPr lang="en-US" altLang="en-US" smtClean="0"/>
              <a:t>A: could be 100 or 90</a:t>
            </a:r>
          </a:p>
          <a:p>
            <a:r>
              <a:rPr lang="en-US" altLang="en-US" smtClean="0"/>
              <a:t>B: could not 80 or 89</a:t>
            </a:r>
          </a:p>
          <a:p>
            <a:r>
              <a:rPr lang="en-US" altLang="en-US" smtClean="0"/>
              <a:t>Lack of precision</a:t>
            </a:r>
          </a:p>
          <a:p>
            <a:pPr eaLnBrk="1" hangingPunct="1"/>
            <a:endParaRPr lang="en-US" altLang="en-US" smtClean="0"/>
          </a:p>
        </p:txBody>
      </p:sp>
      <p:pic>
        <p:nvPicPr>
          <p:cNvPr id="23556" name="Picture 2" descr="C:\Users\alex\AppData\Local\Microsoft\Windows\Temporary Internet Files\Content.IE5\DEIMDH7F\MP90043957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613" y="3733800"/>
            <a:ext cx="4243387"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 calcmode="lin" valueType="num">
                                      <p:cBhvr additive="base">
                                        <p:cTn id="7"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anim calcmode="lin" valueType="num">
                                      <p:cBhvr additive="base">
                                        <p:cTn id="11"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38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387">
                                            <p:txEl>
                                              <p:pRg st="3" end="3"/>
                                            </p:txEl>
                                          </p:spTgt>
                                        </p:tgtEl>
                                        <p:attrNameLst>
                                          <p:attrName>style.visibility</p:attrName>
                                        </p:attrNameLst>
                                      </p:cBhvr>
                                      <p:to>
                                        <p:strVal val="visible"/>
                                      </p:to>
                                    </p:set>
                                    <p:anim calcmode="lin" valueType="num">
                                      <p:cBhvr additive="base">
                                        <p:cTn id="15" dur="5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6387">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387">
                                            <p:txEl>
                                              <p:pRg st="4" end="4"/>
                                            </p:txEl>
                                          </p:spTgt>
                                        </p:tgtEl>
                                        <p:attrNameLst>
                                          <p:attrName>style.visibility</p:attrName>
                                        </p:attrNameLst>
                                      </p:cBhvr>
                                      <p:to>
                                        <p:strVal val="visible"/>
                                      </p:to>
                                    </p:set>
                                    <p:anim calcmode="lin" valueType="num">
                                      <p:cBhvr additive="base">
                                        <p:cTn id="19" dur="5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7">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387">
                                            <p:txEl>
                                              <p:pRg st="5" end="5"/>
                                            </p:txEl>
                                          </p:spTgt>
                                        </p:tgtEl>
                                        <p:attrNameLst>
                                          <p:attrName>style.visibility</p:attrName>
                                        </p:attrNameLst>
                                      </p:cBhvr>
                                      <p:to>
                                        <p:strVal val="visible"/>
                                      </p:to>
                                    </p:set>
                                    <p:anim calcmode="lin" valueType="num">
                                      <p:cBhvr additive="base">
                                        <p:cTn id="23" dur="5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638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How about Binary or Dichotomous?</a:t>
            </a:r>
            <a:endParaRPr lang="en-US" dirty="0"/>
          </a:p>
        </p:txBody>
      </p:sp>
      <p:sp>
        <p:nvSpPr>
          <p:cNvPr id="24579" name="Content Placeholder 2"/>
          <p:cNvSpPr>
            <a:spLocks noGrp="1"/>
          </p:cNvSpPr>
          <p:nvPr>
            <p:ph idx="1"/>
          </p:nvPr>
        </p:nvSpPr>
        <p:spPr>
          <a:xfrm>
            <a:off x="457200" y="1752600"/>
            <a:ext cx="3810000" cy="4373563"/>
          </a:xfrm>
        </p:spPr>
        <p:txBody>
          <a:bodyPr/>
          <a:lstStyle/>
          <a:p>
            <a:pPr marL="296863" lvl="1" eaLnBrk="1" hangingPunct="1">
              <a:lnSpc>
                <a:spcPct val="115000"/>
              </a:lnSpc>
              <a:spcBef>
                <a:spcPct val="0"/>
              </a:spcBef>
              <a:spcAft>
                <a:spcPts val="1000"/>
              </a:spcAft>
            </a:pPr>
            <a:r>
              <a:rPr lang="en-US" altLang="en-US" sz="2400" smtClean="0">
                <a:latin typeface="Calibri" panose="020F0502020204030204" pitchFamily="34" charset="0"/>
                <a:ea typeface="Calibri" panose="020F0502020204030204" pitchFamily="34" charset="0"/>
                <a:cs typeface="Times New Roman" panose="02020603050405020304" pitchFamily="18" charset="0"/>
              </a:rPr>
              <a:t>Only two outcomes</a:t>
            </a:r>
          </a:p>
          <a:p>
            <a:pPr marL="296863" lvl="1" eaLnBrk="1" hangingPunct="1">
              <a:lnSpc>
                <a:spcPct val="115000"/>
              </a:lnSpc>
              <a:spcBef>
                <a:spcPct val="0"/>
              </a:spcBef>
              <a:spcAft>
                <a:spcPts val="1000"/>
              </a:spcAft>
            </a:pPr>
            <a:r>
              <a:rPr lang="en-US" altLang="en-US" sz="2400" smtClean="0">
                <a:latin typeface="Calibri" panose="020F0502020204030204" pitchFamily="34" charset="0"/>
                <a:ea typeface="Calibri" panose="020F0502020204030204" pitchFamily="34" charset="0"/>
                <a:cs typeface="Times New Roman" panose="02020603050405020304" pitchFamily="18" charset="0"/>
              </a:rPr>
              <a:t>Competency (1 = pass the exam, 0 = fail the exam)</a:t>
            </a:r>
          </a:p>
          <a:p>
            <a:pPr marL="296863" lvl="1" eaLnBrk="1" hangingPunct="1">
              <a:lnSpc>
                <a:spcPct val="115000"/>
              </a:lnSpc>
              <a:spcBef>
                <a:spcPct val="0"/>
              </a:spcBef>
              <a:spcAft>
                <a:spcPts val="1000"/>
              </a:spcAft>
            </a:pPr>
            <a:r>
              <a:rPr lang="en-US" altLang="en-US" sz="2400" smtClean="0">
                <a:latin typeface="Calibri" panose="020F0502020204030204" pitchFamily="34" charset="0"/>
                <a:ea typeface="Calibri" panose="020F0502020204030204" pitchFamily="34" charset="0"/>
                <a:cs typeface="Times New Roman" panose="02020603050405020304" pitchFamily="18" charset="0"/>
              </a:rPr>
              <a:t>Survival: You need a triple bypass open heart surgery (1 = alive, 0 = dead)</a:t>
            </a:r>
          </a:p>
          <a:p>
            <a:pPr marL="296863" lvl="1" eaLnBrk="1" hangingPunct="1">
              <a:lnSpc>
                <a:spcPct val="115000"/>
              </a:lnSpc>
              <a:spcBef>
                <a:spcPct val="0"/>
              </a:spcBef>
              <a:spcAft>
                <a:spcPts val="1000"/>
              </a:spcAft>
            </a:pPr>
            <a:r>
              <a:rPr lang="en-US" altLang="en-US" sz="2400" smtClean="0">
                <a:latin typeface="Calibri" panose="020F0502020204030204" pitchFamily="34" charset="0"/>
                <a:ea typeface="Calibri" panose="020F0502020204030204" pitchFamily="34" charset="0"/>
                <a:cs typeface="Times New Roman" panose="02020603050405020304" pitchFamily="18" charset="0"/>
              </a:rPr>
              <a:t>Ordinal or continuous?</a:t>
            </a:r>
          </a:p>
          <a:p>
            <a:pPr eaLnBrk="1" hangingPunct="1"/>
            <a:endParaRPr lang="en-US" altLang="en-US" smtClean="0"/>
          </a:p>
        </p:txBody>
      </p:sp>
      <p:pic>
        <p:nvPicPr>
          <p:cNvPr id="24580"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25" y="1828800"/>
            <a:ext cx="4173538" cy="277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Binary? Dichotomous?</a:t>
            </a:r>
            <a:endParaRPr lang="en-US" dirty="0"/>
          </a:p>
        </p:txBody>
      </p:sp>
      <p:sp>
        <p:nvSpPr>
          <p:cNvPr id="25603" name="Content Placeholder 2"/>
          <p:cNvSpPr>
            <a:spLocks noGrp="1"/>
          </p:cNvSpPr>
          <p:nvPr>
            <p:ph idx="1"/>
          </p:nvPr>
        </p:nvSpPr>
        <p:spPr/>
        <p:txBody>
          <a:bodyPr/>
          <a:lstStyle/>
          <a:p>
            <a:pPr marL="296863" lvl="1" eaLnBrk="1" hangingPunct="1">
              <a:lnSpc>
                <a:spcPct val="115000"/>
              </a:lnSpc>
              <a:spcBef>
                <a:spcPct val="0"/>
              </a:spcBef>
              <a:spcAft>
                <a:spcPts val="1000"/>
              </a:spcAft>
            </a:pPr>
            <a:r>
              <a:rPr lang="en-US" altLang="en-US" sz="2400" smtClean="0">
                <a:latin typeface="Calibri" panose="020F0502020204030204" pitchFamily="34" charset="0"/>
                <a:ea typeface="Calibri" panose="020F0502020204030204" pitchFamily="34" charset="0"/>
                <a:cs typeface="Times New Roman" panose="02020603050405020304" pitchFamily="18" charset="0"/>
              </a:rPr>
              <a:t>For individual students, one can either pass or fail the exam. For individual patients, one can either be alive or dead.</a:t>
            </a:r>
          </a:p>
          <a:p>
            <a:pPr marL="296863" lvl="1" eaLnBrk="1" hangingPunct="1">
              <a:lnSpc>
                <a:spcPct val="115000"/>
              </a:lnSpc>
              <a:spcBef>
                <a:spcPct val="0"/>
              </a:spcBef>
              <a:spcAft>
                <a:spcPts val="1000"/>
              </a:spcAft>
            </a:pPr>
            <a:r>
              <a:rPr lang="en-US" altLang="en-US" sz="2400" smtClean="0">
                <a:latin typeface="Calibri" panose="020F0502020204030204" pitchFamily="34" charset="0"/>
                <a:ea typeface="Calibri" panose="020F0502020204030204" pitchFamily="34" charset="0"/>
                <a:cs typeface="Times New Roman" panose="02020603050405020304" pitchFamily="18" charset="0"/>
              </a:rPr>
              <a:t>As a group, the data can be treated as continuous.</a:t>
            </a:r>
          </a:p>
          <a:p>
            <a:pPr marL="296863" lvl="1" eaLnBrk="1" hangingPunct="1">
              <a:lnSpc>
                <a:spcPct val="115000"/>
              </a:lnSpc>
              <a:spcBef>
                <a:spcPct val="0"/>
              </a:spcBef>
              <a:spcAft>
                <a:spcPts val="1000"/>
              </a:spcAft>
            </a:pPr>
            <a:r>
              <a:rPr lang="en-US" altLang="en-US" sz="2400" smtClean="0">
                <a:latin typeface="Calibri" panose="020F0502020204030204" pitchFamily="34" charset="0"/>
                <a:ea typeface="Calibri" panose="020F0502020204030204" pitchFamily="34" charset="0"/>
                <a:cs typeface="Times New Roman" panose="02020603050405020304" pitchFamily="18" charset="0"/>
              </a:rPr>
              <a:t>100 students took the exam and 20 passed (1, 1, 1, 0, 1, 1…etc.). The chance of passing the exam is 20/100 = .2</a:t>
            </a:r>
          </a:p>
          <a:p>
            <a:pPr marL="296863" lvl="1" eaLnBrk="1" hangingPunct="1">
              <a:lnSpc>
                <a:spcPct val="115000"/>
              </a:lnSpc>
              <a:spcBef>
                <a:spcPct val="0"/>
              </a:spcBef>
              <a:spcAft>
                <a:spcPts val="1000"/>
              </a:spcAft>
            </a:pPr>
            <a:r>
              <a:rPr lang="en-US" altLang="en-US" sz="2400" smtClean="0">
                <a:latin typeface="Calibri" panose="020F0502020204030204" pitchFamily="34" charset="0"/>
                <a:ea typeface="Calibri" panose="020F0502020204030204" pitchFamily="34" charset="0"/>
                <a:cs typeface="Times New Roman" panose="02020603050405020304" pitchFamily="18" charset="0"/>
              </a:rPr>
              <a:t>100 patients took the surgery and 90 of them recovered. The probability of recovery is: 90/100 = .9</a:t>
            </a:r>
          </a:p>
          <a:p>
            <a:pPr marL="296863" lvl="1" eaLnBrk="1" hangingPunct="1">
              <a:lnSpc>
                <a:spcPct val="115000"/>
              </a:lnSpc>
              <a:spcBef>
                <a:spcPct val="0"/>
              </a:spcBef>
              <a:spcAft>
                <a:spcPts val="1000"/>
              </a:spcAft>
            </a:pPr>
            <a:endParaRPr lang="en-US" altLang="en-US" sz="2800" smtClean="0">
              <a:latin typeface="Calibri" panose="020F0502020204030204" pitchFamily="34" charset="0"/>
              <a:ea typeface="Calibri" panose="020F0502020204030204" pitchFamily="34" charset="0"/>
              <a:cs typeface="Times New Roman" panose="02020603050405020304" pitchFamily="18" charset="0"/>
            </a:endParaRPr>
          </a:p>
          <a:p>
            <a:pPr eaLnBrk="1" hangingPunct="1"/>
            <a:endParaRPr lang="en-US" alt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450" y="407988"/>
            <a:ext cx="8108950" cy="1039812"/>
          </a:xfrm>
        </p:spPr>
        <p:txBody>
          <a:bodyPr/>
          <a:lstStyle/>
          <a:p>
            <a:pPr>
              <a:defRPr/>
            </a:pPr>
            <a:r>
              <a:rPr lang="en-US" dirty="0"/>
              <a:t>Don’t make these mistakes</a:t>
            </a:r>
            <a:r>
              <a:rPr lang="en-US" dirty="0" smtClean="0"/>
              <a:t>!</a:t>
            </a:r>
            <a:endParaRPr lang="en-US" dirty="0"/>
          </a:p>
        </p:txBody>
      </p:sp>
      <p:sp>
        <p:nvSpPr>
          <p:cNvPr id="26627" name="Content Placeholder 2"/>
          <p:cNvSpPr>
            <a:spLocks noGrp="1"/>
          </p:cNvSpPr>
          <p:nvPr>
            <p:ph idx="1"/>
          </p:nvPr>
        </p:nvSpPr>
        <p:spPr/>
        <p:txBody>
          <a:bodyPr/>
          <a:lstStyle/>
          <a:p>
            <a:r>
              <a:rPr lang="en-US" altLang="en-US" smtClean="0"/>
              <a:t>Even some graduate students are confused by the nominal scale. The following is a real report produced by a real student.</a:t>
            </a:r>
          </a:p>
          <a:p>
            <a:r>
              <a:rPr lang="en-US" altLang="en-US" smtClean="0"/>
              <a:t>What’s wrong in the following table?</a:t>
            </a:r>
          </a:p>
          <a:p>
            <a:endParaRPr lang="en-US" altLang="en-US" smtClean="0"/>
          </a:p>
        </p:txBody>
      </p:sp>
      <p:pic>
        <p:nvPicPr>
          <p:cNvPr id="266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10000"/>
            <a:ext cx="8058150" cy="290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450" y="407988"/>
            <a:ext cx="4451350" cy="1039812"/>
          </a:xfrm>
        </p:spPr>
        <p:txBody>
          <a:bodyPr>
            <a:normAutofit fontScale="90000"/>
          </a:bodyPr>
          <a:lstStyle/>
          <a:p>
            <a:pPr>
              <a:defRPr/>
            </a:pPr>
            <a:r>
              <a:rPr lang="en-US" dirty="0"/>
              <a:t>Don’t make these mistakes</a:t>
            </a:r>
            <a:r>
              <a:rPr lang="en-US" dirty="0" smtClean="0"/>
              <a:t>!</a:t>
            </a:r>
            <a:endParaRPr lang="en-US" dirty="0"/>
          </a:p>
        </p:txBody>
      </p:sp>
      <p:sp>
        <p:nvSpPr>
          <p:cNvPr id="27651" name="Content Placeholder 2"/>
          <p:cNvSpPr>
            <a:spLocks noGrp="1"/>
          </p:cNvSpPr>
          <p:nvPr>
            <p:ph idx="1"/>
          </p:nvPr>
        </p:nvSpPr>
        <p:spPr>
          <a:xfrm>
            <a:off x="457200" y="1752600"/>
            <a:ext cx="4419600" cy="4373563"/>
          </a:xfrm>
        </p:spPr>
        <p:txBody>
          <a:bodyPr/>
          <a:lstStyle/>
          <a:p>
            <a:r>
              <a:rPr lang="en-US" altLang="en-US" smtClean="0"/>
              <a:t>What’s wrong in this poster presentation?</a:t>
            </a:r>
          </a:p>
          <a:p>
            <a:endParaRPr lang="en-US" altLang="en-US" smtClean="0"/>
          </a:p>
        </p:txBody>
      </p:sp>
      <p:pic>
        <p:nvPicPr>
          <p:cNvPr id="2765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04800"/>
            <a:ext cx="3505200" cy="629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28675" name="Content Placeholder 2"/>
          <p:cNvSpPr>
            <a:spLocks noGrp="1"/>
          </p:cNvSpPr>
          <p:nvPr>
            <p:ph idx="1"/>
          </p:nvPr>
        </p:nvSpPr>
        <p:spPr/>
        <p:txBody>
          <a:bodyPr/>
          <a:lstStyle/>
          <a:p>
            <a:endParaRPr lang="en-US" altLang="en-US" smtClean="0"/>
          </a:p>
        </p:txBody>
      </p:sp>
      <p:pic>
        <p:nvPicPr>
          <p:cNvPr id="286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350" y="1447800"/>
            <a:ext cx="7605713" cy="49609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29699" name="Content Placeholder 2"/>
          <p:cNvSpPr>
            <a:spLocks noGrp="1"/>
          </p:cNvSpPr>
          <p:nvPr>
            <p:ph idx="1"/>
          </p:nvPr>
        </p:nvSpPr>
        <p:spPr>
          <a:xfrm>
            <a:off x="457200" y="1752600"/>
            <a:ext cx="2438400" cy="4710113"/>
          </a:xfrm>
        </p:spPr>
        <p:txBody>
          <a:bodyPr/>
          <a:lstStyle/>
          <a:p>
            <a:r>
              <a:rPr lang="en-US" altLang="en-US" smtClean="0">
                <a:latin typeface="Arial" panose="020B0604020202020204" pitchFamily="34" charset="0"/>
                <a:cs typeface="Arial" panose="020B0604020202020204" pitchFamily="34" charset="0"/>
              </a:rPr>
              <a:t>By common sense:</a:t>
            </a:r>
          </a:p>
          <a:p>
            <a:r>
              <a:rPr lang="en-US" altLang="en-US" smtClean="0">
                <a:latin typeface="Arial" panose="020B0604020202020204" pitchFamily="34" charset="0"/>
                <a:cs typeface="Arial" panose="020B0604020202020204" pitchFamily="34" charset="0"/>
              </a:rPr>
              <a:t>Yes = 1</a:t>
            </a:r>
          </a:p>
          <a:p>
            <a:r>
              <a:rPr lang="en-US" altLang="en-US" smtClean="0">
                <a:latin typeface="Arial" panose="020B0604020202020204" pitchFamily="34" charset="0"/>
                <a:cs typeface="Arial" panose="020B0604020202020204" pitchFamily="34" charset="0"/>
              </a:rPr>
              <a:t>No = 0</a:t>
            </a:r>
          </a:p>
          <a:p>
            <a:r>
              <a:rPr lang="en-US" altLang="en-US" smtClean="0">
                <a:latin typeface="Arial" panose="020B0604020202020204" pitchFamily="34" charset="0"/>
                <a:cs typeface="Arial" panose="020B0604020202020204" pitchFamily="34" charset="0"/>
              </a:rPr>
              <a:t>Why “not willing” = 2?</a:t>
            </a:r>
          </a:p>
          <a:p>
            <a:endParaRPr lang="en-US" altLang="en-US" smtClean="0"/>
          </a:p>
        </p:txBody>
      </p:sp>
      <p:pic>
        <p:nvPicPr>
          <p:cNvPr id="297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752600"/>
            <a:ext cx="5616575" cy="471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0723" name="Content Placeholder 2"/>
          <p:cNvSpPr>
            <a:spLocks noGrp="1"/>
          </p:cNvSpPr>
          <p:nvPr>
            <p:ph idx="1"/>
          </p:nvPr>
        </p:nvSpPr>
        <p:spPr/>
        <p:txBody>
          <a:bodyPr/>
          <a:lstStyle/>
          <a:p>
            <a:endParaRPr lang="en-US" altLang="en-US" smtClean="0"/>
          </a:p>
        </p:txBody>
      </p:sp>
      <p:pic>
        <p:nvPicPr>
          <p:cNvPr id="307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288925"/>
            <a:ext cx="6781800" cy="6280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Variable</a:t>
            </a:r>
            <a:endParaRPr lang="en-US" dirty="0"/>
          </a:p>
        </p:txBody>
      </p:sp>
      <p:sp>
        <p:nvSpPr>
          <p:cNvPr id="31747" name="Content Placeholder 2"/>
          <p:cNvSpPr>
            <a:spLocks noGrp="1"/>
          </p:cNvSpPr>
          <p:nvPr>
            <p:ph idx="1"/>
          </p:nvPr>
        </p:nvSpPr>
        <p:spPr>
          <a:xfrm>
            <a:off x="152400" y="1828800"/>
            <a:ext cx="8229600" cy="4373563"/>
          </a:xfrm>
        </p:spPr>
        <p:txBody>
          <a:bodyPr/>
          <a:lstStyle/>
          <a:p>
            <a:r>
              <a:rPr lang="en-US" altLang="en-US" dirty="0" smtClean="0"/>
              <a:t>Data can be classified into </a:t>
            </a:r>
            <a:r>
              <a:rPr lang="en-US" altLang="en-US" smtClean="0"/>
              <a:t>dependent (DV) and independent variables (IV). </a:t>
            </a:r>
            <a:endParaRPr lang="en-US" altLang="en-US" dirty="0" smtClean="0"/>
          </a:p>
          <a:p>
            <a:r>
              <a:rPr lang="en-US" altLang="en-US" dirty="0" smtClean="0"/>
              <a:t>Opposite to constant</a:t>
            </a:r>
          </a:p>
          <a:p>
            <a:r>
              <a:rPr lang="en-US" altLang="en-US" dirty="0" smtClean="0"/>
              <a:t>The value can vary</a:t>
            </a:r>
          </a:p>
          <a:p>
            <a:r>
              <a:rPr lang="en-US" altLang="en-US" dirty="0"/>
              <a:t>D</a:t>
            </a:r>
            <a:r>
              <a:rPr lang="en-US" altLang="en-US" dirty="0" smtClean="0"/>
              <a:t>V: outcome, response</a:t>
            </a:r>
          </a:p>
          <a:p>
            <a:r>
              <a:rPr lang="en-US" altLang="en-US" dirty="0"/>
              <a:t>I</a:t>
            </a:r>
            <a:r>
              <a:rPr lang="en-US" altLang="en-US" dirty="0" smtClean="0"/>
              <a:t>V: factor</a:t>
            </a:r>
          </a:p>
          <a:p>
            <a:endParaRPr lang="en-US" alt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(Canvas)</a:t>
            </a:r>
            <a:endParaRPr lang="en-US" dirty="0"/>
          </a:p>
        </p:txBody>
      </p:sp>
      <p:sp>
        <p:nvSpPr>
          <p:cNvPr id="3" name="Content Placeholder 2"/>
          <p:cNvSpPr>
            <a:spLocks noGrp="1"/>
          </p:cNvSpPr>
          <p:nvPr>
            <p:ph idx="1"/>
          </p:nvPr>
        </p:nvSpPr>
        <p:spPr/>
        <p:txBody>
          <a:bodyPr/>
          <a:lstStyle/>
          <a:p>
            <a:r>
              <a:rPr lang="en-US" dirty="0"/>
              <a:t>Very often researchers collect demographic data by range. For example, instead of asking for the exact age of the participant (e.g. 18, 20, 40…etc.), the survey provides the respondents with age ranges (e.g. Under 18, 18-24, 25-34, 35-44, 45-54, 55-65…etc.). </a:t>
            </a:r>
          </a:p>
          <a:p>
            <a:r>
              <a:rPr lang="en-US" dirty="0"/>
              <a:t>In public health research even though the researcher is capable of making precise measurement (e.g. blood pressure), later he or she classifies the ratio-scaled data into ordinal. </a:t>
            </a:r>
          </a:p>
          <a:p>
            <a:endParaRPr lang="en-US" dirty="0"/>
          </a:p>
        </p:txBody>
      </p:sp>
    </p:spTree>
    <p:extLst>
      <p:ext uri="{BB962C8B-B14F-4D97-AF65-F5344CB8AC3E}">
        <p14:creationId xmlns:p14="http://schemas.microsoft.com/office/powerpoint/2010/main" val="3145495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(Canvas)</a:t>
            </a:r>
            <a:endParaRPr lang="en-US" dirty="0"/>
          </a:p>
        </p:txBody>
      </p:sp>
      <p:sp>
        <p:nvSpPr>
          <p:cNvPr id="3" name="Content Placeholder 2"/>
          <p:cNvSpPr>
            <a:spLocks noGrp="1"/>
          </p:cNvSpPr>
          <p:nvPr>
            <p:ph idx="1"/>
          </p:nvPr>
        </p:nvSpPr>
        <p:spPr>
          <a:xfrm>
            <a:off x="481070" y="5029200"/>
            <a:ext cx="8229600" cy="1173163"/>
          </a:xfrm>
        </p:spPr>
        <p:txBody>
          <a:bodyPr/>
          <a:lstStyle/>
          <a:p>
            <a:r>
              <a:rPr lang="en-US" dirty="0"/>
              <a:t>SBP, systolic blood pressure; DBP, diastolic blood </a:t>
            </a:r>
            <a:r>
              <a:rPr lang="en-US" dirty="0" smtClean="0"/>
              <a:t>pressure</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316145992"/>
              </p:ext>
            </p:extLst>
          </p:nvPr>
        </p:nvGraphicFramePr>
        <p:xfrm>
          <a:off x="727461" y="2057400"/>
          <a:ext cx="7657327" cy="2559360"/>
        </p:xfrm>
        <a:graphic>
          <a:graphicData uri="http://schemas.openxmlformats.org/drawingml/2006/table">
            <a:tbl>
              <a:tblPr firstRow="1" firstCol="1" bandRow="1">
                <a:tableStyleId>{5C22544A-7EE6-4342-B048-85BDC9FD1C3A}</a:tableStyleId>
              </a:tblPr>
              <a:tblGrid>
                <a:gridCol w="4844869"/>
                <a:gridCol w="1406229"/>
                <a:gridCol w="1406229"/>
              </a:tblGrid>
              <a:tr h="422827">
                <a:tc>
                  <a:txBody>
                    <a:bodyPr/>
                    <a:lstStyle/>
                    <a:p>
                      <a:pPr marL="0" marR="0" lvl="0" indent="0" algn="l" defTabSz="914400" rtl="0" eaLnBrk="1" fontAlgn="auto" latinLnBrk="0" hangingPunct="1">
                        <a:lnSpc>
                          <a:spcPct val="107000"/>
                        </a:lnSpc>
                        <a:spcBef>
                          <a:spcPts val="1660"/>
                        </a:spcBef>
                        <a:spcAft>
                          <a:spcPts val="0"/>
                        </a:spcAft>
                        <a:buClrTx/>
                        <a:buSzTx/>
                        <a:buFontTx/>
                        <a:buNone/>
                        <a:tabLst/>
                        <a:defRPr/>
                      </a:pPr>
                      <a:r>
                        <a:rPr lang="en-US" sz="2000" dirty="0">
                          <a:effectLst/>
                        </a:rPr>
                        <a:t>Blood </a:t>
                      </a:r>
                      <a:r>
                        <a:rPr lang="en-US" sz="2000" dirty="0" smtClean="0">
                          <a:effectLst/>
                        </a:rPr>
                        <a:t>Pressure </a:t>
                      </a:r>
                      <a:r>
                        <a:rPr lang="en-US" sz="1800" dirty="0" smtClean="0">
                          <a:effectLst/>
                        </a:rPr>
                        <a:t>Classification</a:t>
                      </a:r>
                      <a:endParaRPr lang="en-US" sz="1600" dirty="0" smtClean="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nchor="b"/>
                </a:tc>
                <a:tc>
                  <a:txBody>
                    <a:bodyPr/>
                    <a:lstStyle/>
                    <a:p>
                      <a:pPr marL="0" marR="0" algn="ctr">
                        <a:lnSpc>
                          <a:spcPct val="107000"/>
                        </a:lnSpc>
                        <a:spcBef>
                          <a:spcPts val="1660"/>
                        </a:spcBef>
                        <a:spcAft>
                          <a:spcPts val="0"/>
                        </a:spcAft>
                      </a:pPr>
                      <a:r>
                        <a:rPr lang="en-US" sz="2000">
                          <a:effectLst/>
                        </a:rPr>
                        <a:t>SBP</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nchor="b"/>
                </a:tc>
                <a:tc>
                  <a:txBody>
                    <a:bodyPr/>
                    <a:lstStyle/>
                    <a:p>
                      <a:pPr marL="0" marR="0" algn="ctr">
                        <a:lnSpc>
                          <a:spcPct val="107000"/>
                        </a:lnSpc>
                        <a:spcBef>
                          <a:spcPts val="1660"/>
                        </a:spcBef>
                        <a:spcAft>
                          <a:spcPts val="0"/>
                        </a:spcAft>
                      </a:pPr>
                      <a:r>
                        <a:rPr lang="en-US" sz="2000">
                          <a:effectLst/>
                        </a:rPr>
                        <a:t>DBP</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nchor="b"/>
                </a:tc>
              </a:tr>
              <a:tr h="422827">
                <a:tc>
                  <a:txBody>
                    <a:bodyPr/>
                    <a:lstStyle/>
                    <a:p>
                      <a:pPr marL="0" marR="0">
                        <a:lnSpc>
                          <a:spcPct val="107000"/>
                        </a:lnSpc>
                        <a:spcBef>
                          <a:spcPts val="1660"/>
                        </a:spcBef>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nchor="b"/>
                </a:tc>
                <a:tc>
                  <a:txBody>
                    <a:bodyPr/>
                    <a:lstStyle/>
                    <a:p>
                      <a:pPr marL="0" marR="0" algn="ctr">
                        <a:lnSpc>
                          <a:spcPct val="107000"/>
                        </a:lnSpc>
                        <a:spcBef>
                          <a:spcPts val="1660"/>
                        </a:spcBef>
                        <a:spcAft>
                          <a:spcPts val="0"/>
                        </a:spcAft>
                      </a:pPr>
                      <a:r>
                        <a:rPr lang="en-US" sz="2000" dirty="0">
                          <a:effectLst/>
                        </a:rPr>
                        <a:t>mmHg</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nchor="b"/>
                </a:tc>
                <a:tc>
                  <a:txBody>
                    <a:bodyPr/>
                    <a:lstStyle/>
                    <a:p>
                      <a:pPr marL="0" marR="0" algn="ctr">
                        <a:lnSpc>
                          <a:spcPct val="107000"/>
                        </a:lnSpc>
                        <a:spcBef>
                          <a:spcPts val="1660"/>
                        </a:spcBef>
                        <a:spcAft>
                          <a:spcPts val="0"/>
                        </a:spcAft>
                      </a:pPr>
                      <a:r>
                        <a:rPr lang="en-US" sz="2000">
                          <a:effectLst/>
                        </a:rPr>
                        <a:t>mmHg</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nchor="b"/>
                </a:tc>
              </a:tr>
              <a:tr h="422827">
                <a:tc>
                  <a:txBody>
                    <a:bodyPr/>
                    <a:lstStyle/>
                    <a:p>
                      <a:pPr marL="0" marR="0">
                        <a:lnSpc>
                          <a:spcPct val="107000"/>
                        </a:lnSpc>
                        <a:spcBef>
                          <a:spcPts val="1660"/>
                        </a:spcBef>
                        <a:spcAft>
                          <a:spcPts val="0"/>
                        </a:spcAft>
                      </a:pPr>
                      <a:r>
                        <a:rPr lang="en-US" sz="2000">
                          <a:effectLst/>
                        </a:rPr>
                        <a:t>Normal</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c>
                  <a:txBody>
                    <a:bodyPr/>
                    <a:lstStyle/>
                    <a:p>
                      <a:pPr marL="0" marR="0" algn="ctr">
                        <a:lnSpc>
                          <a:spcPct val="107000"/>
                        </a:lnSpc>
                        <a:spcBef>
                          <a:spcPts val="1660"/>
                        </a:spcBef>
                        <a:spcAft>
                          <a:spcPts val="0"/>
                        </a:spcAft>
                      </a:pPr>
                      <a:r>
                        <a:rPr lang="en-US" sz="2000" dirty="0">
                          <a:effectLst/>
                        </a:rPr>
                        <a:t>&lt;120</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c>
                  <a:txBody>
                    <a:bodyPr/>
                    <a:lstStyle/>
                    <a:p>
                      <a:pPr marL="0" marR="0" algn="ctr">
                        <a:lnSpc>
                          <a:spcPct val="107000"/>
                        </a:lnSpc>
                        <a:spcBef>
                          <a:spcPts val="1660"/>
                        </a:spcBef>
                        <a:spcAft>
                          <a:spcPts val="0"/>
                        </a:spcAft>
                      </a:pPr>
                      <a:r>
                        <a:rPr lang="en-US" sz="2000">
                          <a:effectLst/>
                        </a:rPr>
                        <a:t>and &lt;80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r>
              <a:tr h="422827">
                <a:tc>
                  <a:txBody>
                    <a:bodyPr/>
                    <a:lstStyle/>
                    <a:p>
                      <a:pPr marL="0" marR="0">
                        <a:lnSpc>
                          <a:spcPct val="107000"/>
                        </a:lnSpc>
                        <a:spcBef>
                          <a:spcPts val="1660"/>
                        </a:spcBef>
                        <a:spcAft>
                          <a:spcPts val="0"/>
                        </a:spcAft>
                      </a:pPr>
                      <a:r>
                        <a:rPr lang="en-US" sz="2000">
                          <a:effectLst/>
                        </a:rPr>
                        <a:t>Prehypertension</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c>
                  <a:txBody>
                    <a:bodyPr/>
                    <a:lstStyle/>
                    <a:p>
                      <a:pPr marL="0" marR="0" algn="ctr">
                        <a:lnSpc>
                          <a:spcPct val="107000"/>
                        </a:lnSpc>
                        <a:spcBef>
                          <a:spcPts val="1660"/>
                        </a:spcBef>
                        <a:spcAft>
                          <a:spcPts val="0"/>
                        </a:spcAft>
                      </a:pPr>
                      <a:r>
                        <a:rPr lang="en-US" sz="2000">
                          <a:effectLst/>
                        </a:rPr>
                        <a:t>120–139</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c>
                  <a:txBody>
                    <a:bodyPr/>
                    <a:lstStyle/>
                    <a:p>
                      <a:pPr marL="0" marR="0" algn="ctr">
                        <a:lnSpc>
                          <a:spcPct val="107000"/>
                        </a:lnSpc>
                        <a:spcBef>
                          <a:spcPts val="1660"/>
                        </a:spcBef>
                        <a:spcAft>
                          <a:spcPts val="0"/>
                        </a:spcAft>
                      </a:pPr>
                      <a:r>
                        <a:rPr lang="en-US" sz="2000">
                          <a:effectLst/>
                        </a:rPr>
                        <a:t>or 80–89</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r>
              <a:tr h="422827">
                <a:tc>
                  <a:txBody>
                    <a:bodyPr/>
                    <a:lstStyle/>
                    <a:p>
                      <a:pPr marL="0" marR="0">
                        <a:lnSpc>
                          <a:spcPct val="107000"/>
                        </a:lnSpc>
                        <a:spcBef>
                          <a:spcPts val="1660"/>
                        </a:spcBef>
                        <a:spcAft>
                          <a:spcPts val="0"/>
                        </a:spcAft>
                      </a:pPr>
                      <a:r>
                        <a:rPr lang="en-US" sz="2000">
                          <a:effectLst/>
                        </a:rPr>
                        <a:t>Stage 1 Hypertension</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c>
                  <a:txBody>
                    <a:bodyPr/>
                    <a:lstStyle/>
                    <a:p>
                      <a:pPr marL="0" marR="0" algn="ctr">
                        <a:lnSpc>
                          <a:spcPct val="107000"/>
                        </a:lnSpc>
                        <a:spcBef>
                          <a:spcPts val="1660"/>
                        </a:spcBef>
                        <a:spcAft>
                          <a:spcPts val="0"/>
                        </a:spcAft>
                      </a:pPr>
                      <a:r>
                        <a:rPr lang="en-US" sz="2000">
                          <a:effectLst/>
                        </a:rPr>
                        <a:t>140–159</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c>
                  <a:txBody>
                    <a:bodyPr/>
                    <a:lstStyle/>
                    <a:p>
                      <a:pPr marL="0" marR="0" algn="ctr">
                        <a:lnSpc>
                          <a:spcPct val="107000"/>
                        </a:lnSpc>
                        <a:spcBef>
                          <a:spcPts val="1660"/>
                        </a:spcBef>
                        <a:spcAft>
                          <a:spcPts val="0"/>
                        </a:spcAft>
                      </a:pPr>
                      <a:r>
                        <a:rPr lang="en-US" sz="2000">
                          <a:effectLst/>
                        </a:rPr>
                        <a:t>or 90–99</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r>
              <a:tr h="422827">
                <a:tc>
                  <a:txBody>
                    <a:bodyPr/>
                    <a:lstStyle/>
                    <a:p>
                      <a:pPr marL="0" marR="0">
                        <a:lnSpc>
                          <a:spcPct val="107000"/>
                        </a:lnSpc>
                        <a:spcBef>
                          <a:spcPts val="1660"/>
                        </a:spcBef>
                        <a:spcAft>
                          <a:spcPts val="0"/>
                        </a:spcAft>
                      </a:pPr>
                      <a:r>
                        <a:rPr lang="en-US" sz="2000" dirty="0">
                          <a:effectLst/>
                        </a:rPr>
                        <a:t>Stage 2 Hypertension</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c>
                  <a:txBody>
                    <a:bodyPr/>
                    <a:lstStyle/>
                    <a:p>
                      <a:pPr marL="0" marR="0" algn="ctr">
                        <a:lnSpc>
                          <a:spcPct val="107000"/>
                        </a:lnSpc>
                        <a:spcBef>
                          <a:spcPts val="1660"/>
                        </a:spcBef>
                        <a:spcAft>
                          <a:spcPts val="0"/>
                        </a:spcAft>
                      </a:pPr>
                      <a:r>
                        <a:rPr lang="en-US" sz="2000">
                          <a:effectLst/>
                        </a:rPr>
                        <a:t>≥160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c>
                  <a:txBody>
                    <a:bodyPr/>
                    <a:lstStyle/>
                    <a:p>
                      <a:pPr marL="0" marR="0" algn="ctr">
                        <a:lnSpc>
                          <a:spcPct val="107000"/>
                        </a:lnSpc>
                        <a:spcBef>
                          <a:spcPts val="1660"/>
                        </a:spcBef>
                        <a:spcAft>
                          <a:spcPts val="0"/>
                        </a:spcAft>
                      </a:pPr>
                      <a:r>
                        <a:rPr lang="en-US" sz="2000" dirty="0">
                          <a:effectLst/>
                        </a:rPr>
                        <a:t>or ≥100</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50212" marR="50212" marT="50212" marB="50212"/>
                </a:tc>
              </a:tr>
            </a:tbl>
          </a:graphicData>
        </a:graphic>
      </p:graphicFrame>
    </p:spTree>
    <p:extLst>
      <p:ext uri="{BB962C8B-B14F-4D97-AF65-F5344CB8AC3E}">
        <p14:creationId xmlns:p14="http://schemas.microsoft.com/office/powerpoint/2010/main" val="1149986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(Canvas)</a:t>
            </a:r>
            <a:endParaRPr lang="en-US" dirty="0"/>
          </a:p>
        </p:txBody>
      </p:sp>
      <p:sp>
        <p:nvSpPr>
          <p:cNvPr id="3" name="Content Placeholder 2"/>
          <p:cNvSpPr>
            <a:spLocks noGrp="1"/>
          </p:cNvSpPr>
          <p:nvPr>
            <p:ph idx="1"/>
          </p:nvPr>
        </p:nvSpPr>
        <p:spPr>
          <a:xfrm>
            <a:off x="304800" y="1981200"/>
            <a:ext cx="8229600" cy="1173163"/>
          </a:xfrm>
        </p:spPr>
        <p:txBody>
          <a:bodyPr/>
          <a:lstStyle/>
          <a:p>
            <a:r>
              <a:rPr lang="en-US" dirty="0"/>
              <a:t>In both cases the measurement scale is “demoted,” resulting in losing precision. Why do those researchers do that? You cannot find the answer from the PowerPoint slides. Please conduct your own research. Your grade depends on how well you articulate your argument, rather than reporting the “right answer.” </a:t>
            </a:r>
          </a:p>
          <a:p>
            <a:r>
              <a:rPr lang="en-US" dirty="0"/>
              <a:t>Discuss with your group members and post a brief report on Canvas (Max: 1 page. Hint: There could be several reasons). </a:t>
            </a:r>
            <a:endParaRPr lang="en-US" dirty="0" smtClean="0"/>
          </a:p>
          <a:p>
            <a:r>
              <a:rPr lang="en-US" dirty="0" smtClean="0"/>
              <a:t>Please post individual answer, not a </a:t>
            </a:r>
            <a:r>
              <a:rPr lang="en-US" smtClean="0"/>
              <a:t>group paper.</a:t>
            </a:r>
            <a:endParaRPr lang="en-US" dirty="0"/>
          </a:p>
          <a:p>
            <a:endParaRPr lang="en-US" dirty="0"/>
          </a:p>
        </p:txBody>
      </p:sp>
    </p:spTree>
    <p:extLst>
      <p:ext uri="{BB962C8B-B14F-4D97-AF65-F5344CB8AC3E}">
        <p14:creationId xmlns:p14="http://schemas.microsoft.com/office/powerpoint/2010/main" val="37299293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261</TotalTime>
  <Words>1096</Words>
  <Application>Microsoft Office PowerPoint</Application>
  <PresentationFormat>On-screen Show (4:3)</PresentationFormat>
  <Paragraphs>125</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Book Antiqua</vt:lpstr>
      <vt:lpstr>Calibri</vt:lpstr>
      <vt:lpstr>Century Gothic</vt:lpstr>
      <vt:lpstr>Times New Roman</vt:lpstr>
      <vt:lpstr>Apothecary</vt:lpstr>
      <vt:lpstr>Measurement Scale</vt:lpstr>
      <vt:lpstr>Exercise</vt:lpstr>
      <vt:lpstr>What I found</vt:lpstr>
      <vt:lpstr>problem</vt:lpstr>
      <vt:lpstr>What I found</vt:lpstr>
      <vt:lpstr>problem</vt:lpstr>
      <vt:lpstr>Common Mistake</vt:lpstr>
      <vt:lpstr>Another taxonomy</vt:lpstr>
      <vt:lpstr>Example: PISA</vt:lpstr>
      <vt:lpstr>Another taxonomy</vt:lpstr>
      <vt:lpstr>Three levels in practice</vt:lpstr>
      <vt:lpstr>What are their  Measurement levels?</vt:lpstr>
      <vt:lpstr>What are their  Measurement levels?</vt:lpstr>
      <vt:lpstr>Ordinal or continuous?</vt:lpstr>
      <vt:lpstr>Ordinal or continuous?</vt:lpstr>
      <vt:lpstr>GPA</vt:lpstr>
      <vt:lpstr>How about Binary or Dichotomous?</vt:lpstr>
      <vt:lpstr>Binary? Dichotomous?</vt:lpstr>
      <vt:lpstr>Don’t make these mistakes!</vt:lpstr>
      <vt:lpstr>Don’t make these mistakes!</vt:lpstr>
      <vt:lpstr>PowerPoint Presentation</vt:lpstr>
      <vt:lpstr>PowerPoint Presentation</vt:lpstr>
      <vt:lpstr>PowerPoint Presentation</vt:lpstr>
      <vt:lpstr>Variable</vt:lpstr>
      <vt:lpstr>Assignment (Canvas)</vt:lpstr>
      <vt:lpstr>Assignment (Canvas)</vt:lpstr>
      <vt:lpstr>Assignment (Canvas)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Yu</cp:lastModifiedBy>
  <cp:revision>76</cp:revision>
  <dcterms:created xsi:type="dcterms:W3CDTF">2012-09-18T03:41:06Z</dcterms:created>
  <dcterms:modified xsi:type="dcterms:W3CDTF">2020-01-02T21:11:09Z</dcterms:modified>
</cp:coreProperties>
</file>