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0"/>
  </p:notesMasterIdLst>
  <p:sldIdLst>
    <p:sldId id="256" r:id="rId3"/>
    <p:sldId id="257" r:id="rId4"/>
    <p:sldId id="280" r:id="rId5"/>
    <p:sldId id="281" r:id="rId6"/>
    <p:sldId id="282" r:id="rId7"/>
    <p:sldId id="283" r:id="rId8"/>
    <p:sldId id="277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26" autoAdjust="0"/>
    <p:restoredTop sz="94660"/>
  </p:normalViewPr>
  <p:slideViewPr>
    <p:cSldViewPr>
      <p:cViewPr varScale="1">
        <p:scale>
          <a:sx n="88" d="100"/>
          <a:sy n="88" d="100"/>
        </p:scale>
        <p:origin x="147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 4 Quiz: </a:t>
            </a:r>
            <a:r>
              <a:rPr lang="en-US" dirty="0"/>
              <a:t>R</a:t>
            </a:r>
            <a:r>
              <a:rPr lang="en-US" dirty="0" smtClean="0"/>
              <a:t>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your fingers to indicate your answer: 1=A, 2=B, 3=C, 4=D.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1447800"/>
            <a:ext cx="6589199" cy="1280890"/>
          </a:xfrm>
        </p:spPr>
        <p:txBody>
          <a:bodyPr>
            <a:noAutofit/>
          </a:bodyPr>
          <a:lstStyle/>
          <a:p>
            <a:r>
              <a:rPr lang="en-US" sz="2800" dirty="0" smtClean="0"/>
              <a:t>Which of the following is NOT a characteristic of a normal curve?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8510" y="2728690"/>
            <a:ext cx="6591985" cy="2177422"/>
          </a:xfrm>
        </p:spPr>
        <p:txBody>
          <a:bodyPr>
            <a:noAutofit/>
          </a:bodyPr>
          <a:lstStyle/>
          <a:p>
            <a:pPr lvl="0">
              <a:buFont typeface="+mj-lt"/>
              <a:buAutoNum type="alphaUcPeriod"/>
            </a:pPr>
            <a:r>
              <a:rPr lang="en-US" sz="2800" dirty="0" smtClean="0"/>
              <a:t> symmetrical</a:t>
            </a:r>
            <a:endParaRPr lang="en-US" sz="2800" dirty="0"/>
          </a:p>
          <a:p>
            <a:pPr lvl="0">
              <a:buFont typeface="+mj-lt"/>
              <a:buAutoNum type="alphaUcPeriod"/>
            </a:pPr>
            <a:r>
              <a:rPr lang="en-US" sz="2800" dirty="0" smtClean="0"/>
              <a:t> bimodal</a:t>
            </a:r>
            <a:endParaRPr lang="en-US" sz="2800" dirty="0"/>
          </a:p>
          <a:p>
            <a:pPr lvl="0">
              <a:buFont typeface="+mj-lt"/>
              <a:buAutoNum type="alphaUcPeriod"/>
            </a:pPr>
            <a:r>
              <a:rPr lang="en-US" sz="2800" dirty="0" smtClean="0"/>
              <a:t> bell-shaped</a:t>
            </a:r>
            <a:endParaRPr lang="en-US" sz="2800" dirty="0"/>
          </a:p>
          <a:p>
            <a:pPr lvl="0">
              <a:buFont typeface="+mj-lt"/>
              <a:buAutoNum type="alphaUcPeriod"/>
            </a:pPr>
            <a:r>
              <a:rPr lang="en-US" sz="2800" dirty="0" smtClean="0"/>
              <a:t> the </a:t>
            </a:r>
            <a:r>
              <a:rPr lang="en-US" sz="2800" dirty="0"/>
              <a:t>mean, median, and </a:t>
            </a:r>
            <a:r>
              <a:rPr lang="en-US" sz="2800" dirty="0" smtClean="0"/>
              <a:t>mode are </a:t>
            </a:r>
            <a:r>
              <a:rPr lang="en-US" sz="2800" dirty="0"/>
              <a:t>the same.</a:t>
            </a:r>
          </a:p>
        </p:txBody>
      </p:sp>
    </p:spTree>
    <p:extLst>
      <p:ext uri="{BB962C8B-B14F-4D97-AF65-F5344CB8AC3E}">
        <p14:creationId xmlns:p14="http://schemas.microsoft.com/office/powerpoint/2010/main" val="3274432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1447800"/>
            <a:ext cx="6589199" cy="1280890"/>
          </a:xfrm>
        </p:spPr>
        <p:txBody>
          <a:bodyPr>
            <a:noAutofit/>
          </a:bodyPr>
          <a:lstStyle/>
          <a:p>
            <a:r>
              <a:rPr lang="en-US" sz="2800" dirty="0" smtClean="0"/>
              <a:t>Which of the following statement is true?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744732"/>
            <a:ext cx="6591985" cy="2025022"/>
          </a:xfrm>
        </p:spPr>
        <p:txBody>
          <a:bodyPr>
            <a:noAutofit/>
          </a:bodyPr>
          <a:lstStyle/>
          <a:p>
            <a:pPr lvl="0">
              <a:buFont typeface="+mj-lt"/>
              <a:buAutoNum type="alphaUcPeriod"/>
            </a:pPr>
            <a:r>
              <a:rPr lang="en-US" sz="2400" dirty="0" smtClean="0"/>
              <a:t>Kurtosis </a:t>
            </a:r>
            <a:r>
              <a:rPr lang="en-US" sz="2400" dirty="0"/>
              <a:t>refers to the degree of asymmetry in the distribution. </a:t>
            </a:r>
            <a:endParaRPr lang="en-US" sz="2400" dirty="0" smtClean="0"/>
          </a:p>
          <a:p>
            <a:pPr lvl="0">
              <a:buFont typeface="+mj-lt"/>
              <a:buAutoNum type="alphaUcPeriod"/>
            </a:pPr>
            <a:r>
              <a:rPr lang="en-US" sz="2400" dirty="0" smtClean="0"/>
              <a:t>Skewness </a:t>
            </a:r>
            <a:r>
              <a:rPr lang="en-US" sz="2400" dirty="0"/>
              <a:t>is the relative ratio of the mass of the distribution located in the center versus in the tails. </a:t>
            </a:r>
            <a:endParaRPr lang="en-US" sz="2400" dirty="0" smtClean="0"/>
          </a:p>
          <a:p>
            <a:pPr lvl="0">
              <a:buFont typeface="+mj-lt"/>
              <a:buAutoNum type="alphaUcPeriod"/>
            </a:pPr>
            <a:r>
              <a:rPr lang="en-US" sz="2400" dirty="0" smtClean="0"/>
              <a:t>The </a:t>
            </a:r>
            <a:r>
              <a:rPr lang="en-US" sz="2400" dirty="0"/>
              <a:t>kurtosis of the normal distribution is </a:t>
            </a:r>
            <a:r>
              <a:rPr lang="en-US" sz="2400" dirty="0" smtClean="0"/>
              <a:t>1.</a:t>
            </a:r>
          </a:p>
          <a:p>
            <a:pPr>
              <a:buFont typeface="+mj-lt"/>
              <a:buAutoNum type="alphaUcPeriod"/>
            </a:pPr>
            <a:r>
              <a:rPr lang="en-US" sz="2400" dirty="0"/>
              <a:t>The normal distribution is </a:t>
            </a:r>
            <a:r>
              <a:rPr lang="en-US" sz="2400" dirty="0" smtClean="0"/>
              <a:t>symmetrical </a:t>
            </a:r>
            <a:r>
              <a:rPr lang="en-US" sz="2400" dirty="0"/>
              <a:t>and hence has zero skewness. </a:t>
            </a:r>
          </a:p>
        </p:txBody>
      </p:sp>
    </p:spTree>
    <p:extLst>
      <p:ext uri="{BB962C8B-B14F-4D97-AF65-F5344CB8AC3E}">
        <p14:creationId xmlns:p14="http://schemas.microsoft.com/office/powerpoint/2010/main" val="2059323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972" y="13716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graph can NOT be used for detecting non-normality?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3048000"/>
            <a:ext cx="6934200" cy="3048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fr-FR" sz="2400" dirty="0" smtClean="0"/>
              <a:t>Normal quantile plot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400" dirty="0" smtClean="0"/>
              <a:t>Q-Q plot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400" dirty="0" smtClean="0"/>
              <a:t>Pie chart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400" dirty="0" err="1" smtClean="0"/>
              <a:t>Histogram</a:t>
            </a: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42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143000"/>
            <a:ext cx="6589199" cy="1280890"/>
          </a:xfrm>
        </p:spPr>
        <p:txBody>
          <a:bodyPr>
            <a:noAutofit/>
          </a:bodyPr>
          <a:lstStyle/>
          <a:p>
            <a:r>
              <a:rPr lang="en-US" sz="2800" dirty="0" smtClean="0"/>
              <a:t>Which of the following statements is false?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05000" y="2590800"/>
            <a:ext cx="69342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buFont typeface="+mj-lt"/>
              <a:buAutoNum type="alphaUcPeriod"/>
            </a:pPr>
            <a:r>
              <a:rPr lang="fr-FR" sz="2400" dirty="0"/>
              <a:t>Z scores not </a:t>
            </a:r>
            <a:r>
              <a:rPr lang="fr-FR" sz="2400" dirty="0" err="1"/>
              <a:t>only</a:t>
            </a:r>
            <a:r>
              <a:rPr lang="fr-FR" sz="2400" dirty="0"/>
              <a:t> </a:t>
            </a:r>
            <a:r>
              <a:rPr lang="fr-FR" sz="2400" dirty="0" err="1"/>
              <a:t>give</a:t>
            </a:r>
            <a:r>
              <a:rPr lang="fr-FR" sz="2400" dirty="0"/>
              <a:t> the distance of the score </a:t>
            </a:r>
            <a:r>
              <a:rPr lang="fr-FR" sz="2400" dirty="0" err="1"/>
              <a:t>from</a:t>
            </a:r>
            <a:r>
              <a:rPr lang="fr-FR" sz="2400" dirty="0"/>
              <a:t> the </a:t>
            </a:r>
            <a:r>
              <a:rPr lang="fr-FR" sz="2400" dirty="0" err="1"/>
              <a:t>mean</a:t>
            </a:r>
            <a:r>
              <a:rPr lang="fr-FR" sz="2400" dirty="0"/>
              <a:t> in standard </a:t>
            </a:r>
            <a:r>
              <a:rPr lang="fr-FR" sz="2400" dirty="0" err="1"/>
              <a:t>deviation</a:t>
            </a:r>
            <a:r>
              <a:rPr lang="fr-FR" sz="2400" dirty="0"/>
              <a:t> </a:t>
            </a:r>
            <a:r>
              <a:rPr lang="fr-FR" sz="2400" dirty="0" err="1"/>
              <a:t>units</a:t>
            </a:r>
            <a:r>
              <a:rPr lang="fr-FR" sz="2400" dirty="0"/>
              <a:t>, but </a:t>
            </a:r>
            <a:r>
              <a:rPr lang="fr-FR" sz="2400" dirty="0" err="1"/>
              <a:t>also</a:t>
            </a:r>
            <a:r>
              <a:rPr lang="fr-FR" sz="2400" dirty="0"/>
              <a:t> the direction of the score </a:t>
            </a:r>
            <a:r>
              <a:rPr lang="fr-FR" sz="2400" dirty="0" err="1"/>
              <a:t>from</a:t>
            </a:r>
            <a:r>
              <a:rPr lang="fr-FR" sz="2400" dirty="0"/>
              <a:t> the </a:t>
            </a:r>
            <a:r>
              <a:rPr lang="fr-FR" sz="2400" dirty="0" err="1"/>
              <a:t>mean</a:t>
            </a:r>
            <a:r>
              <a:rPr lang="fr-FR" sz="2400" dirty="0"/>
              <a:t> by </a:t>
            </a:r>
            <a:r>
              <a:rPr lang="fr-FR" sz="2400" dirty="0" err="1"/>
              <a:t>using</a:t>
            </a:r>
            <a:r>
              <a:rPr lang="fr-FR" sz="2400" dirty="0"/>
              <a:t> the </a:t>
            </a:r>
            <a:r>
              <a:rPr lang="fr-FR" sz="2400" dirty="0" err="1"/>
              <a:t>sign</a:t>
            </a:r>
            <a:r>
              <a:rPr lang="fr-FR" sz="2400" dirty="0"/>
              <a:t> of the Z score (+ or -).</a:t>
            </a:r>
          </a:p>
          <a:p>
            <a:pPr marL="457200" indent="-457200" fontAlgn="auto">
              <a:buFont typeface="+mj-lt"/>
              <a:buAutoNum type="alphaUcPeriod"/>
            </a:pPr>
            <a:r>
              <a:rPr lang="fr-FR" sz="2400" dirty="0"/>
              <a:t>The </a:t>
            </a:r>
            <a:r>
              <a:rPr lang="fr-FR" sz="2400" dirty="0" err="1"/>
              <a:t>mean</a:t>
            </a:r>
            <a:r>
              <a:rPr lang="fr-FR" sz="2400" dirty="0"/>
              <a:t> of a set of Z scores </a:t>
            </a:r>
            <a:r>
              <a:rPr lang="fr-FR" sz="2400" dirty="0" err="1"/>
              <a:t>is</a:t>
            </a:r>
            <a:r>
              <a:rPr lang="fr-FR" sz="2400" dirty="0"/>
              <a:t> 0 and the variance and standard </a:t>
            </a:r>
            <a:r>
              <a:rPr lang="fr-FR" sz="2400" dirty="0" err="1"/>
              <a:t>deviation</a:t>
            </a:r>
            <a:r>
              <a:rPr lang="fr-FR" sz="2400" dirty="0"/>
              <a:t> of a set of Z scores are 1.</a:t>
            </a:r>
          </a:p>
          <a:p>
            <a:pPr marL="457200" indent="-457200" fontAlgn="auto">
              <a:buFont typeface="+mj-lt"/>
              <a:buAutoNum type="alphaUcPeriod"/>
            </a:pPr>
            <a:r>
              <a:rPr lang="fr-FR" sz="2400" dirty="0" err="1" smtClean="0"/>
              <a:t>Normality</a:t>
            </a:r>
            <a:r>
              <a:rPr lang="fr-FR" sz="2400" dirty="0" smtClean="0"/>
              <a:t> </a:t>
            </a:r>
            <a:r>
              <a:rPr lang="fr-FR" sz="2400" dirty="0" err="1" smtClean="0"/>
              <a:t>is</a:t>
            </a:r>
            <a:r>
              <a:rPr lang="fr-FR" sz="2400" dirty="0" smtClean="0"/>
              <a:t> a </a:t>
            </a:r>
            <a:r>
              <a:rPr lang="fr-FR" sz="2400" dirty="0" err="1" smtClean="0"/>
              <a:t>theoretical</a:t>
            </a:r>
            <a:r>
              <a:rPr lang="fr-FR" sz="2400" dirty="0" smtClean="0"/>
              <a:t> </a:t>
            </a:r>
            <a:r>
              <a:rPr lang="fr-FR" sz="2400" dirty="0" err="1" smtClean="0"/>
              <a:t>construct</a:t>
            </a:r>
            <a:r>
              <a:rPr lang="fr-FR" sz="2400" dirty="0" smtClean="0"/>
              <a:t>. In </a:t>
            </a:r>
            <a:r>
              <a:rPr lang="fr-FR" sz="2400" dirty="0" err="1" smtClean="0"/>
              <a:t>many</a:t>
            </a:r>
            <a:r>
              <a:rPr lang="fr-FR" sz="2400" dirty="0" smtClean="0"/>
              <a:t> cases </a:t>
            </a:r>
            <a:r>
              <a:rPr lang="fr-FR" sz="2400" dirty="0" err="1" smtClean="0"/>
              <a:t>it</a:t>
            </a:r>
            <a:r>
              <a:rPr lang="fr-FR" sz="2400" dirty="0" smtClean="0"/>
              <a:t>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assumed</a:t>
            </a:r>
            <a:r>
              <a:rPr lang="fr-FR" sz="2400" dirty="0" smtClean="0"/>
              <a:t>, not </a:t>
            </a:r>
            <a:r>
              <a:rPr lang="fr-FR" sz="2400" dirty="0" err="1" smtClean="0"/>
              <a:t>really</a:t>
            </a:r>
            <a:r>
              <a:rPr lang="fr-FR" sz="2400" dirty="0" smtClean="0"/>
              <a:t> </a:t>
            </a:r>
            <a:r>
              <a:rPr lang="fr-FR" sz="2400" dirty="0" err="1" smtClean="0"/>
              <a:t>observed</a:t>
            </a:r>
            <a:r>
              <a:rPr lang="fr-FR" sz="2400" dirty="0" smtClean="0"/>
              <a:t>.</a:t>
            </a:r>
            <a:endParaRPr lang="fr-FR" sz="2400" dirty="0"/>
          </a:p>
          <a:p>
            <a:pPr marL="457200" indent="-457200" fontAlgn="auto">
              <a:buFont typeface="+mj-lt"/>
              <a:buAutoNum type="alphaUcPeriod"/>
            </a:pPr>
            <a:r>
              <a:rPr lang="fr-FR" sz="2400" dirty="0" err="1" smtClean="0"/>
              <a:t>Transforming</a:t>
            </a:r>
            <a:r>
              <a:rPr lang="fr-FR" sz="2400" dirty="0" smtClean="0"/>
              <a:t> </a:t>
            </a:r>
            <a:r>
              <a:rPr lang="fr-FR" sz="2400" dirty="0" err="1" smtClean="0"/>
              <a:t>raw</a:t>
            </a:r>
            <a:r>
              <a:rPr lang="fr-FR" sz="2400" dirty="0" smtClean="0"/>
              <a:t> scores to z scores </a:t>
            </a:r>
            <a:r>
              <a:rPr lang="fr-FR" sz="2400" dirty="0" err="1" smtClean="0"/>
              <a:t>can</a:t>
            </a:r>
            <a:r>
              <a:rPr lang="fr-FR" sz="2400" dirty="0" smtClean="0"/>
              <a:t> </a:t>
            </a:r>
            <a:r>
              <a:rPr lang="fr-FR" sz="2400" dirty="0" err="1" smtClean="0"/>
              <a:t>normalize</a:t>
            </a:r>
            <a:r>
              <a:rPr lang="fr-FR" sz="2400" dirty="0" smtClean="0"/>
              <a:t> the distribution.</a:t>
            </a:r>
            <a:endParaRPr lang="fr-FR" sz="2400" dirty="0"/>
          </a:p>
          <a:p>
            <a:pPr marL="457200" indent="-457200" fontAlgn="auto">
              <a:buFont typeface="+mj-lt"/>
              <a:buAutoNum type="alphaUcPeriod"/>
            </a:pPr>
            <a:endParaRPr lang="fr-FR" sz="2000" dirty="0" smtClean="0"/>
          </a:p>
          <a:p>
            <a:pPr marL="457200" indent="-457200" fontAlgn="auto">
              <a:buFont typeface="+mj-lt"/>
              <a:buAutoNum type="alphaUcPeriod"/>
            </a:pPr>
            <a:endParaRPr lang="fr-FR" sz="2000" dirty="0" smtClean="0"/>
          </a:p>
          <a:p>
            <a:pPr fontAlgn="auto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198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3301" y="1295400"/>
            <a:ext cx="6589199" cy="1280890"/>
          </a:xfrm>
        </p:spPr>
        <p:txBody>
          <a:bodyPr>
            <a:noAutofit/>
          </a:bodyPr>
          <a:lstStyle/>
          <a:p>
            <a:r>
              <a:rPr lang="en-US" sz="2800" dirty="0" smtClean="0"/>
              <a:t>In a test the mean is 60 and the standard deviation is 10. The test score of Jay Walker is 50. What is his z score?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3301" y="3657600"/>
            <a:ext cx="6591985" cy="2787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it-IT" sz="2400" dirty="0" smtClean="0"/>
              <a:t>-1</a:t>
            </a:r>
            <a:endParaRPr lang="it-IT" sz="2400" dirty="0"/>
          </a:p>
          <a:p>
            <a:pPr marL="457200" indent="-457200">
              <a:buFont typeface="+mj-lt"/>
              <a:buAutoNum type="alphaUcPeriod"/>
            </a:pPr>
            <a:r>
              <a:rPr lang="it-IT" sz="2400" dirty="0" smtClean="0"/>
              <a:t>+1</a:t>
            </a:r>
            <a:endParaRPr lang="it-IT" sz="2400" dirty="0"/>
          </a:p>
          <a:p>
            <a:pPr marL="457200" indent="-457200">
              <a:buFont typeface="+mj-lt"/>
              <a:buAutoNum type="alphaUcPeriod"/>
            </a:pPr>
            <a:r>
              <a:rPr lang="it-IT" sz="2400" dirty="0" smtClean="0"/>
              <a:t>0</a:t>
            </a:r>
            <a:endParaRPr lang="it-IT" sz="2400" dirty="0"/>
          </a:p>
          <a:p>
            <a:pPr marL="457200" indent="-457200">
              <a:buFont typeface="+mj-lt"/>
              <a:buAutoNum type="alphaUcPeriod"/>
            </a:pPr>
            <a:r>
              <a:rPr lang="it-IT" sz="2400" dirty="0" smtClean="0"/>
              <a:t>-2</a:t>
            </a:r>
            <a:endParaRPr lang="it-IT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25848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304</TotalTime>
  <Words>307</Words>
  <Application>Microsoft Office PowerPoint</Application>
  <PresentationFormat>On-screen Show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 3</vt:lpstr>
      <vt:lpstr>Wisp</vt:lpstr>
      <vt:lpstr>Unit 4 Quiz: Review questions</vt:lpstr>
      <vt:lpstr>Can you explain your answer?</vt:lpstr>
      <vt:lpstr>Which of the following is NOT a characteristic of a normal curve?</vt:lpstr>
      <vt:lpstr>Which of the following statement is true?</vt:lpstr>
      <vt:lpstr>Which of the following graph can NOT be used for detecting non-normality?</vt:lpstr>
      <vt:lpstr>Which of the following statements is false? </vt:lpstr>
      <vt:lpstr>In a test the mean is 60 and the standard deviation is 10. The test score of Jay Walker is 50. What is his z score?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Yu</cp:lastModifiedBy>
  <cp:revision>72</cp:revision>
  <cp:lastPrinted>1601-01-01T00:00:00Z</cp:lastPrinted>
  <dcterms:created xsi:type="dcterms:W3CDTF">2015-03-25T05:36:38Z</dcterms:created>
  <dcterms:modified xsi:type="dcterms:W3CDTF">2020-01-02T21:23:34Z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