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79" r:id="rId2"/>
    <p:sldId id="262" r:id="rId3"/>
    <p:sldId id="258" r:id="rId4"/>
    <p:sldId id="282" r:id="rId5"/>
    <p:sldId id="280" r:id="rId6"/>
    <p:sldId id="277" r:id="rId7"/>
    <p:sldId id="278" r:id="rId8"/>
    <p:sldId id="281" r:id="rId9"/>
    <p:sldId id="263" r:id="rId10"/>
    <p:sldId id="284" r:id="rId11"/>
    <p:sldId id="283" r:id="rId12"/>
    <p:sldId id="285" r:id="rId13"/>
    <p:sldId id="286" r:id="rId14"/>
    <p:sldId id="275" r:id="rId15"/>
    <p:sldId id="273" r:id="rId16"/>
    <p:sldId id="289" r:id="rId17"/>
    <p:sldId id="290" r:id="rId18"/>
    <p:sldId id="291" r:id="rId19"/>
    <p:sldId id="264" r:id="rId20"/>
    <p:sldId id="269" r:id="rId21"/>
    <p:sldId id="292" r:id="rId22"/>
    <p:sldId id="293" r:id="rId23"/>
    <p:sldId id="294" r:id="rId24"/>
    <p:sldId id="270" r:id="rId25"/>
    <p:sldId id="271" r:id="rId26"/>
    <p:sldId id="295" r:id="rId27"/>
    <p:sldId id="302" r:id="rId28"/>
    <p:sldId id="301" r:id="rId29"/>
    <p:sldId id="296" r:id="rId30"/>
    <p:sldId id="297" r:id="rId31"/>
    <p:sldId id="300" r:id="rId32"/>
    <p:sldId id="298" r:id="rId33"/>
    <p:sldId id="299" r:id="rId34"/>
    <p:sldId id="272"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Arial" charset="0"/>
        <a:cs typeface="Arial" charset="0"/>
      </a:defRPr>
    </a:lvl1pPr>
    <a:lvl2pPr marL="457200" algn="l" rtl="0" fontAlgn="base">
      <a:spcBef>
        <a:spcPct val="0"/>
      </a:spcBef>
      <a:spcAft>
        <a:spcPct val="0"/>
      </a:spcAft>
      <a:defRPr kern="1200">
        <a:solidFill>
          <a:schemeClr val="tx1"/>
        </a:solidFill>
        <a:latin typeface="Calibri" charset="0"/>
        <a:ea typeface="Arial" charset="0"/>
        <a:cs typeface="Arial" charset="0"/>
      </a:defRPr>
    </a:lvl2pPr>
    <a:lvl3pPr marL="914400" algn="l" rtl="0" fontAlgn="base">
      <a:spcBef>
        <a:spcPct val="0"/>
      </a:spcBef>
      <a:spcAft>
        <a:spcPct val="0"/>
      </a:spcAft>
      <a:defRPr kern="1200">
        <a:solidFill>
          <a:schemeClr val="tx1"/>
        </a:solidFill>
        <a:latin typeface="Calibri" charset="0"/>
        <a:ea typeface="Arial" charset="0"/>
        <a:cs typeface="Arial" charset="0"/>
      </a:defRPr>
    </a:lvl3pPr>
    <a:lvl4pPr marL="1371600" algn="l" rtl="0" fontAlgn="base">
      <a:spcBef>
        <a:spcPct val="0"/>
      </a:spcBef>
      <a:spcAft>
        <a:spcPct val="0"/>
      </a:spcAft>
      <a:defRPr kern="1200">
        <a:solidFill>
          <a:schemeClr val="tx1"/>
        </a:solidFill>
        <a:latin typeface="Calibri" charset="0"/>
        <a:ea typeface="Arial" charset="0"/>
        <a:cs typeface="Arial" charset="0"/>
      </a:defRPr>
    </a:lvl4pPr>
    <a:lvl5pPr marL="1828800" algn="l" rtl="0" fontAlgn="base">
      <a:spcBef>
        <a:spcPct val="0"/>
      </a:spcBef>
      <a:spcAft>
        <a:spcPct val="0"/>
      </a:spcAft>
      <a:defRPr kern="1200">
        <a:solidFill>
          <a:schemeClr val="tx1"/>
        </a:solidFill>
        <a:latin typeface="Calibri" charset="0"/>
        <a:ea typeface="Arial" charset="0"/>
        <a:cs typeface="Arial" charset="0"/>
      </a:defRPr>
    </a:lvl5pPr>
    <a:lvl6pPr marL="2286000" algn="l" defTabSz="914400" rtl="0" eaLnBrk="1" latinLnBrk="0" hangingPunct="1">
      <a:defRPr kern="1200">
        <a:solidFill>
          <a:schemeClr val="tx1"/>
        </a:solidFill>
        <a:latin typeface="Calibri" charset="0"/>
        <a:ea typeface="Arial" charset="0"/>
        <a:cs typeface="Arial" charset="0"/>
      </a:defRPr>
    </a:lvl6pPr>
    <a:lvl7pPr marL="2743200" algn="l" defTabSz="914400" rtl="0" eaLnBrk="1" latinLnBrk="0" hangingPunct="1">
      <a:defRPr kern="1200">
        <a:solidFill>
          <a:schemeClr val="tx1"/>
        </a:solidFill>
        <a:latin typeface="Calibri" charset="0"/>
        <a:ea typeface="Arial" charset="0"/>
        <a:cs typeface="Arial" charset="0"/>
      </a:defRPr>
    </a:lvl7pPr>
    <a:lvl8pPr marL="3200400" algn="l" defTabSz="914400" rtl="0" eaLnBrk="1" latinLnBrk="0" hangingPunct="1">
      <a:defRPr kern="1200">
        <a:solidFill>
          <a:schemeClr val="tx1"/>
        </a:solidFill>
        <a:latin typeface="Calibri" charset="0"/>
        <a:ea typeface="Arial" charset="0"/>
        <a:cs typeface="Arial" charset="0"/>
      </a:defRPr>
    </a:lvl8pPr>
    <a:lvl9pPr marL="3657600" algn="l" defTabSz="914400" rtl="0" eaLnBrk="1" latinLnBrk="0" hangingPunct="1">
      <a:defRPr kern="1200">
        <a:solidFill>
          <a:schemeClr val="tx1"/>
        </a:solidFill>
        <a:latin typeface="Calibri"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60"/>
    <p:restoredTop sz="94058"/>
  </p:normalViewPr>
  <p:slideViewPr>
    <p:cSldViewPr>
      <p:cViewPr varScale="1">
        <p:scale>
          <a:sx n="95" d="100"/>
          <a:sy n="95" d="100"/>
        </p:scale>
        <p:origin x="115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69B5B2-1841-BA4A-90B8-65DD06BA393B}" type="datetimeFigureOut">
              <a:rPr lang="en-US" smtClean="0"/>
              <a:t>1/22/20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726B75-1EB3-1242-B89B-3AEE3431B8F8}" type="slidenum">
              <a:rPr lang="en-US" smtClean="0"/>
              <a:t>‹#›</a:t>
            </a:fld>
            <a:endParaRPr lang="en-US"/>
          </a:p>
        </p:txBody>
      </p:sp>
    </p:spTree>
    <p:extLst>
      <p:ext uri="{BB962C8B-B14F-4D97-AF65-F5344CB8AC3E}">
        <p14:creationId xmlns:p14="http://schemas.microsoft.com/office/powerpoint/2010/main" val="968453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A485BEC-3DB5-AF43-8198-E8D1A3DF1042}" type="datetimeFigureOut">
              <a:rPr lang="en-US"/>
              <a:pPr>
                <a:defRPr/>
              </a:pPr>
              <a:t>1/22/20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187D561-F753-8046-AB87-2F699EE0FD59}" type="slidenum">
              <a:rPr lang="en-US" altLang="x-none"/>
              <a:pPr/>
              <a:t>‹#›</a:t>
            </a:fld>
            <a:endParaRPr lang="en-US" altLang="x-none"/>
          </a:p>
        </p:txBody>
      </p:sp>
    </p:spTree>
    <p:extLst>
      <p:ext uri="{BB962C8B-B14F-4D97-AF65-F5344CB8AC3E}">
        <p14:creationId xmlns:p14="http://schemas.microsoft.com/office/powerpoint/2010/main" val="1933000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6107009-0CD3-AF4A-9B5B-EA958B881335}" type="datetimeFigureOut">
              <a:rPr lang="en-US"/>
              <a:pPr>
                <a:defRPr/>
              </a:pPr>
              <a:t>1/22/20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0F52E1E-8D18-3A48-A30C-DA63A6E22154}" type="slidenum">
              <a:rPr lang="en-US" altLang="x-none"/>
              <a:pPr/>
              <a:t>‹#›</a:t>
            </a:fld>
            <a:endParaRPr lang="en-US" altLang="x-none"/>
          </a:p>
        </p:txBody>
      </p:sp>
    </p:spTree>
    <p:extLst>
      <p:ext uri="{BB962C8B-B14F-4D97-AF65-F5344CB8AC3E}">
        <p14:creationId xmlns:p14="http://schemas.microsoft.com/office/powerpoint/2010/main" val="809396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5D42B34-6C43-8C4E-B602-71D4845F1EB2}" type="datetimeFigureOut">
              <a:rPr lang="en-US"/>
              <a:pPr>
                <a:defRPr/>
              </a:pPr>
              <a:t>1/22/20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C8A5442-55C4-024C-84C1-628E738A1488}" type="slidenum">
              <a:rPr lang="en-US" altLang="x-none"/>
              <a:pPr/>
              <a:t>‹#›</a:t>
            </a:fld>
            <a:endParaRPr lang="en-US" altLang="x-none"/>
          </a:p>
        </p:txBody>
      </p:sp>
    </p:spTree>
    <p:extLst>
      <p:ext uri="{BB962C8B-B14F-4D97-AF65-F5344CB8AC3E}">
        <p14:creationId xmlns:p14="http://schemas.microsoft.com/office/powerpoint/2010/main" val="1370076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5EE75A3-9D63-A34B-8510-73A151C363F4}" type="datetimeFigureOut">
              <a:rPr lang="en-US"/>
              <a:pPr>
                <a:defRPr/>
              </a:pPr>
              <a:t>1/22/20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D6D42EA-967D-A24D-ABFC-2A73647286B0}" type="slidenum">
              <a:rPr lang="en-US" altLang="x-none"/>
              <a:pPr/>
              <a:t>‹#›</a:t>
            </a:fld>
            <a:endParaRPr lang="en-US" altLang="x-none"/>
          </a:p>
        </p:txBody>
      </p:sp>
    </p:spTree>
    <p:extLst>
      <p:ext uri="{BB962C8B-B14F-4D97-AF65-F5344CB8AC3E}">
        <p14:creationId xmlns:p14="http://schemas.microsoft.com/office/powerpoint/2010/main" val="1555820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99578D4-61CA-A049-ACCC-88D284683E4E}" type="datetimeFigureOut">
              <a:rPr lang="en-US"/>
              <a:pPr>
                <a:defRPr/>
              </a:pPr>
              <a:t>1/22/20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83D11D22-CCA8-6043-979E-1C9D21162A72}" type="slidenum">
              <a:rPr lang="en-US" altLang="x-none"/>
              <a:pPr/>
              <a:t>‹#›</a:t>
            </a:fld>
            <a:endParaRPr lang="en-US" altLang="x-none"/>
          </a:p>
        </p:txBody>
      </p:sp>
    </p:spTree>
    <p:extLst>
      <p:ext uri="{BB962C8B-B14F-4D97-AF65-F5344CB8AC3E}">
        <p14:creationId xmlns:p14="http://schemas.microsoft.com/office/powerpoint/2010/main" val="91024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55A922-DC04-1749-85BD-63BF5B4F8B79}" type="datetimeFigureOut">
              <a:rPr lang="en-US"/>
              <a:pPr>
                <a:defRPr/>
              </a:pPr>
              <a:t>1/22/20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5A0FCC9B-0D6A-B64A-948B-120AF62A0E54}" type="slidenum">
              <a:rPr lang="en-US" altLang="x-none"/>
              <a:pPr/>
              <a:t>‹#›</a:t>
            </a:fld>
            <a:endParaRPr lang="en-US" altLang="x-none"/>
          </a:p>
        </p:txBody>
      </p:sp>
    </p:spTree>
    <p:extLst>
      <p:ext uri="{BB962C8B-B14F-4D97-AF65-F5344CB8AC3E}">
        <p14:creationId xmlns:p14="http://schemas.microsoft.com/office/powerpoint/2010/main" val="1890351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450DC1E-8374-444C-B313-5EFAB4FCBB55}" type="datetimeFigureOut">
              <a:rPr lang="en-US"/>
              <a:pPr>
                <a:defRPr/>
              </a:pPr>
              <a:t>1/22/20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A3FC56E6-C6F3-854D-B8C3-D36F1F3F396D}" type="slidenum">
              <a:rPr lang="en-US" altLang="x-none"/>
              <a:pPr/>
              <a:t>‹#›</a:t>
            </a:fld>
            <a:endParaRPr lang="en-US" altLang="x-none"/>
          </a:p>
        </p:txBody>
      </p:sp>
    </p:spTree>
    <p:extLst>
      <p:ext uri="{BB962C8B-B14F-4D97-AF65-F5344CB8AC3E}">
        <p14:creationId xmlns:p14="http://schemas.microsoft.com/office/powerpoint/2010/main" val="1268015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9AADA2-BC4C-0E42-8365-9B1990B10B8C}" type="datetimeFigureOut">
              <a:rPr lang="en-US"/>
              <a:pPr>
                <a:defRPr/>
              </a:pPr>
              <a:t>1/22/20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5C57EB5-511E-0943-B0C9-FE9919B0FCDE}" type="slidenum">
              <a:rPr lang="en-US" altLang="x-none"/>
              <a:pPr/>
              <a:t>‹#›</a:t>
            </a:fld>
            <a:endParaRPr lang="en-US" altLang="x-none"/>
          </a:p>
        </p:txBody>
      </p:sp>
    </p:spTree>
    <p:extLst>
      <p:ext uri="{BB962C8B-B14F-4D97-AF65-F5344CB8AC3E}">
        <p14:creationId xmlns:p14="http://schemas.microsoft.com/office/powerpoint/2010/main" val="2054766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8C66E8-ED6F-0743-996A-052F29CBAB5E}" type="datetimeFigureOut">
              <a:rPr lang="en-US"/>
              <a:pPr>
                <a:defRPr/>
              </a:pPr>
              <a:t>1/22/20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4AC4C4A-4879-D045-AE58-24C71AD937E7}" type="slidenum">
              <a:rPr lang="en-US" altLang="x-none"/>
              <a:pPr/>
              <a:t>‹#›</a:t>
            </a:fld>
            <a:endParaRPr lang="en-US" altLang="x-none"/>
          </a:p>
        </p:txBody>
      </p:sp>
    </p:spTree>
    <p:extLst>
      <p:ext uri="{BB962C8B-B14F-4D97-AF65-F5344CB8AC3E}">
        <p14:creationId xmlns:p14="http://schemas.microsoft.com/office/powerpoint/2010/main" val="779214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35FC914-3F23-ED44-A8B2-908B3C6ECBCF}" type="datetimeFigureOut">
              <a:rPr lang="en-US"/>
              <a:pPr>
                <a:defRPr/>
              </a:pPr>
              <a:t>1/22/20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9072B98-9DAD-F945-9DA4-525B2CB53629}" type="slidenum">
              <a:rPr lang="en-US" altLang="x-none"/>
              <a:pPr/>
              <a:t>‹#›</a:t>
            </a:fld>
            <a:endParaRPr lang="en-US" altLang="x-none"/>
          </a:p>
        </p:txBody>
      </p:sp>
    </p:spTree>
    <p:extLst>
      <p:ext uri="{BB962C8B-B14F-4D97-AF65-F5344CB8AC3E}">
        <p14:creationId xmlns:p14="http://schemas.microsoft.com/office/powerpoint/2010/main" val="904771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A76F51A-D0D6-A24D-A486-C3CADDA5ADF0}" type="datetimeFigureOut">
              <a:rPr lang="en-US"/>
              <a:pPr>
                <a:defRPr/>
              </a:pPr>
              <a:t>1/22/20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9596095-7039-A14B-867C-DBB5439FD601}" type="slidenum">
              <a:rPr lang="en-US" altLang="x-none"/>
              <a:pPr/>
              <a:t>‹#›</a:t>
            </a:fld>
            <a:endParaRPr lang="en-US" altLang="x-none"/>
          </a:p>
        </p:txBody>
      </p:sp>
    </p:spTree>
    <p:extLst>
      <p:ext uri="{BB962C8B-B14F-4D97-AF65-F5344CB8AC3E}">
        <p14:creationId xmlns:p14="http://schemas.microsoft.com/office/powerpoint/2010/main" val="166358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576C0BE2-C8AF-1147-AD84-575ACDF1F497}" type="datetimeFigureOut">
              <a:rPr lang="en-US"/>
              <a:pPr>
                <a:defRPr/>
              </a:pPr>
              <a:t>1/22/20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3D1E9ED-E648-B44E-85D2-E7E56321CAE5}" type="slidenum">
              <a:rPr lang="en-US" altLang="x-none"/>
              <a:pPr/>
              <a:t>‹#›</a:t>
            </a:fld>
            <a:endParaRPr lang="en-US" alt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mathsisfun.com/data/quincun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socscistatistics.com/tests/ztest/zscorecalculator.aspx"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homepage.stat.uiowa.edu/~mbognar/applets/normal.html" TargetMode="External"/><Relationship Id="rId2" Type="http://schemas.openxmlformats.org/officeDocument/2006/relationships/hyperlink" Target="http://davidmlane.com/hyperstat/z_table.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lstStyle/>
          <a:p>
            <a:r>
              <a:rPr lang="en-US" dirty="0"/>
              <a:t>Normal Distribution</a:t>
            </a:r>
          </a:p>
        </p:txBody>
      </p:sp>
      <p:sp>
        <p:nvSpPr>
          <p:cNvPr id="3" name="Content Placeholder 2"/>
          <p:cNvSpPr>
            <a:spLocks noGrp="1"/>
          </p:cNvSpPr>
          <p:nvPr>
            <p:ph idx="1"/>
          </p:nvPr>
        </p:nvSpPr>
        <p:spPr>
          <a:xfrm>
            <a:off x="457200" y="4572000"/>
            <a:ext cx="8229600" cy="1554163"/>
          </a:xfrm>
        </p:spPr>
        <p:txBody>
          <a:bodyPr/>
          <a:lstStyle/>
          <a:p>
            <a:pPr marL="0" indent="0" algn="ctr">
              <a:buNone/>
            </a:pPr>
            <a:r>
              <a:rPr lang="en-US" dirty="0"/>
              <a:t>Chong Ho (Alex) Yu</a:t>
            </a:r>
          </a:p>
        </p:txBody>
      </p:sp>
    </p:spTree>
    <p:extLst>
      <p:ext uri="{BB962C8B-B14F-4D97-AF65-F5344CB8AC3E}">
        <p14:creationId xmlns:p14="http://schemas.microsoft.com/office/powerpoint/2010/main" val="119113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pPr eaLnBrk="1" hangingPunct="1"/>
            <a:r>
              <a:rPr lang="en-US" altLang="en-US" b="1"/>
              <a:t>Standard Normal Distribution</a:t>
            </a:r>
            <a:endParaRPr lang="en-US" altLang="en-US"/>
          </a:p>
        </p:txBody>
      </p:sp>
      <p:sp>
        <p:nvSpPr>
          <p:cNvPr id="2051" name="Content Placeholder 2"/>
          <p:cNvSpPr>
            <a:spLocks noGrp="1"/>
          </p:cNvSpPr>
          <p:nvPr>
            <p:ph idx="1"/>
          </p:nvPr>
        </p:nvSpPr>
        <p:spPr/>
        <p:txBody>
          <a:bodyPr/>
          <a:lstStyle/>
          <a:p>
            <a:pPr eaLnBrk="1" hangingPunct="1"/>
            <a:r>
              <a:rPr lang="en-US" altLang="en-US" dirty="0"/>
              <a:t>symmetric</a:t>
            </a:r>
          </a:p>
          <a:p>
            <a:pPr eaLnBrk="1" hangingPunct="1"/>
            <a:r>
              <a:rPr lang="en-US" altLang="en-US" dirty="0"/>
              <a:t>continuous</a:t>
            </a:r>
          </a:p>
          <a:p>
            <a:pPr eaLnBrk="1" hangingPunct="1"/>
            <a:r>
              <a:rPr lang="en-US" altLang="en-US" dirty="0"/>
              <a:t>unimodal</a:t>
            </a:r>
          </a:p>
          <a:p>
            <a:pPr eaLnBrk="1" hangingPunct="1"/>
            <a:r>
              <a:rPr lang="en-US" altLang="en-US" dirty="0"/>
              <a:t>bell-shaped</a:t>
            </a:r>
          </a:p>
          <a:p>
            <a:pPr eaLnBrk="1" hangingPunct="1"/>
            <a:r>
              <a:rPr lang="en-US" altLang="en-US" dirty="0"/>
              <a:t>asymptotic</a:t>
            </a:r>
          </a:p>
          <a:p>
            <a:pPr eaLnBrk="1" hangingPunct="1"/>
            <a:r>
              <a:rPr lang="en-US" altLang="en-US" dirty="0"/>
              <a:t>the </a:t>
            </a:r>
            <a:r>
              <a:rPr lang="en-US" altLang="en-US" dirty="0">
                <a:solidFill>
                  <a:srgbClr val="FF0000"/>
                </a:solidFill>
              </a:rPr>
              <a:t>mean, median, and mode </a:t>
            </a:r>
            <a:r>
              <a:rPr lang="en-US" altLang="en-US" dirty="0"/>
              <a:t>are the same.</a:t>
            </a:r>
          </a:p>
          <a:p>
            <a:pPr eaLnBrk="1" hangingPunct="1"/>
            <a:endParaRPr lang="en-US" altLang="en-US" dirty="0"/>
          </a:p>
        </p:txBody>
      </p:sp>
      <p:pic>
        <p:nvPicPr>
          <p:cNvPr id="1026" name="Picture 2" descr="Image result for normal cur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597306"/>
            <a:ext cx="4590085" cy="3057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b="1"/>
              <a:t>Normal distribution</a:t>
            </a:r>
            <a:endParaRPr lang="en-US" altLang="en-US"/>
          </a:p>
        </p:txBody>
      </p:sp>
      <p:sp>
        <p:nvSpPr>
          <p:cNvPr id="3075" name="Content Placeholder 2"/>
          <p:cNvSpPr>
            <a:spLocks noGrp="1"/>
          </p:cNvSpPr>
          <p:nvPr>
            <p:ph idx="1"/>
          </p:nvPr>
        </p:nvSpPr>
        <p:spPr/>
        <p:txBody>
          <a:bodyPr/>
          <a:lstStyle/>
          <a:p>
            <a:pPr eaLnBrk="1" hangingPunct="1"/>
            <a:r>
              <a:rPr lang="en-US" altLang="en-US" dirty="0"/>
              <a:t>Normal curve is a </a:t>
            </a:r>
            <a:r>
              <a:rPr lang="en-US" altLang="en-US" dirty="0">
                <a:solidFill>
                  <a:srgbClr val="FF0000"/>
                </a:solidFill>
              </a:rPr>
              <a:t>theoretical </a:t>
            </a:r>
            <a:r>
              <a:rPr lang="en-US" altLang="en-US" dirty="0"/>
              <a:t>construct.</a:t>
            </a:r>
          </a:p>
          <a:p>
            <a:pPr eaLnBrk="1" hangingPunct="1"/>
            <a:r>
              <a:rPr lang="en-US" altLang="en-US" dirty="0"/>
              <a:t>Geary (1947) stated that normality could be viewed as a special case of many distributions rather than a universal property. Geary suggested that future editions of all existing textbooks and new textbooks should include this warning: </a:t>
            </a:r>
            <a:r>
              <a:rPr lang="en-US" altLang="en-US" dirty="0">
                <a:solidFill>
                  <a:srgbClr val="FF0000"/>
                </a:solidFill>
              </a:rPr>
              <a:t>“Normality is a myth; there never was, and never will be, a normal distribution”</a:t>
            </a:r>
            <a:r>
              <a:rPr lang="en-US" altLang="en-US" dirty="0"/>
              <a:t> (p. 241).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t>IQ</a:t>
            </a:r>
            <a:r>
              <a:rPr lang="en-US" b="1"/>
              <a:t> Test and Bell Curve</a:t>
            </a:r>
            <a:endParaRPr lang="en-US"/>
          </a:p>
        </p:txBody>
      </p:sp>
      <p:sp>
        <p:nvSpPr>
          <p:cNvPr id="33795" name="Content Placeholder 2"/>
          <p:cNvSpPr>
            <a:spLocks noGrp="1"/>
          </p:cNvSpPr>
          <p:nvPr>
            <p:ph idx="1"/>
          </p:nvPr>
        </p:nvSpPr>
        <p:spPr>
          <a:xfrm>
            <a:off x="4114800" y="1752600"/>
            <a:ext cx="4648200" cy="4648200"/>
          </a:xfrm>
        </p:spPr>
        <p:txBody>
          <a:bodyPr/>
          <a:lstStyle/>
          <a:p>
            <a:r>
              <a:rPr lang="en-US" sz="2800" dirty="0"/>
              <a:t>Herrnstein and Murray (1994): A very controversial book.</a:t>
            </a:r>
          </a:p>
          <a:p>
            <a:r>
              <a:rPr lang="en-US" sz="2800" dirty="0"/>
              <a:t>The bell-curve (a spread of ability) exists in spite of intervention (e.g. education, affirmative action...etc.)</a:t>
            </a:r>
          </a:p>
        </p:txBody>
      </p:sp>
      <p:pic>
        <p:nvPicPr>
          <p:cNvPr id="33796" name="Picture 2" descr="http://www.creative-wisdom.com/teaching/assessment/bell_curve.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1905000"/>
            <a:ext cx="3048000" cy="4011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458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activity: </a:t>
            </a:r>
            <a:br>
              <a:rPr lang="en-US" dirty="0"/>
            </a:br>
            <a:r>
              <a:rPr lang="en-US" altLang="en-US" dirty="0"/>
              <a:t>Pascal Triangle (Quincunx)</a:t>
            </a:r>
            <a:endParaRPr lang="en-US" dirty="0"/>
          </a:p>
        </p:txBody>
      </p:sp>
      <p:sp>
        <p:nvSpPr>
          <p:cNvPr id="3" name="Content Placeholder 2"/>
          <p:cNvSpPr>
            <a:spLocks noGrp="1"/>
          </p:cNvSpPr>
          <p:nvPr>
            <p:ph idx="1"/>
          </p:nvPr>
        </p:nvSpPr>
        <p:spPr>
          <a:xfrm>
            <a:off x="457200" y="2027237"/>
            <a:ext cx="4191000" cy="4525963"/>
          </a:xfrm>
        </p:spPr>
        <p:txBody>
          <a:bodyPr/>
          <a:lstStyle/>
          <a:p>
            <a:r>
              <a:rPr lang="en-US" altLang="en-US" sz="2800" dirty="0"/>
              <a:t>In the past this experiment was done in a physical box, but today we can use a computer simulation</a:t>
            </a:r>
          </a:p>
          <a:p>
            <a:r>
              <a:rPr lang="en-US" altLang="en-US" sz="2800" dirty="0"/>
              <a:t>Nails were punched into a box to form a triangular shape.</a:t>
            </a:r>
            <a:endParaRPr lang="en-US" sz="2800" dirty="0"/>
          </a:p>
          <a:p>
            <a:endParaRPr lang="en-US" dirty="0"/>
          </a:p>
        </p:txBody>
      </p:sp>
      <p:pic>
        <p:nvPicPr>
          <p:cNvPr id="4" name="Picture 3"/>
          <p:cNvPicPr>
            <a:picLocks noChangeAspect="1"/>
          </p:cNvPicPr>
          <p:nvPr/>
        </p:nvPicPr>
        <p:blipFill>
          <a:blip r:embed="rId2"/>
          <a:stretch>
            <a:fillRect/>
          </a:stretch>
        </p:blipFill>
        <p:spPr>
          <a:xfrm>
            <a:off x="4800600" y="2182655"/>
            <a:ext cx="4114800" cy="3667366"/>
          </a:xfrm>
          <a:prstGeom prst="rect">
            <a:avLst/>
          </a:prstGeom>
        </p:spPr>
      </p:pic>
    </p:spTree>
    <p:extLst>
      <p:ext uri="{BB962C8B-B14F-4D97-AF65-F5344CB8AC3E}">
        <p14:creationId xmlns:p14="http://schemas.microsoft.com/office/powerpoint/2010/main" val="181182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257300" y="304800"/>
            <a:ext cx="6629400" cy="1143000"/>
          </a:xfrm>
        </p:spPr>
        <p:txBody>
          <a:bodyPr/>
          <a:lstStyle/>
          <a:p>
            <a:r>
              <a:rPr lang="en-US" altLang="en-US" sz="4000"/>
              <a:t>Pascal Triangle (Quincunx)</a:t>
            </a:r>
          </a:p>
        </p:txBody>
      </p:sp>
      <p:sp>
        <p:nvSpPr>
          <p:cNvPr id="5123" name="Content Placeholder 2"/>
          <p:cNvSpPr>
            <a:spLocks noGrp="1"/>
          </p:cNvSpPr>
          <p:nvPr>
            <p:ph idx="1"/>
          </p:nvPr>
        </p:nvSpPr>
        <p:spPr>
          <a:xfrm>
            <a:off x="4800600" y="1600200"/>
            <a:ext cx="4267200" cy="4525963"/>
          </a:xfrm>
        </p:spPr>
        <p:txBody>
          <a:bodyPr/>
          <a:lstStyle/>
          <a:p>
            <a:r>
              <a:rPr lang="en-US" altLang="en-US" sz="2800"/>
              <a:t>On top there is only one nail. The second row has two nails. Each subsequent row has one additional nail.</a:t>
            </a:r>
          </a:p>
          <a:p>
            <a:r>
              <a:rPr lang="en-US" altLang="en-US" sz="2800"/>
              <a:t>When a ball is poured into the box from top and lands on the first nail, the probability of going to the left is .5 and to the right is also .5.</a:t>
            </a:r>
          </a:p>
        </p:txBody>
      </p:sp>
      <p:pic>
        <p:nvPicPr>
          <p:cNvPr id="5" name="Picture 4"/>
          <p:cNvPicPr>
            <a:picLocks noChangeAspect="1"/>
          </p:cNvPicPr>
          <p:nvPr/>
        </p:nvPicPr>
        <p:blipFill>
          <a:blip r:embed="rId2"/>
          <a:stretch>
            <a:fillRect/>
          </a:stretch>
        </p:blipFill>
        <p:spPr>
          <a:xfrm>
            <a:off x="457200" y="1752600"/>
            <a:ext cx="4114800" cy="366736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228600"/>
            <a:ext cx="7239000" cy="1143000"/>
          </a:xfrm>
        </p:spPr>
        <p:txBody>
          <a:bodyPr/>
          <a:lstStyle/>
          <a:p>
            <a:r>
              <a:rPr lang="en-US" altLang="en-US" sz="4000"/>
              <a:t>Pascal Triangle</a:t>
            </a:r>
          </a:p>
        </p:txBody>
      </p:sp>
      <p:sp>
        <p:nvSpPr>
          <p:cNvPr id="6147" name="Content Placeholder 2"/>
          <p:cNvSpPr>
            <a:spLocks noGrp="1"/>
          </p:cNvSpPr>
          <p:nvPr>
            <p:ph idx="1"/>
          </p:nvPr>
        </p:nvSpPr>
        <p:spPr>
          <a:xfrm>
            <a:off x="4648200" y="1600200"/>
            <a:ext cx="4191000" cy="4525963"/>
          </a:xfrm>
        </p:spPr>
        <p:txBody>
          <a:bodyPr/>
          <a:lstStyle/>
          <a:p>
            <a:r>
              <a:rPr lang="en-US" altLang="en-US" sz="2800" dirty="0"/>
              <a:t>Subsequently, the probability of going to which direction gets more and more complicated. Nonetheless, the process is random.</a:t>
            </a:r>
          </a:p>
          <a:p>
            <a:r>
              <a:rPr lang="en-US" altLang="en-US" sz="2800" dirty="0"/>
              <a:t>But this random process always produces a normal distribution! </a:t>
            </a:r>
          </a:p>
        </p:txBody>
      </p:sp>
      <p:pic>
        <p:nvPicPr>
          <p:cNvPr id="5" name="Picture 4"/>
          <p:cNvPicPr>
            <a:picLocks noChangeAspect="1"/>
          </p:cNvPicPr>
          <p:nvPr/>
        </p:nvPicPr>
        <p:blipFill>
          <a:blip r:embed="rId2"/>
          <a:stretch>
            <a:fillRect/>
          </a:stretch>
        </p:blipFill>
        <p:spPr>
          <a:xfrm>
            <a:off x="381000" y="1600200"/>
            <a:ext cx="4114800" cy="36673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228600"/>
            <a:ext cx="7239000" cy="1143000"/>
          </a:xfrm>
        </p:spPr>
        <p:txBody>
          <a:bodyPr/>
          <a:lstStyle/>
          <a:p>
            <a:r>
              <a:rPr lang="en-US" altLang="en-US" sz="4000"/>
              <a:t>Pascal Triangle</a:t>
            </a:r>
          </a:p>
        </p:txBody>
      </p:sp>
      <p:sp>
        <p:nvSpPr>
          <p:cNvPr id="6147" name="Content Placeholder 2"/>
          <p:cNvSpPr>
            <a:spLocks noGrp="1"/>
          </p:cNvSpPr>
          <p:nvPr>
            <p:ph idx="1"/>
          </p:nvPr>
        </p:nvSpPr>
        <p:spPr>
          <a:xfrm>
            <a:off x="4648200" y="1600200"/>
            <a:ext cx="4191000" cy="4525963"/>
          </a:xfrm>
        </p:spPr>
        <p:txBody>
          <a:bodyPr/>
          <a:lstStyle/>
          <a:p>
            <a:r>
              <a:rPr lang="en-US" altLang="en-US" sz="2800" dirty="0"/>
              <a:t>Open </a:t>
            </a:r>
            <a:r>
              <a:rPr lang="en-US" sz="2800" dirty="0">
                <a:hlinkClick r:id="rId2"/>
              </a:rPr>
              <a:t>https://www.mathsisfun.com/data/quincunx.html</a:t>
            </a:r>
            <a:endParaRPr lang="en-US" sz="2800" dirty="0"/>
          </a:p>
          <a:p>
            <a:r>
              <a:rPr lang="en-US" altLang="en-US" sz="2800" dirty="0"/>
              <a:t>How long does it take to make a normal distribution.</a:t>
            </a:r>
          </a:p>
          <a:p>
            <a:r>
              <a:rPr lang="en-US" altLang="en-US" sz="2800" dirty="0"/>
              <a:t>When you think you have a normal curve, please raise your hand.</a:t>
            </a:r>
          </a:p>
        </p:txBody>
      </p:sp>
      <p:pic>
        <p:nvPicPr>
          <p:cNvPr id="5" name="Picture 4"/>
          <p:cNvPicPr>
            <a:picLocks noChangeAspect="1"/>
          </p:cNvPicPr>
          <p:nvPr/>
        </p:nvPicPr>
        <p:blipFill>
          <a:blip r:embed="rId3"/>
          <a:stretch>
            <a:fillRect/>
          </a:stretch>
        </p:blipFill>
        <p:spPr>
          <a:xfrm>
            <a:off x="381000" y="1600200"/>
            <a:ext cx="4114800" cy="3667366"/>
          </a:xfrm>
          <a:prstGeom prst="rect">
            <a:avLst/>
          </a:prstGeom>
        </p:spPr>
      </p:pic>
    </p:spTree>
    <p:extLst>
      <p:ext uri="{BB962C8B-B14F-4D97-AF65-F5344CB8AC3E}">
        <p14:creationId xmlns:p14="http://schemas.microsoft.com/office/powerpoint/2010/main" val="1400099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a:t>Skewness and kurtosis</a:t>
            </a:r>
          </a:p>
        </p:txBody>
      </p:sp>
      <p:sp>
        <p:nvSpPr>
          <p:cNvPr id="7171" name="Content Placeholder 2"/>
          <p:cNvSpPr>
            <a:spLocks noGrp="1"/>
          </p:cNvSpPr>
          <p:nvPr>
            <p:ph idx="1"/>
          </p:nvPr>
        </p:nvSpPr>
        <p:spPr/>
        <p:txBody>
          <a:bodyPr/>
          <a:lstStyle/>
          <a:p>
            <a:pPr eaLnBrk="1" hangingPunct="1"/>
            <a:r>
              <a:rPr lang="en-US" altLang="en-US" dirty="0"/>
              <a:t>There is no perfectly normal curve.</a:t>
            </a:r>
          </a:p>
          <a:p>
            <a:pPr eaLnBrk="1" hangingPunct="1"/>
            <a:r>
              <a:rPr lang="en-US" altLang="en-US" dirty="0">
                <a:solidFill>
                  <a:srgbClr val="FF0000"/>
                </a:solidFill>
              </a:rPr>
              <a:t>Skewness</a:t>
            </a:r>
            <a:r>
              <a:rPr lang="en-US" altLang="en-US" dirty="0"/>
              <a:t> refers to the degree of asymmetry in the distribution. The normal distribution is symmetric and hence has zero skewness. </a:t>
            </a:r>
          </a:p>
          <a:p>
            <a:pPr eaLnBrk="1" hangingPunct="1"/>
            <a:r>
              <a:rPr lang="en-US" altLang="en-US" dirty="0">
                <a:solidFill>
                  <a:srgbClr val="FF0000"/>
                </a:solidFill>
              </a:rPr>
              <a:t>Kurtosis</a:t>
            </a:r>
            <a:r>
              <a:rPr lang="en-US" altLang="en-US" dirty="0"/>
              <a:t> is the relative ratio of the mass of the distribution located in the center versus in the tails. The kurtosis of the normal distribution is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a:t>
            </a:r>
          </a:p>
        </p:txBody>
      </p:sp>
      <p:sp>
        <p:nvSpPr>
          <p:cNvPr id="3" name="Content Placeholder 2"/>
          <p:cNvSpPr>
            <a:spLocks noGrp="1"/>
          </p:cNvSpPr>
          <p:nvPr>
            <p:ph idx="1"/>
          </p:nvPr>
        </p:nvSpPr>
        <p:spPr/>
        <p:txBody>
          <a:bodyPr/>
          <a:lstStyle/>
          <a:p>
            <a:r>
              <a:rPr lang="en-US" dirty="0"/>
              <a:t>Download the data “</a:t>
            </a:r>
            <a:r>
              <a:rPr lang="en-US" dirty="0" err="1"/>
              <a:t>Visualization_data</a:t>
            </a:r>
            <a:r>
              <a:rPr lang="en-US" dirty="0"/>
              <a:t>” from the Unit 4 folder. </a:t>
            </a:r>
          </a:p>
          <a:p>
            <a:r>
              <a:rPr lang="en-US" dirty="0"/>
              <a:t>There are two versions: Excel and SPSS. Download all of them.</a:t>
            </a:r>
          </a:p>
          <a:p>
            <a:r>
              <a:rPr lang="en-US" dirty="0"/>
              <a:t>If you don’t have Excel, you can use either Google Sheet or Open Office, which are free.</a:t>
            </a:r>
          </a:p>
          <a:p>
            <a:r>
              <a:rPr lang="en-US" dirty="0"/>
              <a:t>I will use SAT to do a demo. Then you will use GPA. </a:t>
            </a:r>
          </a:p>
          <a:p>
            <a:endParaRPr lang="en-US" dirty="0"/>
          </a:p>
        </p:txBody>
      </p:sp>
    </p:spTree>
    <p:extLst>
      <p:ext uri="{BB962C8B-B14F-4D97-AF65-F5344CB8AC3E}">
        <p14:creationId xmlns:p14="http://schemas.microsoft.com/office/powerpoint/2010/main" val="808927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in Excel</a:t>
            </a:r>
          </a:p>
        </p:txBody>
      </p:sp>
      <p:sp>
        <p:nvSpPr>
          <p:cNvPr id="3" name="Content Placeholder 2"/>
          <p:cNvSpPr>
            <a:spLocks noGrp="1"/>
          </p:cNvSpPr>
          <p:nvPr>
            <p:ph idx="1"/>
          </p:nvPr>
        </p:nvSpPr>
        <p:spPr>
          <a:xfrm>
            <a:off x="457200" y="1524000"/>
            <a:ext cx="8382000" cy="4525963"/>
          </a:xfrm>
        </p:spPr>
        <p:txBody>
          <a:bodyPr/>
          <a:lstStyle/>
          <a:p>
            <a:r>
              <a:rPr lang="en-US" dirty="0">
                <a:solidFill>
                  <a:srgbClr val="FF0000"/>
                </a:solidFill>
              </a:rPr>
              <a:t>Skewness:</a:t>
            </a:r>
            <a:r>
              <a:rPr lang="en-US" dirty="0"/>
              <a:t> </a:t>
            </a:r>
          </a:p>
          <a:p>
            <a:pPr lvl="1"/>
            <a:r>
              <a:rPr lang="en-US" dirty="0"/>
              <a:t>In the cell where you want to place the output, type =skew(first cell of the data column: last cell).</a:t>
            </a:r>
          </a:p>
          <a:p>
            <a:pPr lvl="1"/>
            <a:r>
              <a:rPr lang="en-US" dirty="0"/>
              <a:t>For example, if you want to calculate the skewness of SAT, type =skew(I2:I91).</a:t>
            </a:r>
          </a:p>
          <a:p>
            <a:pPr lvl="1"/>
            <a:r>
              <a:rPr lang="en-US" dirty="0"/>
              <a:t>Caution: the function “skew” is for the sample, the function “</a:t>
            </a:r>
            <a:r>
              <a:rPr lang="en-US" dirty="0" err="1"/>
              <a:t>skew.p</a:t>
            </a:r>
            <a:r>
              <a:rPr lang="en-US" dirty="0"/>
              <a:t>” is for the population.</a:t>
            </a:r>
          </a:p>
          <a:p>
            <a:r>
              <a:rPr lang="en-US" dirty="0">
                <a:solidFill>
                  <a:srgbClr val="FF0000"/>
                </a:solidFill>
              </a:rPr>
              <a:t>Kurtosis:</a:t>
            </a:r>
            <a:r>
              <a:rPr lang="en-US" dirty="0"/>
              <a:t> = </a:t>
            </a:r>
            <a:r>
              <a:rPr lang="en-US" dirty="0" err="1"/>
              <a:t>kurt</a:t>
            </a:r>
            <a:r>
              <a:rPr lang="en-US" dirty="0"/>
              <a:t>(</a:t>
            </a:r>
            <a:r>
              <a:rPr lang="en-US" dirty="0" err="1"/>
              <a:t>first:last</a:t>
            </a:r>
            <a:r>
              <a:rPr lang="en-US" dirty="0"/>
              <a:t>)</a:t>
            </a:r>
          </a:p>
        </p:txBody>
      </p:sp>
    </p:spTree>
    <p:extLst>
      <p:ext uri="{BB962C8B-B14F-4D97-AF65-F5344CB8AC3E}">
        <p14:creationId xmlns:p14="http://schemas.microsoft.com/office/powerpoint/2010/main" val="191865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in SPSS</a:t>
            </a:r>
          </a:p>
        </p:txBody>
      </p:sp>
      <p:sp>
        <p:nvSpPr>
          <p:cNvPr id="3" name="Content Placeholder 2"/>
          <p:cNvSpPr>
            <a:spLocks noGrp="1"/>
          </p:cNvSpPr>
          <p:nvPr>
            <p:ph idx="1"/>
          </p:nvPr>
        </p:nvSpPr>
        <p:spPr/>
        <p:txBody>
          <a:bodyPr/>
          <a:lstStyle/>
          <a:p>
            <a:r>
              <a:rPr lang="en-US" dirty="0"/>
              <a:t>Analyze </a:t>
            </a:r>
            <a:r>
              <a:rPr lang="en-US" dirty="0">
                <a:sym typeface="Wingdings"/>
              </a:rPr>
              <a:t> Descriptive Statistics  Explore</a:t>
            </a:r>
          </a:p>
          <a:p>
            <a:r>
              <a:rPr lang="en-US" dirty="0">
                <a:sym typeface="Wingdings"/>
              </a:rPr>
              <a:t>(This screen capture is made in a Mac. It might looks different in Windows)</a:t>
            </a:r>
            <a:endParaRPr lang="en-US" dirty="0"/>
          </a:p>
        </p:txBody>
      </p:sp>
      <p:pic>
        <p:nvPicPr>
          <p:cNvPr id="4" name="Picture 3"/>
          <p:cNvPicPr>
            <a:picLocks noChangeAspect="1"/>
          </p:cNvPicPr>
          <p:nvPr/>
        </p:nvPicPr>
        <p:blipFill>
          <a:blip r:embed="rId2"/>
          <a:stretch>
            <a:fillRect/>
          </a:stretch>
        </p:blipFill>
        <p:spPr>
          <a:xfrm>
            <a:off x="1828800" y="3626485"/>
            <a:ext cx="5664200" cy="2667000"/>
          </a:xfrm>
          <a:prstGeom prst="rect">
            <a:avLst/>
          </a:prstGeom>
          <a:ln>
            <a:solidFill>
              <a:schemeClr val="tx1"/>
            </a:solidFill>
          </a:ln>
        </p:spPr>
      </p:pic>
    </p:spTree>
    <p:extLst>
      <p:ext uri="{BB962C8B-B14F-4D97-AF65-F5344CB8AC3E}">
        <p14:creationId xmlns:p14="http://schemas.microsoft.com/office/powerpoint/2010/main" val="2006141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in SPSS</a:t>
            </a:r>
          </a:p>
        </p:txBody>
      </p:sp>
      <p:sp>
        <p:nvSpPr>
          <p:cNvPr id="3" name="Content Placeholder 2"/>
          <p:cNvSpPr>
            <a:spLocks noGrp="1"/>
          </p:cNvSpPr>
          <p:nvPr>
            <p:ph idx="1"/>
          </p:nvPr>
        </p:nvSpPr>
        <p:spPr/>
        <p:txBody>
          <a:bodyPr/>
          <a:lstStyle/>
          <a:p>
            <a:r>
              <a:rPr lang="en-US" dirty="0"/>
              <a:t>Drag the variable(s) that you want to investigate into Dependent list.</a:t>
            </a:r>
          </a:p>
          <a:p>
            <a:r>
              <a:rPr lang="en-US" dirty="0"/>
              <a:t>Press OK</a:t>
            </a:r>
          </a:p>
        </p:txBody>
      </p:sp>
      <p:pic>
        <p:nvPicPr>
          <p:cNvPr id="6" name="Picture 5"/>
          <p:cNvPicPr>
            <a:picLocks noChangeAspect="1"/>
          </p:cNvPicPr>
          <p:nvPr/>
        </p:nvPicPr>
        <p:blipFill>
          <a:blip r:embed="rId2"/>
          <a:stretch>
            <a:fillRect/>
          </a:stretch>
        </p:blipFill>
        <p:spPr>
          <a:xfrm>
            <a:off x="2514600" y="2667000"/>
            <a:ext cx="6299200" cy="4064000"/>
          </a:xfrm>
          <a:prstGeom prst="rect">
            <a:avLst/>
          </a:prstGeom>
          <a:ln>
            <a:solidFill>
              <a:schemeClr val="tx1"/>
            </a:solidFill>
          </a:ln>
        </p:spPr>
      </p:pic>
    </p:spTree>
    <p:extLst>
      <p:ext uri="{BB962C8B-B14F-4D97-AF65-F5344CB8AC3E}">
        <p14:creationId xmlns:p14="http://schemas.microsoft.com/office/powerpoint/2010/main" val="1223208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Computation in SPSS</a:t>
            </a:r>
          </a:p>
        </p:txBody>
      </p:sp>
      <p:sp>
        <p:nvSpPr>
          <p:cNvPr id="8195" name="Content Placeholder 2"/>
          <p:cNvSpPr>
            <a:spLocks noGrp="1"/>
          </p:cNvSpPr>
          <p:nvPr>
            <p:ph idx="1"/>
          </p:nvPr>
        </p:nvSpPr>
        <p:spPr>
          <a:xfrm>
            <a:off x="6426200" y="1600200"/>
            <a:ext cx="2565400" cy="4525963"/>
          </a:xfrm>
        </p:spPr>
        <p:txBody>
          <a:bodyPr/>
          <a:lstStyle/>
          <a:p>
            <a:r>
              <a:rPr lang="en-US" altLang="en-US" dirty="0"/>
              <a:t>SPSS shows skewness and kurtosis statistics by default.</a:t>
            </a:r>
          </a:p>
        </p:txBody>
      </p:sp>
      <p:pic>
        <p:nvPicPr>
          <p:cNvPr id="4" name="Picture 3"/>
          <p:cNvPicPr>
            <a:picLocks noChangeAspect="1"/>
          </p:cNvPicPr>
          <p:nvPr/>
        </p:nvPicPr>
        <p:blipFill>
          <a:blip r:embed="rId2"/>
          <a:stretch>
            <a:fillRect/>
          </a:stretch>
        </p:blipFill>
        <p:spPr>
          <a:xfrm>
            <a:off x="304800" y="1678781"/>
            <a:ext cx="6121400" cy="4368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152400"/>
            <a:ext cx="8229600" cy="1143000"/>
          </a:xfrm>
        </p:spPr>
        <p:txBody>
          <a:bodyPr/>
          <a:lstStyle/>
          <a:p>
            <a:r>
              <a:rPr lang="en-US" altLang="en-US"/>
              <a:t>Normal Quantile Plot</a:t>
            </a:r>
          </a:p>
        </p:txBody>
      </p:sp>
      <p:sp>
        <p:nvSpPr>
          <p:cNvPr id="3" name="Content Placeholder 2"/>
          <p:cNvSpPr>
            <a:spLocks noGrp="1"/>
          </p:cNvSpPr>
          <p:nvPr>
            <p:ph idx="1"/>
          </p:nvPr>
        </p:nvSpPr>
        <p:spPr>
          <a:xfrm>
            <a:off x="521208" y="1371600"/>
            <a:ext cx="8491537" cy="1676400"/>
          </a:xfrm>
        </p:spPr>
        <p:txBody>
          <a:bodyPr/>
          <a:lstStyle/>
          <a:p>
            <a:pPr>
              <a:defRPr/>
            </a:pPr>
            <a:r>
              <a:rPr lang="en-US" dirty="0">
                <a:latin typeface="+mj-lt"/>
              </a:rPr>
              <a:t>We can use the </a:t>
            </a:r>
            <a:r>
              <a:rPr lang="en-US" dirty="0">
                <a:solidFill>
                  <a:srgbClr val="FF0000"/>
                </a:solidFill>
                <a:latin typeface="+mj-lt"/>
              </a:rPr>
              <a:t>normal quantile plot</a:t>
            </a:r>
            <a:r>
              <a:rPr lang="en-US" dirty="0">
                <a:latin typeface="+mj-lt"/>
              </a:rPr>
              <a:t>, also known as quantile-quantile plot (</a:t>
            </a:r>
            <a:r>
              <a:rPr lang="en-US" dirty="0">
                <a:solidFill>
                  <a:srgbClr val="FF0000"/>
                </a:solidFill>
                <a:latin typeface="+mj-lt"/>
              </a:rPr>
              <a:t>Q-Q plot</a:t>
            </a:r>
            <a:r>
              <a:rPr lang="en-US" dirty="0">
                <a:latin typeface="+mj-lt"/>
              </a:rPr>
              <a:t>) to examine whether a distribution is "fairly" normal.</a:t>
            </a:r>
          </a:p>
          <a:p>
            <a:pPr>
              <a:defRPr/>
            </a:pPr>
            <a:r>
              <a:rPr lang="en-US" dirty="0">
                <a:latin typeface="+mj-lt"/>
              </a:rPr>
              <a:t>In SPSS:</a:t>
            </a:r>
          </a:p>
        </p:txBody>
      </p:sp>
      <p:pic>
        <p:nvPicPr>
          <p:cNvPr id="5" name="Picture 4"/>
          <p:cNvPicPr>
            <a:picLocks noChangeAspect="1"/>
          </p:cNvPicPr>
          <p:nvPr/>
        </p:nvPicPr>
        <p:blipFill>
          <a:blip r:embed="rId2"/>
          <a:stretch>
            <a:fillRect/>
          </a:stretch>
        </p:blipFill>
        <p:spPr>
          <a:xfrm>
            <a:off x="2590800" y="3581400"/>
            <a:ext cx="5941370" cy="2743200"/>
          </a:xfrm>
          <a:prstGeom prst="rect">
            <a:avLst/>
          </a:prstGeom>
          <a:ln>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152400"/>
            <a:ext cx="8229600" cy="1143000"/>
          </a:xfrm>
        </p:spPr>
        <p:txBody>
          <a:bodyPr/>
          <a:lstStyle/>
          <a:p>
            <a:r>
              <a:rPr lang="en-US" altLang="en-US"/>
              <a:t>Normal Quantile Plot</a:t>
            </a:r>
          </a:p>
        </p:txBody>
      </p:sp>
      <p:sp>
        <p:nvSpPr>
          <p:cNvPr id="3" name="Content Placeholder 2"/>
          <p:cNvSpPr>
            <a:spLocks noGrp="1"/>
          </p:cNvSpPr>
          <p:nvPr>
            <p:ph idx="1"/>
          </p:nvPr>
        </p:nvSpPr>
        <p:spPr>
          <a:xfrm>
            <a:off x="521208" y="1371600"/>
            <a:ext cx="8491537" cy="1676400"/>
          </a:xfrm>
        </p:spPr>
        <p:txBody>
          <a:bodyPr/>
          <a:lstStyle/>
          <a:p>
            <a:pPr>
              <a:defRPr/>
            </a:pPr>
            <a:r>
              <a:rPr lang="en-US" dirty="0">
                <a:latin typeface="+mj-lt"/>
              </a:rPr>
              <a:t>SPSS:</a:t>
            </a:r>
          </a:p>
        </p:txBody>
      </p:sp>
      <p:pic>
        <p:nvPicPr>
          <p:cNvPr id="2" name="Picture 1"/>
          <p:cNvPicPr>
            <a:picLocks noChangeAspect="1"/>
          </p:cNvPicPr>
          <p:nvPr/>
        </p:nvPicPr>
        <p:blipFill>
          <a:blip r:embed="rId2"/>
          <a:stretch>
            <a:fillRect/>
          </a:stretch>
        </p:blipFill>
        <p:spPr>
          <a:xfrm>
            <a:off x="1318926" y="2057400"/>
            <a:ext cx="6896100" cy="4566886"/>
          </a:xfrm>
          <a:prstGeom prst="rect">
            <a:avLst/>
          </a:prstGeom>
          <a:ln>
            <a:solidFill>
              <a:schemeClr val="tx1"/>
            </a:solidFill>
          </a:ln>
        </p:spPr>
      </p:pic>
    </p:spTree>
    <p:extLst>
      <p:ext uri="{BB962C8B-B14F-4D97-AF65-F5344CB8AC3E}">
        <p14:creationId xmlns:p14="http://schemas.microsoft.com/office/powerpoint/2010/main" val="1582843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Q-Q plot</a:t>
            </a:r>
          </a:p>
        </p:txBody>
      </p:sp>
      <p:sp>
        <p:nvSpPr>
          <p:cNvPr id="3" name="Content Placeholder 2"/>
          <p:cNvSpPr>
            <a:spLocks noGrp="1"/>
          </p:cNvSpPr>
          <p:nvPr>
            <p:ph idx="1"/>
          </p:nvPr>
        </p:nvSpPr>
        <p:spPr>
          <a:xfrm>
            <a:off x="457200" y="1600200"/>
            <a:ext cx="3886200" cy="4525963"/>
          </a:xfrm>
        </p:spPr>
        <p:txBody>
          <a:bodyPr/>
          <a:lstStyle/>
          <a:p>
            <a:r>
              <a:rPr lang="en-US" dirty="0"/>
              <a:t>The 45-degree diagonal line represents an ideal normal distribution. </a:t>
            </a:r>
          </a:p>
          <a:p>
            <a:r>
              <a:rPr lang="en-US" dirty="0"/>
              <a:t>If the data are normally distribution, then every point should fall along the line.</a:t>
            </a:r>
          </a:p>
        </p:txBody>
      </p:sp>
      <p:pic>
        <p:nvPicPr>
          <p:cNvPr id="5" name="Picture 4"/>
          <p:cNvPicPr>
            <a:picLocks noChangeAspect="1"/>
          </p:cNvPicPr>
          <p:nvPr/>
        </p:nvPicPr>
        <p:blipFill>
          <a:blip r:embed="rId2"/>
          <a:stretch>
            <a:fillRect/>
          </a:stretch>
        </p:blipFill>
        <p:spPr>
          <a:xfrm>
            <a:off x="4511692" y="1676400"/>
            <a:ext cx="4361235" cy="4191000"/>
          </a:xfrm>
          <a:prstGeom prst="rect">
            <a:avLst/>
          </a:prstGeom>
          <a:ln>
            <a:solidFill>
              <a:schemeClr val="tx1"/>
            </a:solidFill>
          </a:ln>
        </p:spPr>
      </p:pic>
    </p:spTree>
    <p:extLst>
      <p:ext uri="{BB962C8B-B14F-4D97-AF65-F5344CB8AC3E}">
        <p14:creationId xmlns:p14="http://schemas.microsoft.com/office/powerpoint/2010/main" val="931457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Exercise</a:t>
            </a:r>
          </a:p>
        </p:txBody>
      </p:sp>
      <p:sp>
        <p:nvSpPr>
          <p:cNvPr id="3" name="Content Placeholder 2"/>
          <p:cNvSpPr>
            <a:spLocks noGrp="1"/>
          </p:cNvSpPr>
          <p:nvPr>
            <p:ph idx="1"/>
          </p:nvPr>
        </p:nvSpPr>
        <p:spPr/>
        <p:txBody>
          <a:bodyPr/>
          <a:lstStyle/>
          <a:p>
            <a:r>
              <a:rPr lang="en-US" dirty="0"/>
              <a:t>Use any tool you like (Excel, Google Sheet, Open Office, or SPSS).</a:t>
            </a:r>
          </a:p>
          <a:p>
            <a:r>
              <a:rPr lang="en-US" dirty="0"/>
              <a:t>Compute the skewness and kurtosis of GPA</a:t>
            </a:r>
          </a:p>
          <a:p>
            <a:r>
              <a:rPr lang="en-US" dirty="0"/>
              <a:t>Plot a normal quantile plot, also known as Q-Q plot, for GPA.</a:t>
            </a:r>
          </a:p>
        </p:txBody>
      </p:sp>
    </p:spTree>
    <p:extLst>
      <p:ext uri="{BB962C8B-B14F-4D97-AF65-F5344CB8AC3E}">
        <p14:creationId xmlns:p14="http://schemas.microsoft.com/office/powerpoint/2010/main" val="1805076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dirty="0"/>
              <a:t>Theoretical normal distributions</a:t>
            </a:r>
          </a:p>
        </p:txBody>
      </p:sp>
      <p:sp>
        <p:nvSpPr>
          <p:cNvPr id="11267" name="Content Placeholder 2"/>
          <p:cNvSpPr>
            <a:spLocks noGrp="1"/>
          </p:cNvSpPr>
          <p:nvPr>
            <p:ph idx="1"/>
          </p:nvPr>
        </p:nvSpPr>
        <p:spPr>
          <a:xfrm>
            <a:off x="457200" y="5334000"/>
            <a:ext cx="8229600" cy="1143000"/>
          </a:xfrm>
        </p:spPr>
        <p:txBody>
          <a:bodyPr/>
          <a:lstStyle/>
          <a:p>
            <a:pPr marL="0" indent="0" eaLnBrk="1" hangingPunct="1">
              <a:buNone/>
            </a:pPr>
            <a:r>
              <a:rPr lang="en-US" sz="2800" dirty="0"/>
              <a:t>Notice that Z scores are expressed in terms of standard deviation units. In other words, standard deviations are the units of measure for Z scores.</a:t>
            </a:r>
          </a:p>
        </p:txBody>
      </p:sp>
      <p:pic>
        <p:nvPicPr>
          <p:cNvPr id="11268" name="Picture 2" descr="http://www.creative-wisdom.com/teaching/assessment/lesson5.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9293" y="1417638"/>
            <a:ext cx="7745413" cy="3773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a:t>The real SAT distribution</a:t>
            </a:r>
          </a:p>
        </p:txBody>
      </p:sp>
      <p:pic>
        <p:nvPicPr>
          <p:cNvPr id="12291" name="Picture 2" descr="SAT Scoring Scal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0" y="1752600"/>
            <a:ext cx="7708900" cy="381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dirty="0"/>
              <a:t>Theoretical normal distributions</a:t>
            </a:r>
          </a:p>
        </p:txBody>
      </p:sp>
      <p:sp>
        <p:nvSpPr>
          <p:cNvPr id="11267" name="Content Placeholder 2"/>
          <p:cNvSpPr>
            <a:spLocks noGrp="1"/>
          </p:cNvSpPr>
          <p:nvPr>
            <p:ph idx="1"/>
          </p:nvPr>
        </p:nvSpPr>
        <p:spPr>
          <a:xfrm>
            <a:off x="533400" y="5334000"/>
            <a:ext cx="8229600" cy="1384174"/>
          </a:xfrm>
        </p:spPr>
        <p:txBody>
          <a:bodyPr/>
          <a:lstStyle/>
          <a:p>
            <a:pPr marL="0" indent="0" eaLnBrk="1" fontAlgn="auto" hangingPunct="1">
              <a:spcAft>
                <a:spcPts val="0"/>
              </a:spcAft>
              <a:buNone/>
              <a:defRPr/>
            </a:pPr>
            <a:r>
              <a:rPr lang="en-US" sz="2800" dirty="0"/>
              <a:t>For an IQ score with Z=1.5, the score is 1.5 standard deviation units above the mean</a:t>
            </a:r>
          </a:p>
        </p:txBody>
      </p:sp>
      <p:pic>
        <p:nvPicPr>
          <p:cNvPr id="11268" name="Picture 2" descr="http://www.creative-wisdom.com/teaching/assessment/lesson5.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9293" y="1417638"/>
            <a:ext cx="7745413" cy="3773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653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dirty="0"/>
              <a:t>Theoretical normal distributions</a:t>
            </a:r>
          </a:p>
        </p:txBody>
      </p:sp>
      <p:sp>
        <p:nvSpPr>
          <p:cNvPr id="11267" name="Content Placeholder 2"/>
          <p:cNvSpPr>
            <a:spLocks noGrp="1"/>
          </p:cNvSpPr>
          <p:nvPr>
            <p:ph idx="1"/>
          </p:nvPr>
        </p:nvSpPr>
        <p:spPr>
          <a:xfrm>
            <a:off x="533400" y="4880498"/>
            <a:ext cx="8229600" cy="1688974"/>
          </a:xfrm>
        </p:spPr>
        <p:txBody>
          <a:bodyPr/>
          <a:lstStyle/>
          <a:p>
            <a:pPr marL="0" indent="0" eaLnBrk="1" fontAlgn="auto" hangingPunct="1">
              <a:spcAft>
                <a:spcPts val="0"/>
              </a:spcAft>
              <a:buNone/>
              <a:defRPr/>
            </a:pPr>
            <a:r>
              <a:rPr lang="en-US" sz="2800" dirty="0"/>
              <a:t>Z scores not only give the distance of the score from the mean in standard deviation units, but also the direction of the score from the mean by using the sign of the Z score (+ or -).</a:t>
            </a:r>
          </a:p>
        </p:txBody>
      </p:sp>
      <p:pic>
        <p:nvPicPr>
          <p:cNvPr id="11268" name="Picture 2" descr="http://www.creative-wisdom.com/teaching/assessment/lesson5.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3546" y="1295400"/>
            <a:ext cx="6996907" cy="34088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724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dirty="0"/>
              <a:t>Theoretical normal distributions</a:t>
            </a:r>
          </a:p>
        </p:txBody>
      </p:sp>
      <p:sp>
        <p:nvSpPr>
          <p:cNvPr id="11267" name="Content Placeholder 2"/>
          <p:cNvSpPr>
            <a:spLocks noGrp="1"/>
          </p:cNvSpPr>
          <p:nvPr>
            <p:ph idx="1"/>
          </p:nvPr>
        </p:nvSpPr>
        <p:spPr>
          <a:xfrm>
            <a:off x="533400" y="5499330"/>
            <a:ext cx="8229600" cy="940261"/>
          </a:xfrm>
        </p:spPr>
        <p:txBody>
          <a:bodyPr/>
          <a:lstStyle/>
          <a:p>
            <a:pPr marL="0" indent="0" eaLnBrk="1" fontAlgn="auto" hangingPunct="1">
              <a:spcAft>
                <a:spcPts val="0"/>
              </a:spcAft>
              <a:buNone/>
              <a:defRPr/>
            </a:pPr>
            <a:r>
              <a:rPr lang="en-US" sz="2800" dirty="0"/>
              <a:t>The mean of a set of Z scores is 0 and the variance and standard deviation of a set of Z scores are 1.</a:t>
            </a:r>
          </a:p>
        </p:txBody>
      </p:sp>
      <p:pic>
        <p:nvPicPr>
          <p:cNvPr id="11268" name="Picture 2" descr="http://www.creative-wisdom.com/teaching/assessment/lesson5.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0" y="1417638"/>
            <a:ext cx="7725861" cy="37639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92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a:t>Can you compare raw scores?</a:t>
            </a:r>
          </a:p>
        </p:txBody>
      </p:sp>
      <p:sp>
        <p:nvSpPr>
          <p:cNvPr id="3" name="Content Placeholder 2"/>
          <p:cNvSpPr>
            <a:spLocks noGrp="1"/>
          </p:cNvSpPr>
          <p:nvPr>
            <p:ph idx="1"/>
          </p:nvPr>
        </p:nvSpPr>
        <p:spPr>
          <a:xfrm>
            <a:off x="457200" y="1600200"/>
            <a:ext cx="5791200" cy="4525963"/>
          </a:xfrm>
        </p:spPr>
        <p:txBody>
          <a:bodyPr rtlCol="0">
            <a:normAutofit lnSpcReduction="10000"/>
          </a:bodyPr>
          <a:lstStyle/>
          <a:p>
            <a:pPr eaLnBrk="1" fontAlgn="auto" hangingPunct="1">
              <a:spcAft>
                <a:spcPts val="0"/>
              </a:spcAft>
              <a:buFont typeface="Arial" pitchFamily="34" charset="0"/>
              <a:buChar char="•"/>
              <a:defRPr/>
            </a:pPr>
            <a:r>
              <a:rPr lang="en-US" dirty="0"/>
              <a:t>John and Annie are in two different classes (morning session and afternoon session). John got a 90 in his test and Annie got a 80. John laughs at Annie and said: “My test result is 10-point higher than yours. I am much better than you! Ha! Ha! Ha!” Could John say that to Annie?</a:t>
            </a:r>
          </a:p>
          <a:p>
            <a:pPr eaLnBrk="1" fontAlgn="auto" hangingPunct="1">
              <a:spcAft>
                <a:spcPts val="0"/>
              </a:spcAft>
              <a:buFont typeface="Arial" pitchFamily="34" charset="0"/>
              <a:buChar char="•"/>
              <a:defRPr/>
            </a:pPr>
            <a:endParaRPr lang="en-US" dirty="0"/>
          </a:p>
        </p:txBody>
      </p:sp>
      <p:pic>
        <p:nvPicPr>
          <p:cNvPr id="15364" name="Picture 2" descr="https://encrypted-tbn2.gstatic.com/images?q=tbn:ANd9GcRPzRt6UvOXYDXpbrNpQTMVA7iWJ9YErq00yWBrtb1m27nsryGvp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00800" y="1752600"/>
            <a:ext cx="221932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a:t>We need standard scores!</a:t>
            </a:r>
          </a:p>
        </p:txBody>
      </p:sp>
      <p:sp>
        <p:nvSpPr>
          <p:cNvPr id="16387" name="Content Placeholder 2"/>
          <p:cNvSpPr>
            <a:spLocks noGrp="1"/>
          </p:cNvSpPr>
          <p:nvPr>
            <p:ph idx="1"/>
          </p:nvPr>
        </p:nvSpPr>
        <p:spPr>
          <a:xfrm>
            <a:off x="457200" y="2743200"/>
            <a:ext cx="8229600" cy="3382963"/>
          </a:xfrm>
        </p:spPr>
        <p:txBody>
          <a:bodyPr/>
          <a:lstStyle/>
          <a:p>
            <a:pPr eaLnBrk="1" hangingPunct="1"/>
            <a:r>
              <a:rPr lang="en-US" altLang="en-US" dirty="0"/>
              <a:t>Z score is standardized score</a:t>
            </a:r>
          </a:p>
          <a:p>
            <a:pPr eaLnBrk="1" hangingPunct="1"/>
            <a:r>
              <a:rPr lang="en-US" altLang="en-US" dirty="0"/>
              <a:t>Normality </a:t>
            </a:r>
            <a:r>
              <a:rPr lang="en-US" altLang="en-US" dirty="0">
                <a:sym typeface="Wingdings" charset="2"/>
              </a:rPr>
              <a:t></a:t>
            </a:r>
            <a:r>
              <a:rPr lang="en-US" altLang="en-US" dirty="0"/>
              <a:t> Norm</a:t>
            </a:r>
          </a:p>
          <a:p>
            <a:pPr eaLnBrk="1" hangingPunct="1"/>
            <a:r>
              <a:rPr lang="en-US" altLang="en-US" dirty="0"/>
              <a:t>Norm = standard</a:t>
            </a:r>
          </a:p>
          <a:p>
            <a:pPr eaLnBrk="1" hangingPunct="1"/>
            <a:r>
              <a:rPr lang="en-US" altLang="en-US" dirty="0"/>
              <a:t>Mean = 0 and SD = 1</a:t>
            </a:r>
          </a:p>
          <a:p>
            <a:pPr eaLnBrk="1" hangingPunct="1"/>
            <a:r>
              <a:rPr lang="en-US" altLang="en-US" dirty="0"/>
              <a:t>Z = (raw score – mean score)/SD</a:t>
            </a:r>
          </a:p>
          <a:p>
            <a:pPr eaLnBrk="1" hangingPunct="1"/>
            <a:endParaRPr lang="en-US" altLang="en-US" dirty="0"/>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 y="1447800"/>
            <a:ext cx="8991600"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Exercise: </a:t>
            </a:r>
            <a:br>
              <a:rPr lang="en-US" dirty="0"/>
            </a:br>
            <a:r>
              <a:rPr lang="en-US" dirty="0"/>
              <a:t>Calculate Z score</a:t>
            </a:r>
          </a:p>
        </p:txBody>
      </p:sp>
      <p:sp>
        <p:nvSpPr>
          <p:cNvPr id="3" name="Content Placeholder 2"/>
          <p:cNvSpPr>
            <a:spLocks noGrp="1"/>
          </p:cNvSpPr>
          <p:nvPr>
            <p:ph idx="1"/>
          </p:nvPr>
        </p:nvSpPr>
        <p:spPr/>
        <p:txBody>
          <a:bodyPr/>
          <a:lstStyle/>
          <a:p>
            <a:r>
              <a:rPr lang="en-US" dirty="0"/>
              <a:t>Hand calculation: </a:t>
            </a:r>
            <a:r>
              <a:rPr lang="en-US" altLang="en-US" dirty="0"/>
              <a:t>Z = (raw score – mean score)/SD</a:t>
            </a:r>
            <a:endParaRPr lang="en-US" dirty="0"/>
          </a:p>
          <a:p>
            <a:r>
              <a:rPr lang="en-US" dirty="0"/>
              <a:t>Compute the z score of John: (90-95)/2=-5/2=-2.5</a:t>
            </a:r>
          </a:p>
          <a:p>
            <a:r>
              <a:rPr lang="en-US" dirty="0"/>
              <a:t>What is the z score of Annie?</a:t>
            </a:r>
          </a:p>
          <a:p>
            <a:r>
              <a:rPr lang="en-US" dirty="0"/>
              <a:t>Which person is a better student?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 y="4876800"/>
            <a:ext cx="8991600"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041140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(Continue)</a:t>
            </a:r>
          </a:p>
        </p:txBody>
      </p:sp>
      <p:sp>
        <p:nvSpPr>
          <p:cNvPr id="3" name="Content Placeholder 2"/>
          <p:cNvSpPr>
            <a:spLocks noGrp="1"/>
          </p:cNvSpPr>
          <p:nvPr>
            <p:ph idx="1"/>
          </p:nvPr>
        </p:nvSpPr>
        <p:spPr/>
        <p:txBody>
          <a:bodyPr/>
          <a:lstStyle/>
          <a:p>
            <a:r>
              <a:rPr lang="en-US" dirty="0"/>
              <a:t>The mean of GRE score is 500 and the SD is 100.</a:t>
            </a:r>
          </a:p>
          <a:p>
            <a:r>
              <a:rPr lang="en-US" dirty="0"/>
              <a:t>My GRE score (raw score) is 587. What is my z score?</a:t>
            </a:r>
          </a:p>
          <a:p>
            <a:r>
              <a:rPr lang="en-US" dirty="0"/>
              <a:t>You can verify your answer at: </a:t>
            </a:r>
            <a:r>
              <a:rPr lang="en-US" dirty="0">
                <a:hlinkClick r:id="rId2"/>
              </a:rPr>
              <a:t>https://www.socscistatistics.com/tests/ztest/zscorecalculator.aspx</a:t>
            </a:r>
            <a:r>
              <a:rPr lang="en-US" dirty="0"/>
              <a:t> </a:t>
            </a:r>
          </a:p>
        </p:txBody>
      </p:sp>
    </p:spTree>
    <p:extLst>
      <p:ext uri="{BB962C8B-B14F-4D97-AF65-F5344CB8AC3E}">
        <p14:creationId xmlns:p14="http://schemas.microsoft.com/office/powerpoint/2010/main" val="1449211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1449" y="457200"/>
            <a:ext cx="4343400" cy="1143000"/>
          </a:xfrm>
        </p:spPr>
        <p:txBody>
          <a:bodyPr/>
          <a:lstStyle/>
          <a:p>
            <a:pPr eaLnBrk="1" hangingPunct="1"/>
            <a:r>
              <a:rPr lang="en-US" altLang="en-US"/>
              <a:t>Z-score transformation</a:t>
            </a:r>
          </a:p>
        </p:txBody>
      </p:sp>
      <p:sp>
        <p:nvSpPr>
          <p:cNvPr id="3" name="Content Placeholder 2"/>
          <p:cNvSpPr>
            <a:spLocks noGrp="1"/>
          </p:cNvSpPr>
          <p:nvPr>
            <p:ph idx="1"/>
          </p:nvPr>
        </p:nvSpPr>
        <p:spPr>
          <a:xfrm>
            <a:off x="457200" y="2014538"/>
            <a:ext cx="4191000" cy="4419600"/>
          </a:xfrm>
        </p:spPr>
        <p:txBody>
          <a:bodyPr rtlCol="0">
            <a:normAutofit fontScale="77500" lnSpcReduction="20000"/>
          </a:bodyPr>
          <a:lstStyle/>
          <a:p>
            <a:pPr eaLnBrk="1" fontAlgn="auto" hangingPunct="1">
              <a:spcAft>
                <a:spcPts val="0"/>
              </a:spcAft>
              <a:buFont typeface="Arial" pitchFamily="34" charset="0"/>
              <a:buChar char="•"/>
              <a:defRPr/>
            </a:pPr>
            <a:r>
              <a:rPr lang="en-US" dirty="0">
                <a:solidFill>
                  <a:srgbClr val="FF0000"/>
                </a:solidFill>
              </a:rPr>
              <a:t>Myth:</a:t>
            </a:r>
            <a:r>
              <a:rPr lang="en-US" dirty="0"/>
              <a:t> Transforming raw scores to z scores can turn a skew distribution to be a normal distribution.</a:t>
            </a:r>
          </a:p>
          <a:p>
            <a:pPr eaLnBrk="1" fontAlgn="auto" hangingPunct="1">
              <a:spcAft>
                <a:spcPts val="0"/>
              </a:spcAft>
              <a:buFont typeface="Arial" pitchFamily="34" charset="0"/>
              <a:buChar char="•"/>
              <a:defRPr/>
            </a:pPr>
            <a:r>
              <a:rPr lang="en-US" dirty="0"/>
              <a:t>The transformation to z scores does not change the shape of the distribution. </a:t>
            </a:r>
          </a:p>
          <a:p>
            <a:pPr eaLnBrk="1" fontAlgn="auto" hangingPunct="1">
              <a:spcAft>
                <a:spcPts val="0"/>
              </a:spcAft>
              <a:buFont typeface="Arial" pitchFamily="34" charset="0"/>
              <a:buChar char="•"/>
              <a:defRPr/>
            </a:pPr>
            <a:r>
              <a:rPr lang="en-US" b="1" dirty="0"/>
              <a:t>If the distribution of X is positively skewed, then the distribution of z scores computed from the X scores is also positively skewed.</a:t>
            </a:r>
            <a:r>
              <a:rPr lang="en-US" dirty="0"/>
              <a:t> </a:t>
            </a:r>
          </a:p>
        </p:txBody>
      </p:sp>
      <p:pic>
        <p:nvPicPr>
          <p:cNvPr id="2" name="Picture 1"/>
          <p:cNvPicPr>
            <a:picLocks noChangeAspect="1"/>
          </p:cNvPicPr>
          <p:nvPr/>
        </p:nvPicPr>
        <p:blipFill>
          <a:blip r:embed="rId2"/>
          <a:stretch>
            <a:fillRect/>
          </a:stretch>
        </p:blipFill>
        <p:spPr>
          <a:xfrm>
            <a:off x="4810664" y="287578"/>
            <a:ext cx="4038600" cy="6159500"/>
          </a:xfrm>
          <a:prstGeom prst="rect">
            <a:avLst/>
          </a:prstGeom>
        </p:spPr>
      </p:pic>
    </p:spTree>
    <p:extLst>
      <p:ext uri="{BB962C8B-B14F-4D97-AF65-F5344CB8AC3E}">
        <p14:creationId xmlns:p14="http://schemas.microsoft.com/office/powerpoint/2010/main" val="1023380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of John’s position</a:t>
            </a:r>
          </a:p>
        </p:txBody>
      </p:sp>
      <p:sp>
        <p:nvSpPr>
          <p:cNvPr id="3" name="Content Placeholder 2"/>
          <p:cNvSpPr>
            <a:spLocks noGrp="1"/>
          </p:cNvSpPr>
          <p:nvPr>
            <p:ph idx="1"/>
          </p:nvPr>
        </p:nvSpPr>
        <p:spPr>
          <a:xfrm>
            <a:off x="457200" y="1600200"/>
            <a:ext cx="8382000" cy="4525963"/>
          </a:xfrm>
        </p:spPr>
        <p:txBody>
          <a:bodyPr/>
          <a:lstStyle/>
          <a:p>
            <a:r>
              <a:rPr lang="en-US" dirty="0"/>
              <a:t>There are many online z calculator on the Internet:</a:t>
            </a:r>
          </a:p>
          <a:p>
            <a:r>
              <a:rPr lang="en-US" u="sng" dirty="0">
                <a:hlinkClick r:id="rId2"/>
              </a:rPr>
              <a:t>http://davidmlane.com/hyperstat/z_table.html</a:t>
            </a:r>
            <a:endParaRPr lang="en-US" u="sng" dirty="0"/>
          </a:p>
          <a:p>
            <a:r>
              <a:rPr lang="en-US" dirty="0">
                <a:hlinkClick r:id="rId3"/>
              </a:rPr>
              <a:t>https://homepage.stat.uiowa.edu/~mbognar/applets/normal.html</a:t>
            </a:r>
            <a:r>
              <a:rPr lang="en-US" dirty="0"/>
              <a:t> </a:t>
            </a:r>
          </a:p>
        </p:txBody>
      </p:sp>
    </p:spTree>
    <p:extLst>
      <p:ext uri="{BB962C8B-B14F-4D97-AF65-F5344CB8AC3E}">
        <p14:creationId xmlns:p14="http://schemas.microsoft.com/office/powerpoint/2010/main" val="1269064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of John’s position</a:t>
            </a:r>
          </a:p>
        </p:txBody>
      </p:sp>
      <p:sp>
        <p:nvSpPr>
          <p:cNvPr id="3" name="Content Placeholder 2"/>
          <p:cNvSpPr>
            <a:spLocks noGrp="1"/>
          </p:cNvSpPr>
          <p:nvPr>
            <p:ph idx="1"/>
          </p:nvPr>
        </p:nvSpPr>
        <p:spPr>
          <a:xfrm>
            <a:off x="457200" y="1600200"/>
            <a:ext cx="4038600" cy="4525963"/>
          </a:xfrm>
        </p:spPr>
        <p:txBody>
          <a:bodyPr/>
          <a:lstStyle/>
          <a:p>
            <a:r>
              <a:rPr lang="en-US" dirty="0"/>
              <a:t>Assume a normal distribution, I want to know how many students are ranked higher than John.</a:t>
            </a:r>
          </a:p>
          <a:p>
            <a:r>
              <a:rPr lang="en-US" dirty="0"/>
              <a:t>Actually 99.38% students outperform John!</a:t>
            </a:r>
          </a:p>
        </p:txBody>
      </p:sp>
      <p:pic>
        <p:nvPicPr>
          <p:cNvPr id="4" name="Picture 3"/>
          <p:cNvPicPr>
            <a:picLocks noChangeAspect="1"/>
          </p:cNvPicPr>
          <p:nvPr/>
        </p:nvPicPr>
        <p:blipFill>
          <a:blip r:embed="rId2"/>
          <a:stretch>
            <a:fillRect/>
          </a:stretch>
        </p:blipFill>
        <p:spPr>
          <a:xfrm>
            <a:off x="4724400" y="1752600"/>
            <a:ext cx="3652451" cy="4595019"/>
          </a:xfrm>
          <a:prstGeom prst="rect">
            <a:avLst/>
          </a:prstGeom>
        </p:spPr>
      </p:pic>
    </p:spTree>
    <p:extLst>
      <p:ext uri="{BB962C8B-B14F-4D97-AF65-F5344CB8AC3E}">
        <p14:creationId xmlns:p14="http://schemas.microsoft.com/office/powerpoint/2010/main" val="977079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of Annie’s position</a:t>
            </a:r>
          </a:p>
        </p:txBody>
      </p:sp>
      <p:sp>
        <p:nvSpPr>
          <p:cNvPr id="3" name="Content Placeholder 2"/>
          <p:cNvSpPr>
            <a:spLocks noGrp="1"/>
          </p:cNvSpPr>
          <p:nvPr>
            <p:ph idx="1"/>
          </p:nvPr>
        </p:nvSpPr>
        <p:spPr>
          <a:xfrm>
            <a:off x="4800600" y="1600200"/>
            <a:ext cx="3886200" cy="4525963"/>
          </a:xfrm>
        </p:spPr>
        <p:txBody>
          <a:bodyPr/>
          <a:lstStyle/>
          <a:p>
            <a:r>
              <a:rPr lang="en-US" dirty="0"/>
              <a:t>I want to know how many students are outsmarted by Annie.</a:t>
            </a:r>
          </a:p>
          <a:p>
            <a:r>
              <a:rPr lang="en-US" dirty="0"/>
              <a:t>84.13%!</a:t>
            </a:r>
          </a:p>
        </p:txBody>
      </p:sp>
      <p:pic>
        <p:nvPicPr>
          <p:cNvPr id="4" name="Picture 3"/>
          <p:cNvPicPr>
            <a:picLocks noChangeAspect="1"/>
          </p:cNvPicPr>
          <p:nvPr/>
        </p:nvPicPr>
        <p:blipFill>
          <a:blip r:embed="rId2"/>
          <a:stretch>
            <a:fillRect/>
          </a:stretch>
        </p:blipFill>
        <p:spPr>
          <a:xfrm>
            <a:off x="375825" y="1600200"/>
            <a:ext cx="4196175" cy="4953000"/>
          </a:xfrm>
          <a:prstGeom prst="rect">
            <a:avLst/>
          </a:prstGeom>
        </p:spPr>
      </p:pic>
    </p:spTree>
    <p:extLst>
      <p:ext uri="{BB962C8B-B14F-4D97-AF65-F5344CB8AC3E}">
        <p14:creationId xmlns:p14="http://schemas.microsoft.com/office/powerpoint/2010/main" val="1814331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of John’s position</a:t>
            </a:r>
          </a:p>
        </p:txBody>
      </p:sp>
      <p:sp>
        <p:nvSpPr>
          <p:cNvPr id="3" name="Content Placeholder 2"/>
          <p:cNvSpPr>
            <a:spLocks noGrp="1"/>
          </p:cNvSpPr>
          <p:nvPr>
            <p:ph idx="1"/>
          </p:nvPr>
        </p:nvSpPr>
        <p:spPr>
          <a:xfrm>
            <a:off x="437072" y="1624642"/>
            <a:ext cx="4058728" cy="4525963"/>
          </a:xfrm>
        </p:spPr>
        <p:txBody>
          <a:bodyPr/>
          <a:lstStyle/>
          <a:p>
            <a:r>
              <a:rPr lang="en-US" dirty="0">
                <a:latin typeface="Symbol" charset="2"/>
                <a:ea typeface="Symbol" charset="2"/>
                <a:cs typeface="Symbol" charset="2"/>
              </a:rPr>
              <a:t>m</a:t>
            </a:r>
            <a:r>
              <a:rPr lang="en-US" dirty="0"/>
              <a:t> is mean</a:t>
            </a:r>
          </a:p>
          <a:p>
            <a:r>
              <a:rPr lang="en-US" dirty="0">
                <a:latin typeface="Symbol" charset="2"/>
                <a:ea typeface="Symbol" charset="2"/>
                <a:cs typeface="Symbol" charset="2"/>
              </a:rPr>
              <a:t>s</a:t>
            </a:r>
            <a:r>
              <a:rPr lang="en-US" dirty="0"/>
              <a:t> is standard deviation</a:t>
            </a:r>
          </a:p>
          <a:p>
            <a:r>
              <a:rPr lang="en-US" dirty="0"/>
              <a:t>X is score</a:t>
            </a:r>
          </a:p>
          <a:p>
            <a:r>
              <a:rPr lang="en-US" dirty="0"/>
              <a:t>The same result: 99.38% students can do better than John!</a:t>
            </a:r>
          </a:p>
        </p:txBody>
      </p:sp>
      <p:pic>
        <p:nvPicPr>
          <p:cNvPr id="4" name="Picture 3"/>
          <p:cNvPicPr>
            <a:picLocks noChangeAspect="1"/>
          </p:cNvPicPr>
          <p:nvPr/>
        </p:nvPicPr>
        <p:blipFill>
          <a:blip r:embed="rId2"/>
          <a:stretch>
            <a:fillRect/>
          </a:stretch>
        </p:blipFill>
        <p:spPr>
          <a:xfrm>
            <a:off x="4572000" y="1624642"/>
            <a:ext cx="4333982" cy="3130550"/>
          </a:xfrm>
          <a:prstGeom prst="rect">
            <a:avLst/>
          </a:prstGeom>
        </p:spPr>
      </p:pic>
    </p:spTree>
    <p:extLst>
      <p:ext uri="{BB962C8B-B14F-4D97-AF65-F5344CB8AC3E}">
        <p14:creationId xmlns:p14="http://schemas.microsoft.com/office/powerpoint/2010/main" val="1759755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of Annie’s position</a:t>
            </a:r>
          </a:p>
        </p:txBody>
      </p:sp>
      <p:sp>
        <p:nvSpPr>
          <p:cNvPr id="3" name="Content Placeholder 2"/>
          <p:cNvSpPr>
            <a:spLocks noGrp="1"/>
          </p:cNvSpPr>
          <p:nvPr>
            <p:ph idx="1"/>
          </p:nvPr>
        </p:nvSpPr>
        <p:spPr>
          <a:xfrm>
            <a:off x="490268" y="1752601"/>
            <a:ext cx="3624532" cy="4516392"/>
          </a:xfrm>
        </p:spPr>
        <p:txBody>
          <a:bodyPr/>
          <a:lstStyle/>
          <a:p>
            <a:r>
              <a:rPr lang="en-US" dirty="0"/>
              <a:t>Change p(X &gt; x)= to P(X &lt; x) = because we want to know how many students are worse than Annie.</a:t>
            </a:r>
          </a:p>
          <a:p>
            <a:r>
              <a:rPr lang="en-US" dirty="0"/>
              <a:t>84.13%</a:t>
            </a:r>
          </a:p>
        </p:txBody>
      </p:sp>
      <p:pic>
        <p:nvPicPr>
          <p:cNvPr id="4" name="Picture 3"/>
          <p:cNvPicPr>
            <a:picLocks noChangeAspect="1"/>
          </p:cNvPicPr>
          <p:nvPr/>
        </p:nvPicPr>
        <p:blipFill>
          <a:blip r:embed="rId2"/>
          <a:stretch>
            <a:fillRect/>
          </a:stretch>
        </p:blipFill>
        <p:spPr>
          <a:xfrm>
            <a:off x="4267200" y="2786796"/>
            <a:ext cx="4605047" cy="3505201"/>
          </a:xfrm>
          <a:prstGeom prst="rect">
            <a:avLst/>
          </a:prstGeom>
        </p:spPr>
      </p:pic>
    </p:spTree>
    <p:extLst>
      <p:ext uri="{BB962C8B-B14F-4D97-AF65-F5344CB8AC3E}">
        <p14:creationId xmlns:p14="http://schemas.microsoft.com/office/powerpoint/2010/main" val="31679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74638"/>
            <a:ext cx="8229600" cy="868362"/>
          </a:xfrm>
        </p:spPr>
        <p:txBody>
          <a:bodyPr/>
          <a:lstStyle/>
          <a:p>
            <a:pPr eaLnBrk="1" hangingPunct="1"/>
            <a:r>
              <a:rPr lang="en-US" altLang="en-US" dirty="0"/>
              <a:t>Assignment 4 (Canvas)</a:t>
            </a:r>
          </a:p>
        </p:txBody>
      </p:sp>
      <p:sp>
        <p:nvSpPr>
          <p:cNvPr id="19459" name="Content Placeholder 2"/>
          <p:cNvSpPr>
            <a:spLocks noGrp="1"/>
          </p:cNvSpPr>
          <p:nvPr>
            <p:ph idx="1"/>
          </p:nvPr>
        </p:nvSpPr>
        <p:spPr>
          <a:xfrm>
            <a:off x="304800" y="1524000"/>
            <a:ext cx="8382000" cy="4525963"/>
          </a:xfrm>
        </p:spPr>
        <p:txBody>
          <a:bodyPr/>
          <a:lstStyle/>
          <a:p>
            <a:pPr eaLnBrk="1" hangingPunct="1"/>
            <a:r>
              <a:rPr lang="en-US" altLang="en-US" sz="2800" dirty="0"/>
              <a:t>Use an online z to p calculator (NOT z score calculator).</a:t>
            </a:r>
          </a:p>
          <a:p>
            <a:pPr eaLnBrk="1" hangingPunct="1"/>
            <a:r>
              <a:rPr lang="en-US" altLang="en-US" sz="2800" dirty="0"/>
              <a:t>Assume there is a normal curve.  Sarah’s IQ is 140. How many people (in terms of percentage) in the general population does she outsmart? (Hints: The mean of IQ is 100 and the SD is 15).</a:t>
            </a:r>
          </a:p>
          <a:p>
            <a:pPr eaLnBrk="1" hangingPunct="1"/>
            <a:r>
              <a:rPr lang="en-US" altLang="en-US" sz="2800" dirty="0"/>
              <a:t>Assume there is a normal curve. The mean is 75 and the SD is 5.3. What is the proportion of the students whose scored between 60 and 90?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1338</Words>
  <Application>Microsoft Macintosh PowerPoint</Application>
  <PresentationFormat>On-screen Show (4:3)</PresentationFormat>
  <Paragraphs>115</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Symbol</vt:lpstr>
      <vt:lpstr>Wingdings</vt:lpstr>
      <vt:lpstr>Office Theme</vt:lpstr>
      <vt:lpstr>Normal Distribution</vt:lpstr>
      <vt:lpstr>Standard Normal Distribution</vt:lpstr>
      <vt:lpstr>Normal distribution</vt:lpstr>
      <vt:lpstr>IQ Test and Bell Curve</vt:lpstr>
      <vt:lpstr>Class activity:  Pascal Triangle (Quincunx)</vt:lpstr>
      <vt:lpstr>Pascal Triangle (Quincunx)</vt:lpstr>
      <vt:lpstr>Pascal Triangle</vt:lpstr>
      <vt:lpstr>Pascal Triangle</vt:lpstr>
      <vt:lpstr>Skewness and kurtosis</vt:lpstr>
      <vt:lpstr>Computation </vt:lpstr>
      <vt:lpstr>Computation in Excel</vt:lpstr>
      <vt:lpstr>Computation in SPSS</vt:lpstr>
      <vt:lpstr>Computation in SPSS</vt:lpstr>
      <vt:lpstr>Computation in SPSS</vt:lpstr>
      <vt:lpstr>Normal Quantile Plot</vt:lpstr>
      <vt:lpstr>Normal Quantile Plot</vt:lpstr>
      <vt:lpstr>Q-Q plot</vt:lpstr>
      <vt:lpstr>Ungraded Exercise</vt:lpstr>
      <vt:lpstr>Theoretical normal distributions</vt:lpstr>
      <vt:lpstr>The real SAT distribution</vt:lpstr>
      <vt:lpstr>Theoretical normal distributions</vt:lpstr>
      <vt:lpstr>Theoretical normal distributions</vt:lpstr>
      <vt:lpstr>Theoretical normal distributions</vt:lpstr>
      <vt:lpstr>Can you compare raw scores?</vt:lpstr>
      <vt:lpstr>We need standard scores!</vt:lpstr>
      <vt:lpstr>Ungraded Exercise:  Calculate Z score</vt:lpstr>
      <vt:lpstr>Exercise (Continue)</vt:lpstr>
      <vt:lpstr>Z-score transformation</vt:lpstr>
      <vt:lpstr>Computation of John’s position</vt:lpstr>
      <vt:lpstr>Computation of John’s position</vt:lpstr>
      <vt:lpstr>Computation of Annie’s position</vt:lpstr>
      <vt:lpstr>Computation of John’s position</vt:lpstr>
      <vt:lpstr>Computation of Annie’s position</vt:lpstr>
      <vt:lpstr>Assignment 4 (Canvas)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(Alex) Yu</cp:lastModifiedBy>
  <cp:revision>82</cp:revision>
  <dcterms:created xsi:type="dcterms:W3CDTF">2006-08-16T00:00:00Z</dcterms:created>
  <dcterms:modified xsi:type="dcterms:W3CDTF">2020-01-22T22:28:03Z</dcterms:modified>
</cp:coreProperties>
</file>