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2"/>
  </p:notesMasterIdLst>
  <p:sldIdLst>
    <p:sldId id="256" r:id="rId3"/>
    <p:sldId id="257" r:id="rId4"/>
    <p:sldId id="280" r:id="rId5"/>
    <p:sldId id="282" r:id="rId6"/>
    <p:sldId id="284" r:id="rId7"/>
    <p:sldId id="277" r:id="rId8"/>
    <p:sldId id="285" r:id="rId9"/>
    <p:sldId id="283" r:id="rId10"/>
    <p:sldId id="286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43" autoAdjust="0"/>
    <p:restoredTop sz="94660"/>
  </p:normalViewPr>
  <p:slideViewPr>
    <p:cSldViewPr>
      <p:cViewPr varScale="1">
        <p:scale>
          <a:sx n="65" d="100"/>
          <a:sy n="65" d="100"/>
        </p:scale>
        <p:origin x="99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2/11/19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5 Quiz: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Review </a:t>
            </a:r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Even </a:t>
            </a:r>
            <a:r>
              <a:rPr lang="en-US" sz="2800" dirty="0"/>
              <a:t>if the Pearson’s coefficient is very high, we still look at the data pattern in a scatterplot because: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971800"/>
            <a:ext cx="6591985" cy="2177422"/>
          </a:xfrm>
        </p:spPr>
        <p:txBody>
          <a:bodyPr>
            <a:noAutofit/>
          </a:bodyPr>
          <a:lstStyle/>
          <a:p>
            <a:pPr lvl="0">
              <a:buFont typeface="+mj-lt"/>
              <a:buAutoNum type="alphaUcPeriod"/>
            </a:pPr>
            <a:r>
              <a:rPr lang="en-US" sz="2400" dirty="0" smtClean="0"/>
              <a:t>there </a:t>
            </a:r>
            <a:r>
              <a:rPr lang="en-US" sz="2400" dirty="0"/>
              <a:t>may be outliers in the data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the </a:t>
            </a:r>
            <a:r>
              <a:rPr lang="en-US" sz="2400" dirty="0"/>
              <a:t>relationship between X and Y may be non-linear, but Pearson’s coefficient assumes a linear relationship</a:t>
            </a:r>
          </a:p>
          <a:p>
            <a:pPr lvl="0">
              <a:buFont typeface="+mj-lt"/>
              <a:buAutoNum type="alphaUcPeriod"/>
            </a:pPr>
            <a:r>
              <a:rPr lang="en-US" sz="2400" dirty="0" smtClean="0"/>
              <a:t> a </a:t>
            </a:r>
            <a:r>
              <a:rPr lang="en-US" sz="2400" dirty="0"/>
              <a:t>and b </a:t>
            </a:r>
          </a:p>
          <a:p>
            <a:pPr lvl="0">
              <a:buFont typeface="+mj-lt"/>
              <a:buAutoNum type="alphaUcPeriod"/>
            </a:pPr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data are sampled from two different populations.</a:t>
            </a:r>
          </a:p>
        </p:txBody>
      </p:sp>
    </p:spTree>
    <p:extLst>
      <p:ext uri="{BB962C8B-B14F-4D97-AF65-F5344CB8AC3E}">
        <p14:creationId xmlns:p14="http://schemas.microsoft.com/office/powerpoint/2010/main" val="327443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Pearson’s correlation coefficient should be used for ________ data.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Nominal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Ordinal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Continuous</a:t>
            </a:r>
            <a:endParaRPr lang="fr-FR" sz="24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972" y="13716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Spearman’s correlation coefficient should be used for ________ data.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048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Nominal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smtClean="0"/>
              <a:t>Ordinal</a:t>
            </a:r>
          </a:p>
          <a:p>
            <a:pPr marL="457200" indent="-457200">
              <a:buFont typeface="+mj-lt"/>
              <a:buAutoNum type="alphaUcPeriod"/>
            </a:pPr>
            <a:r>
              <a:rPr lang="fr-FR" sz="2400" dirty="0" err="1" smtClean="0"/>
              <a:t>Continuous</a:t>
            </a:r>
            <a:endParaRPr lang="fr-FR" sz="2400" dirty="0" smtClean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6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 smtClean="0"/>
              <a:t>How can we detect outliers in </a:t>
            </a:r>
            <a:r>
              <a:rPr lang="en-US" sz="2400" smtClean="0"/>
              <a:t>a scatterplot?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28956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Cook’s</a:t>
            </a:r>
            <a:r>
              <a:rPr lang="it-IT" sz="2400" dirty="0" smtClean="0"/>
              <a:t> </a:t>
            </a:r>
            <a:r>
              <a:rPr lang="it-IT" sz="2400" dirty="0" err="1" smtClean="0"/>
              <a:t>distance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 smtClean="0"/>
              <a:t>D-</a:t>
            </a:r>
            <a:r>
              <a:rPr lang="it-IT" sz="2400" dirty="0" err="1" smtClean="0"/>
              <a:t>square</a:t>
            </a:r>
            <a:endParaRPr lang="it-IT" sz="2400" dirty="0"/>
          </a:p>
          <a:p>
            <a:pPr marL="457200" indent="-457200">
              <a:buFont typeface="+mj-lt"/>
              <a:buAutoNum type="alphaUcPeriod"/>
            </a:pPr>
            <a:r>
              <a:rPr lang="it-IT" sz="2400" dirty="0"/>
              <a:t>The </a:t>
            </a:r>
            <a:r>
              <a:rPr lang="it-IT" sz="2400" dirty="0" err="1"/>
              <a:t>eclipse</a:t>
            </a:r>
            <a:r>
              <a:rPr lang="it-IT" sz="2400" dirty="0"/>
              <a:t> </a:t>
            </a:r>
            <a:r>
              <a:rPr lang="it-IT" sz="2400" dirty="0" err="1" smtClean="0"/>
              <a:t>covers</a:t>
            </a:r>
            <a:r>
              <a:rPr lang="it-IT" sz="2400" dirty="0" smtClean="0"/>
              <a:t> </a:t>
            </a:r>
            <a:r>
              <a:rPr lang="it-IT" sz="2400" dirty="0"/>
              <a:t>the </a:t>
            </a:r>
            <a:r>
              <a:rPr lang="it-IT" sz="2400" dirty="0" err="1"/>
              <a:t>majority</a:t>
            </a:r>
            <a:r>
              <a:rPr lang="it-IT" sz="2400" dirty="0"/>
              <a:t> of the data. </a:t>
            </a:r>
            <a:r>
              <a:rPr lang="it-IT" sz="2400" dirty="0" err="1"/>
              <a:t>Any</a:t>
            </a:r>
            <a:r>
              <a:rPr lang="it-IT" sz="2400" dirty="0"/>
              <a:t> </a:t>
            </a:r>
            <a:r>
              <a:rPr lang="it-IT" sz="2400" dirty="0" err="1"/>
              <a:t>points</a:t>
            </a:r>
            <a:r>
              <a:rPr lang="it-IT" sz="2400" dirty="0"/>
              <a:t> </a:t>
            </a:r>
            <a:r>
              <a:rPr lang="it-IT" sz="2400" dirty="0" err="1"/>
              <a:t>outside</a:t>
            </a:r>
            <a:r>
              <a:rPr lang="it-IT" sz="2400" dirty="0"/>
              <a:t> the </a:t>
            </a:r>
            <a:r>
              <a:rPr lang="it-IT" sz="2400" dirty="0" smtClean="0"/>
              <a:t>line </a:t>
            </a:r>
            <a:r>
              <a:rPr lang="it-IT" sz="2400" dirty="0"/>
              <a:t>are </a:t>
            </a:r>
            <a:r>
              <a:rPr lang="it-IT" sz="2400" dirty="0" err="1"/>
              <a:t>considered</a:t>
            </a:r>
            <a:r>
              <a:rPr lang="it-IT" sz="2400" dirty="0"/>
              <a:t> </a:t>
            </a:r>
            <a:r>
              <a:rPr lang="it-IT" sz="2400" dirty="0" err="1"/>
              <a:t>outliers</a:t>
            </a:r>
            <a:r>
              <a:rPr lang="it-IT" sz="2400" dirty="0" smtClean="0"/>
              <a:t>.</a:t>
            </a:r>
            <a:endParaRPr lang="it-IT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8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087" y="1295400"/>
            <a:ext cx="6589199" cy="128089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is confidence interval?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087" y="2895600"/>
            <a:ext cx="6591985" cy="278702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 a way to estimate the </a:t>
            </a:r>
            <a:r>
              <a:rPr lang="it-IT" sz="2400" dirty="0" err="1" smtClean="0"/>
              <a:t>exact</a:t>
            </a:r>
            <a:r>
              <a:rPr lang="it-IT" sz="2400" dirty="0" smtClean="0"/>
              <a:t> </a:t>
            </a:r>
            <a:r>
              <a:rPr lang="it-IT" sz="2400" dirty="0" err="1" smtClean="0"/>
              <a:t>point</a:t>
            </a:r>
            <a:r>
              <a:rPr lang="it-IT" sz="2400" dirty="0" smtClean="0"/>
              <a:t> in the </a:t>
            </a:r>
            <a:r>
              <a:rPr lang="it-IT" sz="2400" dirty="0" err="1" smtClean="0"/>
              <a:t>population</a:t>
            </a:r>
            <a:r>
              <a:rPr lang="it-IT" sz="24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a way to estimate the </a:t>
            </a:r>
            <a:r>
              <a:rPr lang="it-IT" sz="2400" dirty="0" err="1" smtClean="0"/>
              <a:t>range</a:t>
            </a:r>
            <a:r>
              <a:rPr lang="it-IT" sz="2400" dirty="0" smtClean="0"/>
              <a:t> of the </a:t>
            </a:r>
            <a:r>
              <a:rPr lang="it-IT" sz="2400" dirty="0" err="1" smtClean="0"/>
              <a:t>population</a:t>
            </a:r>
            <a:r>
              <a:rPr lang="it-IT" sz="2400" dirty="0" smtClean="0"/>
              <a:t> </a:t>
            </a:r>
            <a:r>
              <a:rPr lang="it-IT" sz="2400" dirty="0" err="1" smtClean="0"/>
              <a:t>value</a:t>
            </a:r>
            <a:r>
              <a:rPr lang="it-IT" sz="24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a way to estimate the </a:t>
            </a:r>
            <a:r>
              <a:rPr lang="it-IT" sz="2400" dirty="0" err="1" smtClean="0"/>
              <a:t>upper</a:t>
            </a:r>
            <a:r>
              <a:rPr lang="it-IT" sz="2400" dirty="0" smtClean="0"/>
              <a:t> </a:t>
            </a:r>
            <a:r>
              <a:rPr lang="it-IT" sz="2400" dirty="0" err="1" smtClean="0"/>
              <a:t>bound</a:t>
            </a:r>
            <a:r>
              <a:rPr lang="it-IT" sz="2400" dirty="0" smtClean="0"/>
              <a:t>, the middle, and the </a:t>
            </a:r>
            <a:r>
              <a:rPr lang="it-IT" sz="2400" dirty="0" err="1" smtClean="0"/>
              <a:t>lower</a:t>
            </a:r>
            <a:r>
              <a:rPr lang="it-IT" sz="2400" dirty="0" smtClean="0"/>
              <a:t> </a:t>
            </a:r>
            <a:r>
              <a:rPr lang="it-IT" sz="2400" dirty="0" err="1" smtClean="0"/>
              <a:t>bound</a:t>
            </a:r>
            <a:r>
              <a:rPr lang="it-IT" sz="2400" dirty="0" smtClean="0"/>
              <a:t> of the </a:t>
            </a:r>
            <a:r>
              <a:rPr lang="it-IT" sz="2400" dirty="0" err="1" smtClean="0"/>
              <a:t>population</a:t>
            </a:r>
            <a:r>
              <a:rPr lang="it-IT" sz="2400" dirty="0" smtClean="0"/>
              <a:t> </a:t>
            </a:r>
            <a:r>
              <a:rPr lang="it-IT" sz="2400" dirty="0" err="1" smtClean="0"/>
              <a:t>values</a:t>
            </a:r>
            <a:r>
              <a:rPr lang="it-IT" sz="2400" dirty="0" smtClean="0"/>
              <a:t>.</a:t>
            </a:r>
            <a:endParaRPr lang="it-IT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474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statements is false?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590800"/>
            <a:ext cx="6934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In </a:t>
            </a:r>
            <a:r>
              <a:rPr lang="fr-FR" sz="2400" dirty="0" err="1" smtClean="0"/>
              <a:t>correlation</a:t>
            </a:r>
            <a:r>
              <a:rPr lang="fr-FR" sz="2400" dirty="0" smtClean="0"/>
              <a:t> </a:t>
            </a:r>
            <a:r>
              <a:rPr lang="fr-FR" sz="2400" dirty="0" err="1" smtClean="0"/>
              <a:t>there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no distinction </a:t>
            </a:r>
            <a:r>
              <a:rPr lang="fr-FR" sz="2400" dirty="0" err="1" smtClean="0"/>
              <a:t>between</a:t>
            </a:r>
            <a:r>
              <a:rPr lang="fr-FR" sz="2400" dirty="0" smtClean="0"/>
              <a:t> DV and IV, or cause and </a:t>
            </a:r>
            <a:r>
              <a:rPr lang="fr-FR" sz="2400" dirty="0" err="1" smtClean="0"/>
              <a:t>effect</a:t>
            </a:r>
            <a:endParaRPr lang="fr-FR" sz="2400" dirty="0" smtClean="0"/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In </a:t>
            </a:r>
            <a:r>
              <a:rPr lang="fr-FR" sz="2400" dirty="0" err="1" smtClean="0"/>
              <a:t>correlation</a:t>
            </a:r>
            <a:r>
              <a:rPr lang="fr-FR" sz="2400" dirty="0" smtClean="0"/>
              <a:t> the Y variable </a:t>
            </a:r>
            <a:r>
              <a:rPr lang="fr-FR" sz="2400" dirty="0" err="1" smtClean="0"/>
              <a:t>is</a:t>
            </a:r>
            <a:r>
              <a:rPr lang="fr-FR" sz="2400" dirty="0" smtClean="0"/>
              <a:t> the </a:t>
            </a:r>
            <a:r>
              <a:rPr lang="fr-FR" sz="2400" dirty="0" err="1" smtClean="0"/>
              <a:t>outcome</a:t>
            </a:r>
            <a:r>
              <a:rPr lang="fr-FR" sz="2400" dirty="0" smtClean="0"/>
              <a:t>/</a:t>
            </a:r>
            <a:r>
              <a:rPr lang="fr-FR" sz="2400" dirty="0" err="1" smtClean="0"/>
              <a:t>effect</a:t>
            </a:r>
            <a:r>
              <a:rPr lang="fr-FR" sz="2400" dirty="0" smtClean="0"/>
              <a:t> and the X variable </a:t>
            </a:r>
            <a:r>
              <a:rPr lang="fr-FR" sz="2400" dirty="0" err="1" smtClean="0"/>
              <a:t>is</a:t>
            </a:r>
            <a:r>
              <a:rPr lang="fr-FR" sz="2400" dirty="0" smtClean="0"/>
              <a:t> the factor/cause.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err="1"/>
              <a:t>Correlation</a:t>
            </a:r>
            <a:r>
              <a:rPr lang="fr-FR" sz="2400" dirty="0"/>
              <a:t> coefficient ranges </a:t>
            </a:r>
            <a:r>
              <a:rPr lang="fr-FR" sz="2400" dirty="0" err="1"/>
              <a:t>from</a:t>
            </a:r>
            <a:r>
              <a:rPr lang="fr-FR" sz="2400" dirty="0"/>
              <a:t> -1 to 1</a:t>
            </a:r>
            <a:r>
              <a:rPr lang="fr-FR" sz="2400" dirty="0" smtClean="0"/>
              <a:t>.</a:t>
            </a:r>
            <a:endParaRPr lang="fr-FR" sz="2400" dirty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9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143000"/>
            <a:ext cx="6589199" cy="12808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statements is true?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590800"/>
            <a:ext cx="6934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In a positive </a:t>
            </a:r>
            <a:r>
              <a:rPr lang="fr-FR" sz="2400" dirty="0" err="1" smtClean="0"/>
              <a:t>correlaton</a:t>
            </a:r>
            <a:r>
              <a:rPr lang="fr-FR" sz="2400" dirty="0" smtClean="0"/>
              <a:t>, as Y </a:t>
            </a:r>
            <a:r>
              <a:rPr lang="fr-FR" sz="2400" dirty="0" err="1" smtClean="0"/>
              <a:t>increases</a:t>
            </a:r>
            <a:r>
              <a:rPr lang="fr-FR" sz="2400" dirty="0" smtClean="0"/>
              <a:t>, X </a:t>
            </a:r>
            <a:r>
              <a:rPr lang="fr-FR" sz="2400" dirty="0" err="1" smtClean="0"/>
              <a:t>increases</a:t>
            </a:r>
            <a:r>
              <a:rPr lang="fr-FR" sz="24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In a positive </a:t>
            </a:r>
            <a:r>
              <a:rPr lang="fr-FR" sz="2400" dirty="0" err="1" smtClean="0"/>
              <a:t>correlation</a:t>
            </a:r>
            <a:r>
              <a:rPr lang="fr-FR" sz="2400" dirty="0" smtClean="0"/>
              <a:t>, as Y </a:t>
            </a:r>
            <a:r>
              <a:rPr lang="fr-FR" sz="2400" dirty="0" err="1" smtClean="0"/>
              <a:t>decrases</a:t>
            </a:r>
            <a:r>
              <a:rPr lang="fr-FR" sz="2400" dirty="0" smtClean="0"/>
              <a:t>, X </a:t>
            </a:r>
            <a:r>
              <a:rPr lang="fr-FR" sz="2400" dirty="0" err="1" smtClean="0"/>
              <a:t>decreases</a:t>
            </a:r>
            <a:r>
              <a:rPr lang="fr-FR" sz="24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In a </a:t>
            </a:r>
            <a:r>
              <a:rPr lang="fr-FR" sz="2400" dirty="0" err="1" smtClean="0"/>
              <a:t>negative</a:t>
            </a:r>
            <a:r>
              <a:rPr lang="fr-FR" sz="2400" dirty="0" smtClean="0"/>
              <a:t> </a:t>
            </a:r>
            <a:r>
              <a:rPr lang="fr-FR" sz="2400" dirty="0" err="1" smtClean="0"/>
              <a:t>correlation</a:t>
            </a:r>
            <a:r>
              <a:rPr lang="fr-FR" sz="2400" dirty="0" smtClean="0"/>
              <a:t>, as Y </a:t>
            </a:r>
            <a:r>
              <a:rPr lang="fr-FR" sz="2400" dirty="0" err="1" smtClean="0"/>
              <a:t>increases</a:t>
            </a:r>
            <a:r>
              <a:rPr lang="fr-FR" sz="2400" dirty="0" smtClean="0"/>
              <a:t>, X </a:t>
            </a:r>
            <a:r>
              <a:rPr lang="fr-FR" sz="2400" dirty="0" err="1" smtClean="0"/>
              <a:t>decreases</a:t>
            </a:r>
            <a:r>
              <a:rPr lang="fr-FR" sz="2400" dirty="0" smtClean="0"/>
              <a:t>.</a:t>
            </a:r>
          </a:p>
          <a:p>
            <a:pPr marL="457200" indent="-457200" fontAlgn="auto">
              <a:buFont typeface="+mj-lt"/>
              <a:buAutoNum type="alphaUcPeriod"/>
            </a:pPr>
            <a:r>
              <a:rPr lang="fr-FR" sz="2400" dirty="0" smtClean="0"/>
              <a:t>All of the </a:t>
            </a:r>
            <a:r>
              <a:rPr lang="fr-FR" sz="2400" dirty="0" err="1" smtClean="0"/>
              <a:t>above</a:t>
            </a:r>
            <a:r>
              <a:rPr lang="fr-FR" sz="2400" dirty="0"/>
              <a:t> </a:t>
            </a:r>
            <a:r>
              <a:rPr lang="fr-FR" sz="2400" dirty="0" smtClean="0"/>
              <a:t>are </a:t>
            </a:r>
            <a:r>
              <a:rPr lang="fr-FR" sz="2400" dirty="0" err="1" smtClean="0"/>
              <a:t>true</a:t>
            </a:r>
            <a:r>
              <a:rPr lang="fr-FR" sz="2400" smtClean="0"/>
              <a:t>. </a:t>
            </a:r>
            <a:endParaRPr lang="fr-FR" sz="24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400" dirty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marL="457200" indent="-457200" fontAlgn="auto">
              <a:buFont typeface="+mj-lt"/>
              <a:buAutoNum type="alphaUcPeriod"/>
            </a:pPr>
            <a:endParaRPr lang="fr-FR" sz="2000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997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332</TotalTime>
  <Words>325</Words>
  <Application>Microsoft Macintosh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Arial</vt:lpstr>
      <vt:lpstr>Wisp</vt:lpstr>
      <vt:lpstr>Unit 5 Quiz:  Review questions</vt:lpstr>
      <vt:lpstr>Can you explain your answer?</vt:lpstr>
      <vt:lpstr>Even if the Pearson’s coefficient is very high, we still look at the data pattern in a scatterplot because:</vt:lpstr>
      <vt:lpstr>Pearson’s correlation coefficient should be used for ________ data.</vt:lpstr>
      <vt:lpstr>Spearman’s correlation coefficient should be used for ________ data.</vt:lpstr>
      <vt:lpstr>How can we detect outliers in a scatterplot?</vt:lpstr>
      <vt:lpstr>What is confidence interval?</vt:lpstr>
      <vt:lpstr>Which of the following statements is false? </vt:lpstr>
      <vt:lpstr>Which of the following statements is true? 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80</cp:revision>
  <cp:lastPrinted>1601-01-01T00:00:00Z</cp:lastPrinted>
  <dcterms:created xsi:type="dcterms:W3CDTF">2015-03-25T05:36:38Z</dcterms:created>
  <dcterms:modified xsi:type="dcterms:W3CDTF">2019-02-11T23:29:40Z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