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83" r:id="rId2"/>
    <p:sldId id="306" r:id="rId3"/>
    <p:sldId id="308" r:id="rId4"/>
    <p:sldId id="309" r:id="rId5"/>
    <p:sldId id="310" r:id="rId6"/>
    <p:sldId id="311" r:id="rId7"/>
    <p:sldId id="312" r:id="rId8"/>
    <p:sldId id="288" r:id="rId9"/>
    <p:sldId id="289" r:id="rId10"/>
    <p:sldId id="290" r:id="rId11"/>
    <p:sldId id="291" r:id="rId12"/>
    <p:sldId id="322" r:id="rId13"/>
    <p:sldId id="323" r:id="rId14"/>
    <p:sldId id="324" r:id="rId15"/>
    <p:sldId id="305" r:id="rId16"/>
    <p:sldId id="319" r:id="rId17"/>
    <p:sldId id="320" r:id="rId18"/>
    <p:sldId id="300" r:id="rId19"/>
    <p:sldId id="321" r:id="rId2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12"/>
    <p:restoredTop sz="93116"/>
  </p:normalViewPr>
  <p:slideViewPr>
    <p:cSldViewPr>
      <p:cViewPr varScale="1">
        <p:scale>
          <a:sx n="82" d="100"/>
          <a:sy n="82" d="100"/>
        </p:scale>
        <p:origin x="13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Times New Roman" panose="02020603050405020304" pitchFamily="18" charset="0"/>
                <a:ea typeface="MS PGothic" panose="020B0600070205080204" pitchFamily="34" charset="-128"/>
              </a:defRPr>
            </a:lvl1pPr>
          </a:lstStyle>
          <a:p>
            <a:pPr>
              <a:defRPr/>
            </a:pPr>
            <a:endParaRPr lang="en-US"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ea typeface="MS PGothic" panose="020B0600070205080204" pitchFamily="34" charset="-128"/>
              </a:defRPr>
            </a:lvl1pPr>
          </a:lstStyle>
          <a:p>
            <a:pPr>
              <a:defRPr/>
            </a:pPr>
            <a:fld id="{CF05C23C-FCE4-4A58-926D-E4D3025FEA80}" type="datetimeFigureOut">
              <a:rPr lang="en-US" altLang="en-US"/>
              <a:pPr>
                <a:defRPr/>
              </a:pPr>
              <a:t>1/2/2020</a:t>
            </a:fld>
            <a:endParaRPr lang="en-US"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Times New Roman" panose="02020603050405020304" pitchFamily="18" charset="0"/>
                <a:ea typeface="MS PGothic" panose="020B0600070205080204" pitchFamily="34" charset="-128"/>
              </a:defRPr>
            </a:lvl1pPr>
          </a:lstStyle>
          <a:p>
            <a:pPr>
              <a:defRPr/>
            </a:pPr>
            <a:endParaRPr lang="en-US"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ea typeface="MS PGothic" panose="020B0600070205080204" pitchFamily="34" charset="-128"/>
              </a:defRPr>
            </a:lvl1pPr>
          </a:lstStyle>
          <a:p>
            <a:pPr>
              <a:defRPr/>
            </a:pPr>
            <a:fld id="{86D8240F-B34B-4CD4-9A31-8CED1B89300B}" type="slidenum">
              <a:rPr lang="en-US" altLang="en-US"/>
              <a:pPr>
                <a:defRPr/>
              </a:pPr>
              <a:t>‹#›</a:t>
            </a:fld>
            <a:endParaRPr lang="en-US" altLang="en-US"/>
          </a:p>
        </p:txBody>
      </p:sp>
    </p:spTree>
    <p:extLst>
      <p:ext uri="{BB962C8B-B14F-4D97-AF65-F5344CB8AC3E}">
        <p14:creationId xmlns:p14="http://schemas.microsoft.com/office/powerpoint/2010/main" val="12075326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Times New Roman" panose="02020603050405020304" pitchFamily="18" charset="0"/>
                <a:ea typeface="MS PGothic" panose="020B0600070205080204" pitchFamily="34" charset="-128"/>
              </a:defRPr>
            </a:lvl1pPr>
          </a:lstStyle>
          <a:p>
            <a:pPr>
              <a:defRPr/>
            </a:pPr>
            <a:endParaRPr lang="en-US" altLang="en-US"/>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ea typeface="MS PGothic" panose="020B0600070205080204" pitchFamily="34" charset="-128"/>
              </a:defRPr>
            </a:lvl1pPr>
          </a:lstStyle>
          <a:p>
            <a:pPr>
              <a:defRPr/>
            </a:pPr>
            <a:fld id="{3C2BBBE4-34D5-419F-85F7-9A231DBEC457}" type="datetimeFigureOut">
              <a:rPr lang="en-US" altLang="en-US"/>
              <a:pPr>
                <a:defRPr/>
              </a:pPr>
              <a:t>1/2/2020</a:t>
            </a:fld>
            <a:endParaRPr lang="en-US" alt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Times New Roman" panose="02020603050405020304" pitchFamily="18" charset="0"/>
                <a:ea typeface="MS PGothic" panose="020B0600070205080204" pitchFamily="34" charset="-128"/>
              </a:defRPr>
            </a:lvl1pPr>
          </a:lstStyle>
          <a:p>
            <a:pPr>
              <a:defRPr/>
            </a:pPr>
            <a:endParaRPr lang="en-US"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ea typeface="MS PGothic" panose="020B0600070205080204" pitchFamily="34" charset="-128"/>
              </a:defRPr>
            </a:lvl1pPr>
          </a:lstStyle>
          <a:p>
            <a:pPr>
              <a:defRPr/>
            </a:pPr>
            <a:fld id="{7C6A936B-B5B3-4433-89C3-12D603413EA2}" type="slidenum">
              <a:rPr lang="en-US" altLang="en-US"/>
              <a:pPr>
                <a:defRPr/>
              </a:pPr>
              <a:t>‹#›</a:t>
            </a:fld>
            <a:endParaRPr lang="en-US" altLang="en-US"/>
          </a:p>
        </p:txBody>
      </p:sp>
    </p:spTree>
    <p:extLst>
      <p:ext uri="{BB962C8B-B14F-4D97-AF65-F5344CB8AC3E}">
        <p14:creationId xmlns:p14="http://schemas.microsoft.com/office/powerpoint/2010/main" val="960269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lvl1pPr>
          </a:lstStyle>
          <a:p>
            <a:pPr>
              <a:defRPr/>
            </a:pPr>
            <a:fld id="{A4EB91D5-83B6-4AC6-BD19-80D807AF0259}" type="slidenum">
              <a:rPr lang="en-US" altLang="en-US"/>
              <a:pPr>
                <a:defRPr/>
              </a:pPr>
              <a:t>‹#›</a:t>
            </a:fld>
            <a:endParaRPr lang="en-US" altLang="en-US"/>
          </a:p>
        </p:txBody>
      </p:sp>
    </p:spTree>
    <p:extLst>
      <p:ext uri="{BB962C8B-B14F-4D97-AF65-F5344CB8AC3E}">
        <p14:creationId xmlns:p14="http://schemas.microsoft.com/office/powerpoint/2010/main" val="4049063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lvl1pPr>
          </a:lstStyle>
          <a:p>
            <a:pPr>
              <a:defRPr/>
            </a:pPr>
            <a:fld id="{5DF50C20-99A0-4066-ACE9-0BD2C57977DA}" type="slidenum">
              <a:rPr lang="en-US" altLang="en-US"/>
              <a:pPr>
                <a:defRPr/>
              </a:pPr>
              <a:t>‹#›</a:t>
            </a:fld>
            <a:endParaRPr lang="en-US" altLang="en-US"/>
          </a:p>
        </p:txBody>
      </p:sp>
    </p:spTree>
    <p:extLst>
      <p:ext uri="{BB962C8B-B14F-4D97-AF65-F5344CB8AC3E}">
        <p14:creationId xmlns:p14="http://schemas.microsoft.com/office/powerpoint/2010/main" val="3611828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lvl1pPr>
          </a:lstStyle>
          <a:p>
            <a:pPr>
              <a:defRPr/>
            </a:pPr>
            <a:fld id="{4E43D105-0954-4DE8-BDE6-BA396150DFE4}" type="slidenum">
              <a:rPr lang="en-US" altLang="en-US"/>
              <a:pPr>
                <a:defRPr/>
              </a:pPr>
              <a:t>‹#›</a:t>
            </a:fld>
            <a:endParaRPr lang="en-US" altLang="en-US"/>
          </a:p>
        </p:txBody>
      </p:sp>
    </p:spTree>
    <p:extLst>
      <p:ext uri="{BB962C8B-B14F-4D97-AF65-F5344CB8AC3E}">
        <p14:creationId xmlns:p14="http://schemas.microsoft.com/office/powerpoint/2010/main" val="1647857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a:lvl1pPr>
          </a:lstStyle>
          <a:p>
            <a:pPr>
              <a:defRPr/>
            </a:pPr>
            <a:fld id="{7A3035AA-7A25-4BA6-B087-5CD22AEEB898}" type="slidenum">
              <a:rPr lang="en-US" altLang="en-US"/>
              <a:pPr>
                <a:defRPr/>
              </a:pPr>
              <a:t>‹#›</a:t>
            </a:fld>
            <a:endParaRPr lang="en-US" altLang="en-US"/>
          </a:p>
        </p:txBody>
      </p:sp>
    </p:spTree>
    <p:extLst>
      <p:ext uri="{BB962C8B-B14F-4D97-AF65-F5344CB8AC3E}">
        <p14:creationId xmlns:p14="http://schemas.microsoft.com/office/powerpoint/2010/main" val="2944272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a:lvl1pPr>
          </a:lstStyle>
          <a:p>
            <a:pPr>
              <a:defRPr/>
            </a:pPr>
            <a:fld id="{30D46515-4BA8-4BFD-A999-B2B342A4E8A2}" type="slidenum">
              <a:rPr lang="en-US" altLang="en-US"/>
              <a:pPr>
                <a:defRPr/>
              </a:pPr>
              <a:t>‹#›</a:t>
            </a:fld>
            <a:endParaRPr lang="en-US" altLang="en-US"/>
          </a:p>
        </p:txBody>
      </p:sp>
    </p:spTree>
    <p:extLst>
      <p:ext uri="{BB962C8B-B14F-4D97-AF65-F5344CB8AC3E}">
        <p14:creationId xmlns:p14="http://schemas.microsoft.com/office/powerpoint/2010/main" val="2500963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p:txBody>
          <a:bodyPr/>
          <a:lstStyle>
            <a:lvl1pPr>
              <a:defRPr/>
            </a:lvl1pPr>
          </a:lstStyle>
          <a:p>
            <a:pPr>
              <a:defRPr/>
            </a:pPr>
            <a:fld id="{3DDD69EA-BFD2-4B6B-8CA9-8F19B611876C}" type="slidenum">
              <a:rPr lang="en-US" altLang="en-US"/>
              <a:pPr>
                <a:defRPr/>
              </a:pPr>
              <a:t>‹#›</a:t>
            </a:fld>
            <a:endParaRPr lang="en-US" altLang="en-US"/>
          </a:p>
        </p:txBody>
      </p:sp>
    </p:spTree>
    <p:extLst>
      <p:ext uri="{BB962C8B-B14F-4D97-AF65-F5344CB8AC3E}">
        <p14:creationId xmlns:p14="http://schemas.microsoft.com/office/powerpoint/2010/main" val="2899339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p:txBody>
          <a:bodyPr/>
          <a:lstStyle>
            <a:lvl1pPr>
              <a:defRPr/>
            </a:lvl1pPr>
          </a:lstStyle>
          <a:p>
            <a:pPr>
              <a:defRPr/>
            </a:pPr>
            <a:fld id="{51C17624-040F-40A8-B495-A975EF219961}" type="slidenum">
              <a:rPr lang="en-US" altLang="en-US"/>
              <a:pPr>
                <a:defRPr/>
              </a:pPr>
              <a:t>‹#›</a:t>
            </a:fld>
            <a:endParaRPr lang="en-US" altLang="en-US"/>
          </a:p>
        </p:txBody>
      </p:sp>
    </p:spTree>
    <p:extLst>
      <p:ext uri="{BB962C8B-B14F-4D97-AF65-F5344CB8AC3E}">
        <p14:creationId xmlns:p14="http://schemas.microsoft.com/office/powerpoint/2010/main" val="3481757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a:lvl1pPr>
          </a:lstStyle>
          <a:p>
            <a:pPr>
              <a:defRPr/>
            </a:pPr>
            <a:fld id="{7684F68D-7ACA-4583-854D-9570221D4F80}" type="slidenum">
              <a:rPr lang="en-US" altLang="en-US"/>
              <a:pPr>
                <a:defRPr/>
              </a:pPr>
              <a:t>‹#›</a:t>
            </a:fld>
            <a:endParaRPr lang="en-US" altLang="en-US"/>
          </a:p>
        </p:txBody>
      </p:sp>
    </p:spTree>
    <p:extLst>
      <p:ext uri="{BB962C8B-B14F-4D97-AF65-F5344CB8AC3E}">
        <p14:creationId xmlns:p14="http://schemas.microsoft.com/office/powerpoint/2010/main" val="964607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a:lvl1pPr>
          </a:lstStyle>
          <a:p>
            <a:pPr>
              <a:defRPr/>
            </a:pPr>
            <a:fld id="{9EB8411C-D011-4647-8E78-4B0C4641DC6A}" type="slidenum">
              <a:rPr lang="en-US" altLang="en-US"/>
              <a:pPr>
                <a:defRPr/>
              </a:pPr>
              <a:t>‹#›</a:t>
            </a:fld>
            <a:endParaRPr lang="en-US" altLang="en-US"/>
          </a:p>
        </p:txBody>
      </p:sp>
    </p:spTree>
    <p:extLst>
      <p:ext uri="{BB962C8B-B14F-4D97-AF65-F5344CB8AC3E}">
        <p14:creationId xmlns:p14="http://schemas.microsoft.com/office/powerpoint/2010/main" val="1269196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lvl1pPr>
          </a:lstStyle>
          <a:p>
            <a:pPr>
              <a:defRPr/>
            </a:pPr>
            <a:fld id="{61893751-5140-4BFD-956F-0F46C5D24E78}" type="slidenum">
              <a:rPr lang="en-US" altLang="en-US"/>
              <a:pPr>
                <a:defRPr/>
              </a:pPr>
              <a:t>‹#›</a:t>
            </a:fld>
            <a:endParaRPr lang="en-US" altLang="en-US"/>
          </a:p>
        </p:txBody>
      </p:sp>
    </p:spTree>
    <p:extLst>
      <p:ext uri="{BB962C8B-B14F-4D97-AF65-F5344CB8AC3E}">
        <p14:creationId xmlns:p14="http://schemas.microsoft.com/office/powerpoint/2010/main" val="297036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lvl1pPr>
          </a:lstStyle>
          <a:p>
            <a:pPr>
              <a:defRPr/>
            </a:pPr>
            <a:fld id="{8D214AD1-F592-4ECC-B4C6-94E9EC3A02A2}" type="slidenum">
              <a:rPr lang="en-US" altLang="en-US"/>
              <a:pPr>
                <a:defRPr/>
              </a:pPr>
              <a:t>‹#›</a:t>
            </a:fld>
            <a:endParaRPr lang="en-US" altLang="en-US"/>
          </a:p>
        </p:txBody>
      </p:sp>
    </p:spTree>
    <p:extLst>
      <p:ext uri="{BB962C8B-B14F-4D97-AF65-F5344CB8AC3E}">
        <p14:creationId xmlns:p14="http://schemas.microsoft.com/office/powerpoint/2010/main" val="3527592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panose="02020603050405020304" pitchFamily="18" charset="0"/>
                <a:ea typeface="MS PGothic" panose="020B0600070205080204" pitchFamily="34" charset="-128"/>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panose="02020603050405020304" pitchFamily="18" charset="0"/>
                <a:ea typeface="MS PGothic" panose="020B0600070205080204" pitchFamily="34" charset="-128"/>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ea typeface="MS PGothic" panose="020B0600070205080204" pitchFamily="34" charset="-128"/>
              </a:defRPr>
            </a:lvl1pPr>
          </a:lstStyle>
          <a:p>
            <a:pPr>
              <a:defRPr/>
            </a:pPr>
            <a:fld id="{B2B30F32-E9A5-4892-83AB-676009B3E36F}" type="slidenum">
              <a:rPr lang="en-US" altLang="en-US"/>
              <a:pPr>
                <a:defRPr/>
              </a:pPr>
              <a:t>‹#›</a:t>
            </a:fld>
            <a:endParaRPr lang="en-US" altLang="en-US"/>
          </a:p>
        </p:txBody>
      </p:sp>
      <p:sp>
        <p:nvSpPr>
          <p:cNvPr id="15" name="Text Box 10"/>
          <p:cNvSpPr txBox="1">
            <a:spLocks noChangeArrowheads="1"/>
          </p:cNvSpPr>
          <p:nvPr userDrawn="1"/>
        </p:nvSpPr>
        <p:spPr bwMode="auto">
          <a:xfrm>
            <a:off x="6108700" y="6507163"/>
            <a:ext cx="3035300" cy="274637"/>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US" altLang="x-none" sz="1200" smtClean="0">
                <a:latin typeface="Arial" charset="0"/>
              </a:rPr>
              <a:t>© 2010 The McGraw-Hill Companies, Inc. </a:t>
            </a:r>
          </a:p>
        </p:txBody>
      </p:sp>
    </p:spTree>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anose="020B0600070205080204"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anose="020B0600070205080204"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anose="020B0600070205080204"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anose="020B0600070205080204"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685800" y="2286000"/>
            <a:ext cx="7772400" cy="1143000"/>
          </a:xfrm>
        </p:spPr>
        <p:txBody>
          <a:bodyPr/>
          <a:lstStyle/>
          <a:p>
            <a:pPr eaLnBrk="1" hangingPunct="1"/>
            <a:r>
              <a:rPr lang="en-US" altLang="en-US" smtClean="0"/>
              <a:t>Unit 5</a:t>
            </a:r>
          </a:p>
        </p:txBody>
      </p:sp>
      <p:sp>
        <p:nvSpPr>
          <p:cNvPr id="15362" name="Rectangle 3"/>
          <p:cNvSpPr>
            <a:spLocks noGrp="1" noChangeArrowheads="1"/>
          </p:cNvSpPr>
          <p:nvPr>
            <p:ph type="subTitle" idx="1"/>
          </p:nvPr>
        </p:nvSpPr>
        <p:spPr/>
        <p:txBody>
          <a:bodyPr/>
          <a:lstStyle/>
          <a:p>
            <a:pPr eaLnBrk="1" hangingPunct="1"/>
            <a:r>
              <a:rPr lang="en-US" altLang="en-US" sz="4800" smtClean="0"/>
              <a:t>Correlation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US" altLang="en-US" smtClean="0"/>
              <a:t>Relationship</a:t>
            </a:r>
          </a:p>
        </p:txBody>
      </p:sp>
      <p:sp>
        <p:nvSpPr>
          <p:cNvPr id="16386" name="Content Placeholder 2"/>
          <p:cNvSpPr>
            <a:spLocks noGrp="1"/>
          </p:cNvSpPr>
          <p:nvPr>
            <p:ph idx="1"/>
          </p:nvPr>
        </p:nvSpPr>
        <p:spPr>
          <a:xfrm>
            <a:off x="685800" y="1981200"/>
            <a:ext cx="5029200" cy="4114800"/>
          </a:xfrm>
        </p:spPr>
        <p:txBody>
          <a:bodyPr/>
          <a:lstStyle/>
          <a:p>
            <a:r>
              <a:rPr lang="en-US" altLang="en-US" smtClean="0"/>
              <a:t>Just like it takes two persons to have a romantic relationship, you need at least </a:t>
            </a:r>
            <a:r>
              <a:rPr lang="en-US" altLang="en-US" smtClean="0">
                <a:solidFill>
                  <a:srgbClr val="FF0000"/>
                </a:solidFill>
              </a:rPr>
              <a:t>two</a:t>
            </a:r>
            <a:r>
              <a:rPr lang="en-US" altLang="en-US" smtClean="0"/>
              <a:t> variables to form a statistical relationship. </a:t>
            </a:r>
          </a:p>
          <a:p>
            <a:r>
              <a:rPr lang="en-US" altLang="en-US" smtClean="0"/>
              <a:t>A relationship can be shown by a plot or by a number.</a:t>
            </a:r>
          </a:p>
          <a:p>
            <a:endParaRPr lang="en-US" altLang="en-US" smtClean="0"/>
          </a:p>
        </p:txBody>
      </p:sp>
      <p:pic>
        <p:nvPicPr>
          <p:cNvPr id="16387" name="Picture 2" descr="http://www.creative-wisdom.com/photography/building/paris_louvre_32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981200"/>
            <a:ext cx="2895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altLang="en-US" smtClean="0"/>
              <a:t>Scatterplot/Scattergram</a:t>
            </a:r>
          </a:p>
        </p:txBody>
      </p:sp>
      <p:sp>
        <p:nvSpPr>
          <p:cNvPr id="17410" name="Content Placeholder 2"/>
          <p:cNvSpPr>
            <a:spLocks noGrp="1"/>
          </p:cNvSpPr>
          <p:nvPr>
            <p:ph idx="1"/>
          </p:nvPr>
        </p:nvSpPr>
        <p:spPr>
          <a:xfrm>
            <a:off x="176213" y="1776413"/>
            <a:ext cx="3810000" cy="4114800"/>
          </a:xfrm>
        </p:spPr>
        <p:txBody>
          <a:bodyPr/>
          <a:lstStyle/>
          <a:p>
            <a:r>
              <a:rPr lang="en-US" altLang="en-US" sz="2400" smtClean="0"/>
              <a:t>The plot for displaying a bivariate relationship is called “scatterplot” or “scattergram” </a:t>
            </a:r>
            <a:r>
              <a:rPr lang="en-US" altLang="en-US" sz="2400" smtClean="0">
                <a:solidFill>
                  <a:srgbClr val="FF0000"/>
                </a:solidFill>
              </a:rPr>
              <a:t>(Cartesian coordinate system). </a:t>
            </a:r>
          </a:p>
          <a:p>
            <a:r>
              <a:rPr lang="en-US" altLang="en-US" sz="2400" smtClean="0"/>
              <a:t>The left-right (horizontal) direction is commonly called the </a:t>
            </a:r>
            <a:r>
              <a:rPr lang="en-US" altLang="en-US" sz="2400" smtClean="0">
                <a:solidFill>
                  <a:srgbClr val="FF0000"/>
                </a:solidFill>
              </a:rPr>
              <a:t>X axis</a:t>
            </a:r>
            <a:r>
              <a:rPr lang="en-US" altLang="en-US" sz="2400" smtClean="0"/>
              <a:t>.</a:t>
            </a:r>
          </a:p>
          <a:p>
            <a:r>
              <a:rPr lang="en-US" altLang="en-US" sz="2400" smtClean="0"/>
              <a:t>The up-down (vertical) direction is commonly called the </a:t>
            </a:r>
            <a:r>
              <a:rPr lang="en-US" altLang="en-US" sz="2400" smtClean="0">
                <a:solidFill>
                  <a:srgbClr val="FF0000"/>
                </a:solidFill>
              </a:rPr>
              <a:t>Y axis</a:t>
            </a:r>
            <a:r>
              <a:rPr lang="en-US" altLang="en-US" sz="2400" smtClean="0"/>
              <a:t>..</a:t>
            </a:r>
          </a:p>
          <a:p>
            <a:endParaRPr lang="en-US" altLang="en-US" sz="2400" smtClean="0"/>
          </a:p>
          <a:p>
            <a:endParaRPr lang="en-US" altLang="en-US" smtClean="0"/>
          </a:p>
        </p:txBody>
      </p:sp>
      <p:pic>
        <p:nvPicPr>
          <p:cNvPr id="1741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86213" y="1981200"/>
            <a:ext cx="4953000" cy="4076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altLang="en-US" smtClean="0"/>
              <a:t>Scatterplot</a:t>
            </a:r>
          </a:p>
        </p:txBody>
      </p:sp>
      <p:sp>
        <p:nvSpPr>
          <p:cNvPr id="18434" name="Content Placeholder 2"/>
          <p:cNvSpPr>
            <a:spLocks noGrp="1"/>
          </p:cNvSpPr>
          <p:nvPr>
            <p:ph idx="1"/>
          </p:nvPr>
        </p:nvSpPr>
        <p:spPr>
          <a:xfrm>
            <a:off x="685800" y="5245100"/>
            <a:ext cx="8001000" cy="1155700"/>
          </a:xfrm>
        </p:spPr>
        <p:txBody>
          <a:bodyPr/>
          <a:lstStyle/>
          <a:p>
            <a:r>
              <a:rPr lang="en-US" altLang="en-US" sz="2400" smtClean="0"/>
              <a:t>When y = 6,  the vertical line goes up by six units.</a:t>
            </a:r>
          </a:p>
          <a:p>
            <a:r>
              <a:rPr lang="en-US" altLang="en-US" sz="2400" smtClean="0"/>
              <a:t>When x = 4,  the horizontal line goes across  4 units.</a:t>
            </a:r>
          </a:p>
          <a:p>
            <a:r>
              <a:rPr lang="en-US" altLang="en-US" sz="2400" smtClean="0"/>
              <a:t>The data point is put into the intersection of two lines.</a:t>
            </a:r>
          </a:p>
        </p:txBody>
      </p:sp>
      <p:pic>
        <p:nvPicPr>
          <p:cNvPr id="1843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381000"/>
            <a:ext cx="6337300" cy="4648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85800" y="152400"/>
            <a:ext cx="7772400" cy="1143000"/>
          </a:xfrm>
        </p:spPr>
        <p:txBody>
          <a:bodyPr/>
          <a:lstStyle/>
          <a:p>
            <a:r>
              <a:rPr lang="en-US" altLang="en-US" smtClean="0"/>
              <a:t>Scatter: Spread out</a:t>
            </a:r>
          </a:p>
        </p:txBody>
      </p:sp>
      <p:sp>
        <p:nvSpPr>
          <p:cNvPr id="19458" name="Content Placeholder 2"/>
          <p:cNvSpPr>
            <a:spLocks noGrp="1"/>
          </p:cNvSpPr>
          <p:nvPr>
            <p:ph idx="1"/>
          </p:nvPr>
        </p:nvSpPr>
        <p:spPr>
          <a:xfrm>
            <a:off x="685800" y="5905500"/>
            <a:ext cx="7772400" cy="685800"/>
          </a:xfrm>
        </p:spPr>
        <p:txBody>
          <a:bodyPr/>
          <a:lstStyle/>
          <a:p>
            <a:r>
              <a:rPr lang="en-US" altLang="en-US" smtClean="0"/>
              <a:t>Variations in the data </a:t>
            </a:r>
            <a:r>
              <a:rPr lang="en-US" altLang="en-US" smtClean="0">
                <a:sym typeface="Wingdings" panose="05000000000000000000" pitchFamily="2" charset="2"/>
              </a:rPr>
              <a:t> Scatter everywhere</a:t>
            </a:r>
            <a:endParaRPr lang="en-US" altLang="en-US" smtClean="0"/>
          </a:p>
        </p:txBody>
      </p:sp>
      <p:pic>
        <p:nvPicPr>
          <p:cNvPr id="1945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1400" y="1244600"/>
            <a:ext cx="7061200" cy="4546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ltLang="en-US" smtClean="0"/>
              <a:t>Different types of </a:t>
            </a:r>
            <a:br>
              <a:rPr lang="en-US" altLang="en-US" smtClean="0"/>
            </a:br>
            <a:r>
              <a:rPr lang="en-US" altLang="en-US" smtClean="0"/>
              <a:t>correlation coefficient</a:t>
            </a:r>
          </a:p>
        </p:txBody>
      </p:sp>
      <p:sp>
        <p:nvSpPr>
          <p:cNvPr id="20482" name="Rectangle 3"/>
          <p:cNvSpPr>
            <a:spLocks noGrp="1" noChangeArrowheads="1"/>
          </p:cNvSpPr>
          <p:nvPr>
            <p:ph type="body" idx="1"/>
          </p:nvPr>
        </p:nvSpPr>
        <p:spPr/>
        <p:txBody>
          <a:bodyPr/>
          <a:lstStyle/>
          <a:p>
            <a:r>
              <a:rPr lang="en-US" altLang="en-US" smtClean="0"/>
              <a:t>The number to show a correlation is called correlation coefficient. </a:t>
            </a:r>
          </a:p>
          <a:p>
            <a:r>
              <a:rPr lang="en-US" altLang="en-US" smtClean="0">
                <a:solidFill>
                  <a:srgbClr val="FF0000"/>
                </a:solidFill>
              </a:rPr>
              <a:t>Pearson’s r</a:t>
            </a:r>
            <a:r>
              <a:rPr lang="en-US" altLang="en-US" smtClean="0"/>
              <a:t> is applicable to measure the association between two continuous-scaled variables (Our focus).</a:t>
            </a:r>
          </a:p>
          <a:p>
            <a:r>
              <a:rPr lang="en-US" altLang="en-US" smtClean="0">
                <a:solidFill>
                  <a:srgbClr val="FF0000"/>
                </a:solidFill>
              </a:rPr>
              <a:t>Spearman</a:t>
            </a:r>
            <a:r>
              <a:rPr lang="en-US" altLang="en-US" smtClean="0"/>
              <a:t> is suitable to rank-order/ordinal data</a:t>
            </a:r>
          </a:p>
          <a:p>
            <a:r>
              <a:rPr lang="en-US" altLang="en-US" smtClean="0"/>
              <a:t>We will go through the calculation later.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altLang="en-US" smtClean="0"/>
              <a:t>Pearson’s correlation coefficient</a:t>
            </a:r>
          </a:p>
        </p:txBody>
      </p:sp>
      <p:sp>
        <p:nvSpPr>
          <p:cNvPr id="21506" name="Rectangle 3"/>
          <p:cNvSpPr>
            <a:spLocks noGrp="1" noChangeArrowheads="1"/>
          </p:cNvSpPr>
          <p:nvPr>
            <p:ph type="body" idx="1"/>
          </p:nvPr>
        </p:nvSpPr>
        <p:spPr>
          <a:xfrm>
            <a:off x="381000" y="1981200"/>
            <a:ext cx="5410200" cy="4114800"/>
          </a:xfrm>
        </p:spPr>
        <p:txBody>
          <a:bodyPr/>
          <a:lstStyle/>
          <a:p>
            <a:r>
              <a:rPr lang="en-US" altLang="en-US" sz="2400" smtClean="0"/>
              <a:t>Range: From -1 to +1.</a:t>
            </a:r>
          </a:p>
          <a:p>
            <a:r>
              <a:rPr lang="en-US" altLang="en-US" sz="2400" smtClean="0">
                <a:solidFill>
                  <a:srgbClr val="FF0000"/>
                </a:solidFill>
              </a:rPr>
              <a:t>Pearson’s r = 1 </a:t>
            </a:r>
            <a:r>
              <a:rPr lang="en-US" altLang="en-US" sz="2400" smtClean="0">
                <a:solidFill>
                  <a:srgbClr val="FF0000"/>
                </a:solidFill>
                <a:sym typeface="Wingdings" panose="05000000000000000000" pitchFamily="2" charset="2"/>
              </a:rPr>
              <a:t> Perfect relationship (It may be too good to be true!)</a:t>
            </a:r>
          </a:p>
          <a:p>
            <a:r>
              <a:rPr lang="en-US" altLang="en-US" sz="2400" smtClean="0">
                <a:sym typeface="Wingdings" panose="05000000000000000000" pitchFamily="2" charset="2"/>
              </a:rPr>
              <a:t>Pearson’s r = 0  No relationship</a:t>
            </a:r>
          </a:p>
          <a:p>
            <a:r>
              <a:rPr lang="en-US" altLang="en-US" sz="2400" smtClean="0">
                <a:sym typeface="Wingdings" panose="05000000000000000000" pitchFamily="2" charset="2"/>
              </a:rPr>
              <a:t>Positive but less than 1: Positive relationship</a:t>
            </a:r>
          </a:p>
          <a:p>
            <a:r>
              <a:rPr lang="en-US" altLang="en-US" sz="2400" smtClean="0">
                <a:sym typeface="Wingdings" panose="05000000000000000000" pitchFamily="2" charset="2"/>
              </a:rPr>
              <a:t>Negative but less than -1: Negative relationship</a:t>
            </a:r>
          </a:p>
          <a:p>
            <a:r>
              <a:rPr lang="en-US" altLang="en-US" sz="2400" smtClean="0">
                <a:solidFill>
                  <a:srgbClr val="FF0000"/>
                </a:solidFill>
                <a:sym typeface="Wingdings" panose="05000000000000000000" pitchFamily="2" charset="2"/>
              </a:rPr>
              <a:t>Common mistake</a:t>
            </a:r>
            <a:r>
              <a:rPr lang="en-US" altLang="en-US" sz="2400" smtClean="0">
                <a:sym typeface="Wingdings" panose="05000000000000000000" pitchFamily="2" charset="2"/>
              </a:rPr>
              <a:t>: When the coefficient is high, it must be a strong relationship!</a:t>
            </a:r>
            <a:endParaRPr lang="en-US" altLang="en-US" sz="2400" smtClean="0"/>
          </a:p>
        </p:txBody>
      </p:sp>
      <p:pic>
        <p:nvPicPr>
          <p:cNvPr id="21507" name="Picture 4" descr="Image result for Prince charming snow 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060575"/>
            <a:ext cx="2638425" cy="395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altLang="en-US" smtClean="0"/>
              <a:t>Pearson’s r = .83</a:t>
            </a:r>
          </a:p>
        </p:txBody>
      </p:sp>
      <p:sp>
        <p:nvSpPr>
          <p:cNvPr id="22530" name="Content Placeholder 2"/>
          <p:cNvSpPr>
            <a:spLocks noGrp="1"/>
          </p:cNvSpPr>
          <p:nvPr>
            <p:ph idx="1"/>
          </p:nvPr>
        </p:nvSpPr>
        <p:spPr/>
        <p:txBody>
          <a:bodyPr/>
          <a:lstStyle/>
          <a:p>
            <a:endParaRPr lang="en-US" altLang="en-US" smtClean="0"/>
          </a:p>
        </p:txBody>
      </p:sp>
      <p:pic>
        <p:nvPicPr>
          <p:cNvPr id="2253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812925"/>
            <a:ext cx="4610100" cy="46466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altLang="en-US" smtClean="0"/>
              <a:t>Pearson’s r =.83</a:t>
            </a:r>
          </a:p>
        </p:txBody>
      </p:sp>
      <p:sp>
        <p:nvSpPr>
          <p:cNvPr id="23554" name="Content Placeholder 2"/>
          <p:cNvSpPr>
            <a:spLocks noGrp="1"/>
          </p:cNvSpPr>
          <p:nvPr>
            <p:ph idx="1"/>
          </p:nvPr>
        </p:nvSpPr>
        <p:spPr/>
        <p:txBody>
          <a:bodyPr/>
          <a:lstStyle/>
          <a:p>
            <a:endParaRPr lang="en-US" altLang="en-US" smtClean="0"/>
          </a:p>
        </p:txBody>
      </p:sp>
      <p:pic>
        <p:nvPicPr>
          <p:cNvPr id="235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676400"/>
            <a:ext cx="4610100" cy="4648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altLang="en-US" smtClean="0"/>
              <a:t>Pearson’s r =.83</a:t>
            </a:r>
          </a:p>
        </p:txBody>
      </p:sp>
      <p:sp>
        <p:nvSpPr>
          <p:cNvPr id="24578" name="Content Placeholder 2"/>
          <p:cNvSpPr>
            <a:spLocks noGrp="1"/>
          </p:cNvSpPr>
          <p:nvPr>
            <p:ph idx="1"/>
          </p:nvPr>
        </p:nvSpPr>
        <p:spPr/>
        <p:txBody>
          <a:bodyPr/>
          <a:lstStyle/>
          <a:p>
            <a:endParaRPr lang="en-US" altLang="en-US" smtClean="0"/>
          </a:p>
        </p:txBody>
      </p:sp>
      <p:pic>
        <p:nvPicPr>
          <p:cNvPr id="245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752600"/>
            <a:ext cx="4610100" cy="46466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altLang="en-US" smtClean="0"/>
              <a:t>Pearson’s r =.83</a:t>
            </a:r>
          </a:p>
        </p:txBody>
      </p:sp>
      <p:sp>
        <p:nvSpPr>
          <p:cNvPr id="25602" name="Content Placeholder 2"/>
          <p:cNvSpPr>
            <a:spLocks noGrp="1"/>
          </p:cNvSpPr>
          <p:nvPr>
            <p:ph idx="1"/>
          </p:nvPr>
        </p:nvSpPr>
        <p:spPr/>
        <p:txBody>
          <a:bodyPr/>
          <a:lstStyle/>
          <a:p>
            <a:endParaRPr lang="en-US" altLang="en-US" smtClean="0"/>
          </a:p>
        </p:txBody>
      </p:sp>
      <p:pic>
        <p:nvPicPr>
          <p:cNvPr id="256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806575"/>
            <a:ext cx="4610100" cy="46466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85800" y="457200"/>
            <a:ext cx="7772400" cy="1143000"/>
          </a:xfrm>
        </p:spPr>
        <p:txBody>
          <a:bodyPr/>
          <a:lstStyle/>
          <a:p>
            <a:r>
              <a:rPr lang="en-US" altLang="en-US" smtClean="0"/>
              <a:t>Computation in SPSS</a:t>
            </a:r>
          </a:p>
        </p:txBody>
      </p:sp>
      <p:sp>
        <p:nvSpPr>
          <p:cNvPr id="26626" name="Content Placeholder 2"/>
          <p:cNvSpPr>
            <a:spLocks noGrp="1"/>
          </p:cNvSpPr>
          <p:nvPr>
            <p:ph idx="1"/>
          </p:nvPr>
        </p:nvSpPr>
        <p:spPr>
          <a:xfrm>
            <a:off x="685800" y="1604963"/>
            <a:ext cx="7772400" cy="4114800"/>
          </a:xfrm>
        </p:spPr>
        <p:txBody>
          <a:bodyPr/>
          <a:lstStyle/>
          <a:p>
            <a:r>
              <a:rPr lang="en-US" altLang="en-US" sz="2800" smtClean="0"/>
              <a:t>Use visulization_data.sav in Unit 4</a:t>
            </a:r>
          </a:p>
          <a:p>
            <a:r>
              <a:rPr lang="en-US" altLang="en-US" sz="2800" smtClean="0">
                <a:solidFill>
                  <a:srgbClr val="FF0000"/>
                </a:solidFill>
              </a:rPr>
              <a:t>Analyze </a:t>
            </a:r>
            <a:r>
              <a:rPr lang="en-US" altLang="en-US" sz="2800" smtClean="0">
                <a:solidFill>
                  <a:srgbClr val="FF0000"/>
                </a:solidFill>
                <a:sym typeface="Wingdings" panose="05000000000000000000" pitchFamily="2" charset="2"/>
              </a:rPr>
              <a:t> Correlate  Bivariate</a:t>
            </a:r>
            <a:endParaRPr lang="en-US" altLang="en-US" sz="2800" smtClean="0">
              <a:solidFill>
                <a:srgbClr val="FF0000"/>
              </a:solidFill>
            </a:endParaRPr>
          </a:p>
        </p:txBody>
      </p:sp>
      <p:pic>
        <p:nvPicPr>
          <p:cNvPr id="2662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971800"/>
            <a:ext cx="6248400" cy="347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85800" y="317500"/>
            <a:ext cx="7772400" cy="1143000"/>
          </a:xfrm>
        </p:spPr>
        <p:txBody>
          <a:bodyPr/>
          <a:lstStyle/>
          <a:p>
            <a:r>
              <a:rPr lang="en-US" altLang="en-US" smtClean="0"/>
              <a:t>Computation in SPSS</a:t>
            </a:r>
          </a:p>
        </p:txBody>
      </p:sp>
      <p:sp>
        <p:nvSpPr>
          <p:cNvPr id="27650" name="Content Placeholder 2"/>
          <p:cNvSpPr>
            <a:spLocks noGrp="1"/>
          </p:cNvSpPr>
          <p:nvPr>
            <p:ph idx="1"/>
          </p:nvPr>
        </p:nvSpPr>
        <p:spPr>
          <a:xfrm>
            <a:off x="5562600" y="1862138"/>
            <a:ext cx="3276600" cy="4114800"/>
          </a:xfrm>
        </p:spPr>
        <p:txBody>
          <a:bodyPr/>
          <a:lstStyle/>
          <a:p>
            <a:r>
              <a:rPr lang="en-US" altLang="en-US" sz="2400" smtClean="0"/>
              <a:t>There is no distinction between DV and IV.</a:t>
            </a:r>
          </a:p>
          <a:p>
            <a:r>
              <a:rPr lang="en-US" altLang="en-US" sz="2400" smtClean="0"/>
              <a:t>Put both college test scores and GPA into variables. </a:t>
            </a:r>
          </a:p>
          <a:p>
            <a:r>
              <a:rPr lang="en-US" altLang="en-US" sz="2400" smtClean="0"/>
              <a:t>The order doesn’t matter.</a:t>
            </a:r>
          </a:p>
          <a:p>
            <a:r>
              <a:rPr lang="en-US" altLang="en-US" sz="2400" smtClean="0"/>
              <a:t>Press OK</a:t>
            </a:r>
          </a:p>
        </p:txBody>
      </p:sp>
      <p:pic>
        <p:nvPicPr>
          <p:cNvPr id="2765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828800"/>
            <a:ext cx="5011738" cy="4102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tLang="en-US" smtClean="0"/>
              <a:t>Computation in SPSS</a:t>
            </a:r>
          </a:p>
        </p:txBody>
      </p:sp>
      <p:sp>
        <p:nvSpPr>
          <p:cNvPr id="28674" name="Content Placeholder 2"/>
          <p:cNvSpPr>
            <a:spLocks noGrp="1"/>
          </p:cNvSpPr>
          <p:nvPr>
            <p:ph idx="1"/>
          </p:nvPr>
        </p:nvSpPr>
        <p:spPr>
          <a:xfrm>
            <a:off x="495300" y="1828800"/>
            <a:ext cx="8153400" cy="4114800"/>
          </a:xfrm>
        </p:spPr>
        <p:txBody>
          <a:bodyPr/>
          <a:lstStyle/>
          <a:p>
            <a:r>
              <a:rPr lang="en-US" altLang="en-US" smtClean="0"/>
              <a:t>The correlation of test scores and GPA = the correlation of GPA and test scores</a:t>
            </a:r>
          </a:p>
          <a:p>
            <a:r>
              <a:rPr lang="en-US" altLang="en-US" smtClean="0"/>
              <a:t>Don’t worry about what “significance” (sig) means.</a:t>
            </a:r>
          </a:p>
        </p:txBody>
      </p:sp>
      <p:pic>
        <p:nvPicPr>
          <p:cNvPr id="2867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52700" y="3657600"/>
            <a:ext cx="5905500" cy="292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85800" y="381000"/>
            <a:ext cx="7772400" cy="1143000"/>
          </a:xfrm>
        </p:spPr>
        <p:txBody>
          <a:bodyPr/>
          <a:lstStyle/>
          <a:p>
            <a:r>
              <a:rPr lang="en-US" altLang="en-US" smtClean="0"/>
              <a:t>Confidence interval</a:t>
            </a:r>
          </a:p>
        </p:txBody>
      </p:sp>
      <p:sp>
        <p:nvSpPr>
          <p:cNvPr id="39938" name="Content Placeholder 2"/>
          <p:cNvSpPr>
            <a:spLocks noGrp="1"/>
          </p:cNvSpPr>
          <p:nvPr>
            <p:ph idx="1"/>
          </p:nvPr>
        </p:nvSpPr>
        <p:spPr>
          <a:xfrm>
            <a:off x="381000" y="1676400"/>
            <a:ext cx="5791200" cy="4343400"/>
          </a:xfrm>
        </p:spPr>
        <p:txBody>
          <a:bodyPr/>
          <a:lstStyle/>
          <a:p>
            <a:r>
              <a:rPr lang="en-US" altLang="en-US" sz="2800" smtClean="0"/>
              <a:t>Why do we need a bracket </a:t>
            </a:r>
            <a:r>
              <a:rPr lang="en-US" altLang="en-US" sz="2800" smtClean="0">
                <a:solidFill>
                  <a:srgbClr val="FF0000"/>
                </a:solidFill>
              </a:rPr>
              <a:t>(Confidence interval) </a:t>
            </a:r>
            <a:r>
              <a:rPr lang="en-US" altLang="en-US" sz="2800" smtClean="0"/>
              <a:t>to estimate the population correlation coefficient? Because we cannot access to the entire population, </a:t>
            </a:r>
            <a:r>
              <a:rPr lang="en-US" altLang="en-US" sz="2800" smtClean="0">
                <a:solidFill>
                  <a:srgbClr val="FF0000"/>
                </a:solidFill>
              </a:rPr>
              <a:t>we are not sure</a:t>
            </a:r>
            <a:r>
              <a:rPr lang="en-US" altLang="en-US" sz="2800" smtClean="0"/>
              <a:t>. </a:t>
            </a:r>
          </a:p>
          <a:p>
            <a:r>
              <a:rPr lang="en-US" altLang="en-US" sz="2800" smtClean="0"/>
              <a:t>If you ask me to guess how old you are and I am not sure, I would also put my estimates within a bracket (interval). Because you are in college, I guess your age is between 18 and 22. </a:t>
            </a:r>
          </a:p>
          <a:p>
            <a:endParaRPr lang="en-US" altLang="en-US" smtClean="0"/>
          </a:p>
        </p:txBody>
      </p:sp>
      <p:pic>
        <p:nvPicPr>
          <p:cNvPr id="39939" name="Picture 2" descr="http://everydaylife.globalpost.com/DM-Resize/photos.demandstudios.com/getty/article/165/12/76756025.jpg?w=600&amp;h=600&amp;keep_ratio=1&amp;webp=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709738"/>
            <a:ext cx="252571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altLang="en-US" smtClean="0"/>
              <a:t>Semi-hand calculation</a:t>
            </a:r>
          </a:p>
        </p:txBody>
      </p:sp>
      <p:sp>
        <p:nvSpPr>
          <p:cNvPr id="40962" name="Content Placeholder 2"/>
          <p:cNvSpPr>
            <a:spLocks noGrp="1"/>
          </p:cNvSpPr>
          <p:nvPr>
            <p:ph idx="1"/>
          </p:nvPr>
        </p:nvSpPr>
        <p:spPr>
          <a:xfrm>
            <a:off x="457200" y="2057400"/>
            <a:ext cx="8382000" cy="4114800"/>
          </a:xfrm>
        </p:spPr>
        <p:txBody>
          <a:bodyPr/>
          <a:lstStyle/>
          <a:p>
            <a:pPr marL="0" indent="0">
              <a:buFontTx/>
              <a:buNone/>
            </a:pPr>
            <a:r>
              <a:rPr lang="en-US" altLang="en-US" sz="2800" smtClean="0"/>
              <a:t>To make it easier and faster, use r_hand_calculation.xlsx</a:t>
            </a:r>
          </a:p>
        </p:txBody>
      </p:sp>
      <p:pic>
        <p:nvPicPr>
          <p:cNvPr id="4096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3713" y="2971800"/>
            <a:ext cx="7913687" cy="304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tLang="en-US" smtClean="0"/>
              <a:t>Semi-hand calculation</a:t>
            </a:r>
          </a:p>
        </p:txBody>
      </p:sp>
      <p:sp>
        <p:nvSpPr>
          <p:cNvPr id="41986" name="Content Placeholder 2"/>
          <p:cNvSpPr>
            <a:spLocks noGrp="1"/>
          </p:cNvSpPr>
          <p:nvPr>
            <p:ph idx="1"/>
          </p:nvPr>
        </p:nvSpPr>
        <p:spPr>
          <a:xfrm>
            <a:off x="381000" y="4648200"/>
            <a:ext cx="8229600" cy="1963738"/>
          </a:xfrm>
        </p:spPr>
        <p:txBody>
          <a:bodyPr/>
          <a:lstStyle/>
          <a:p>
            <a:pPr marL="0" indent="0">
              <a:buFontTx/>
              <a:buNone/>
            </a:pPr>
            <a:r>
              <a:rPr lang="en-US" altLang="en-US" sz="2400" smtClean="0"/>
              <a:t>The Greek symbol </a:t>
            </a:r>
            <a:r>
              <a:rPr lang="en-US" altLang="en-US" sz="2400" b="1" smtClean="0">
                <a:solidFill>
                  <a:srgbClr val="FF0000"/>
                </a:solidFill>
                <a:latin typeface="Symbol" panose="05050102010706020507" pitchFamily="18" charset="2"/>
              </a:rPr>
              <a:t>S</a:t>
            </a:r>
            <a:r>
              <a:rPr lang="en-US" altLang="en-US" sz="2400" b="1" smtClean="0">
                <a:solidFill>
                  <a:srgbClr val="FF0000"/>
                </a:solidFill>
              </a:rPr>
              <a:t> = Sum</a:t>
            </a:r>
          </a:p>
          <a:p>
            <a:pPr marL="0" indent="0">
              <a:buFontTx/>
              <a:buNone/>
            </a:pPr>
            <a:r>
              <a:rPr lang="en-US" altLang="en-US" sz="2400" smtClean="0"/>
              <a:t>Plug the numbers into the equation:</a:t>
            </a:r>
          </a:p>
          <a:p>
            <a:pPr marL="0" indent="0">
              <a:buFontTx/>
              <a:buNone/>
            </a:pPr>
            <a:r>
              <a:rPr lang="en-US" altLang="en-US" sz="2400" smtClean="0"/>
              <a:t>6(20,485) – (247 × 486) / [√[[6(11,409) – (247</a:t>
            </a:r>
            <a:r>
              <a:rPr lang="en-US" altLang="en-US" sz="2400" baseline="30000" smtClean="0"/>
              <a:t>2</a:t>
            </a:r>
            <a:r>
              <a:rPr lang="en-US" altLang="en-US" sz="2400" smtClean="0"/>
              <a:t>)] × [6(40,022) – 486</a:t>
            </a:r>
            <a:r>
              <a:rPr lang="en-US" altLang="en-US" sz="2400" baseline="30000" smtClean="0"/>
              <a:t>2</a:t>
            </a:r>
            <a:r>
              <a:rPr lang="en-US" altLang="en-US" sz="2400" smtClean="0"/>
              <a:t>]]] = 0.5298</a:t>
            </a:r>
          </a:p>
          <a:p>
            <a:pPr marL="0" indent="0">
              <a:buFontTx/>
              <a:buNone/>
            </a:pPr>
            <a:endParaRPr lang="en-US" altLang="en-US" sz="2400" smtClean="0"/>
          </a:p>
          <a:p>
            <a:pPr marL="0" indent="0">
              <a:buFontTx/>
              <a:buNone/>
            </a:pPr>
            <a:endParaRPr lang="en-US" altLang="en-US" sz="2400" smtClean="0"/>
          </a:p>
          <a:p>
            <a:pPr marL="0" indent="0">
              <a:buFontTx/>
              <a:buNone/>
            </a:pPr>
            <a:endParaRPr lang="en-US" altLang="en-US" sz="2400" smtClean="0"/>
          </a:p>
          <a:p>
            <a:pPr marL="0" indent="0">
              <a:buFontTx/>
              <a:buNone/>
            </a:pPr>
            <a:endParaRPr lang="en-US" altLang="en-US" sz="2400" smtClean="0"/>
          </a:p>
        </p:txBody>
      </p:sp>
      <p:pic>
        <p:nvPicPr>
          <p:cNvPr id="4198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273425"/>
            <a:ext cx="4786313" cy="10144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198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4675" y="1981200"/>
            <a:ext cx="8264525" cy="746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85800" y="533400"/>
            <a:ext cx="7772400" cy="1143000"/>
          </a:xfrm>
        </p:spPr>
        <p:txBody>
          <a:bodyPr/>
          <a:lstStyle/>
          <a:p>
            <a:r>
              <a:rPr lang="en-US" altLang="en-US" dirty="0" smtClean="0"/>
              <a:t>Ungraded Exercise </a:t>
            </a:r>
            <a:endParaRPr lang="en-US" altLang="en-US" dirty="0" smtClean="0"/>
          </a:p>
        </p:txBody>
      </p:sp>
      <p:sp>
        <p:nvSpPr>
          <p:cNvPr id="43010" name="Content Placeholder 2"/>
          <p:cNvSpPr>
            <a:spLocks noGrp="1"/>
          </p:cNvSpPr>
          <p:nvPr>
            <p:ph idx="1"/>
          </p:nvPr>
        </p:nvSpPr>
        <p:spPr>
          <a:xfrm>
            <a:off x="609600" y="1676400"/>
            <a:ext cx="8001000" cy="4114800"/>
          </a:xfrm>
        </p:spPr>
        <p:txBody>
          <a:bodyPr/>
          <a:lstStyle/>
          <a:p>
            <a:pPr marL="0" indent="0">
              <a:buFontTx/>
              <a:buNone/>
            </a:pPr>
            <a:r>
              <a:rPr lang="en-US" altLang="en-US" smtClean="0"/>
              <a:t>Mary’s highs school GPA is 3.5 and her college GPA is 3.7. Tom’s HS GPA is 3.8 and his college GPA is 4.0. If these data are used for computing correlation, what result would you expect? Write down your expectation before making any computation. Next, use SPSS or JMP to compute the correlation coefficient. Does the result match your expectation? Is it a valid result? Why or why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85800" y="533400"/>
            <a:ext cx="7772400" cy="1143000"/>
          </a:xfrm>
        </p:spPr>
        <p:txBody>
          <a:bodyPr/>
          <a:lstStyle/>
          <a:p>
            <a:r>
              <a:rPr lang="en-US" altLang="en-US" dirty="0" smtClean="0"/>
              <a:t>Assignment </a:t>
            </a:r>
            <a:r>
              <a:rPr lang="en-US" altLang="en-US" dirty="0" smtClean="0"/>
              <a:t>5 </a:t>
            </a:r>
            <a:r>
              <a:rPr lang="en-US" altLang="en-US" dirty="0" smtClean="0"/>
              <a:t>(Canvas)</a:t>
            </a:r>
          </a:p>
        </p:txBody>
      </p:sp>
      <p:sp>
        <p:nvSpPr>
          <p:cNvPr id="44034" name="Content Placeholder 2"/>
          <p:cNvSpPr>
            <a:spLocks noGrp="1"/>
          </p:cNvSpPr>
          <p:nvPr>
            <p:ph idx="1"/>
          </p:nvPr>
        </p:nvSpPr>
        <p:spPr>
          <a:xfrm>
            <a:off x="609600" y="1676400"/>
            <a:ext cx="8001000" cy="4114800"/>
          </a:xfrm>
        </p:spPr>
        <p:txBody>
          <a:bodyPr/>
          <a:lstStyle/>
          <a:p>
            <a:r>
              <a:rPr lang="en-US" altLang="en-US" dirty="0" smtClean="0"/>
              <a:t>Use </a:t>
            </a:r>
            <a:r>
              <a:rPr lang="en-US" altLang="en-US" dirty="0" err="1" smtClean="0"/>
              <a:t>visualization_data</a:t>
            </a:r>
            <a:r>
              <a:rPr lang="en-US" altLang="en-US" dirty="0" smtClean="0"/>
              <a:t> (Unit 4).</a:t>
            </a:r>
          </a:p>
          <a:p>
            <a:r>
              <a:rPr lang="en-US" altLang="en-US" dirty="0" smtClean="0"/>
              <a:t>Compute the Pearson’s r of GPA and SAT. There is no distinction between DV and IV. You can put them in any order.</a:t>
            </a:r>
          </a:p>
          <a:p>
            <a:r>
              <a:rPr lang="en-US" altLang="en-US" dirty="0" smtClean="0"/>
              <a:t>You can use </a:t>
            </a:r>
            <a:r>
              <a:rPr lang="en-US" altLang="en-US" smtClean="0"/>
              <a:t>SPSS, Excel </a:t>
            </a:r>
            <a:r>
              <a:rPr lang="en-US" altLang="en-US" dirty="0" smtClean="0"/>
              <a:t>(semi-hand calculation) or hand-calculation. </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676</TotalTime>
  <Words>603</Words>
  <Application>Microsoft Office PowerPoint</Application>
  <PresentationFormat>On-screen Show (4:3)</PresentationFormat>
  <Paragraphs>59</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Times New Roman</vt:lpstr>
      <vt:lpstr>MS PGothic</vt:lpstr>
      <vt:lpstr>Arial</vt:lpstr>
      <vt:lpstr>Calibri</vt:lpstr>
      <vt:lpstr>MS PGothic</vt:lpstr>
      <vt:lpstr>Wingdings</vt:lpstr>
      <vt:lpstr>Symbol</vt:lpstr>
      <vt:lpstr>Default Design</vt:lpstr>
      <vt:lpstr>Unit 5</vt:lpstr>
      <vt:lpstr>Relationship</vt:lpstr>
      <vt:lpstr>Scatterplot/Scattergram</vt:lpstr>
      <vt:lpstr>Scatterplot</vt:lpstr>
      <vt:lpstr>Scatter: Spread out</vt:lpstr>
      <vt:lpstr>Different types of  correlation coefficient</vt:lpstr>
      <vt:lpstr>Pearson’s correlation coefficient</vt:lpstr>
      <vt:lpstr>Pearson’s r = .83</vt:lpstr>
      <vt:lpstr>Pearson’s r =.83</vt:lpstr>
      <vt:lpstr>Pearson’s r =.83</vt:lpstr>
      <vt:lpstr>Pearson’s r =.83</vt:lpstr>
      <vt:lpstr>Computation in SPSS</vt:lpstr>
      <vt:lpstr>Computation in SPSS</vt:lpstr>
      <vt:lpstr>Computation in SPSS</vt:lpstr>
      <vt:lpstr>Confidence interval</vt:lpstr>
      <vt:lpstr>Semi-hand calculation</vt:lpstr>
      <vt:lpstr>Semi-hand calculation</vt:lpstr>
      <vt:lpstr>Ungraded Exercise </vt:lpstr>
      <vt:lpstr>Assignment 5 (Canvas)</vt:lpstr>
    </vt:vector>
  </TitlesOfParts>
  <Company>The McGraw-Hill Companies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McGraw-Hill Education</dc:creator>
  <cp:lastModifiedBy>Chong Ho Yu</cp:lastModifiedBy>
  <cp:revision>141</cp:revision>
  <dcterms:created xsi:type="dcterms:W3CDTF">2001-11-17T00:36:54Z</dcterms:created>
  <dcterms:modified xsi:type="dcterms:W3CDTF">2020-01-02T21:26:10Z</dcterms:modified>
</cp:coreProperties>
</file>