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3"/>
  </p:notesMasterIdLst>
  <p:sldIdLst>
    <p:sldId id="256" r:id="rId3"/>
    <p:sldId id="257" r:id="rId4"/>
    <p:sldId id="281" r:id="rId5"/>
    <p:sldId id="282" r:id="rId6"/>
    <p:sldId id="287" r:id="rId7"/>
    <p:sldId id="284" r:id="rId8"/>
    <p:sldId id="277" r:id="rId9"/>
    <p:sldId id="288" r:id="rId10"/>
    <p:sldId id="283" r:id="rId11"/>
    <p:sldId id="28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2" autoAdjust="0"/>
    <p:restoredTop sz="94660"/>
  </p:normalViewPr>
  <p:slideViewPr>
    <p:cSldViewPr>
      <p:cViewPr varScale="1">
        <p:scale>
          <a:sx n="99" d="100"/>
          <a:sy n="99" d="100"/>
        </p:scale>
        <p:origin x="17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3/20/19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6 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655" y="914400"/>
            <a:ext cx="6589199" cy="1280890"/>
          </a:xfrm>
        </p:spPr>
        <p:txBody>
          <a:bodyPr>
            <a:noAutofit/>
          </a:bodyPr>
          <a:lstStyle/>
          <a:p>
            <a:r>
              <a:rPr lang="en-US" sz="2400" dirty="0" smtClean="0"/>
              <a:t>Some </a:t>
            </a:r>
            <a:r>
              <a:rPr lang="en-US" sz="2400" dirty="0"/>
              <a:t>scholars found that secular countries (e.g. Netherlands, Germany) have a lower HIV rate and teenage pregnancy rate than religious nations (e.g. USA), and they concluded that religiosity is detrimental to national well-being. This example is: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2895" y="3505200"/>
            <a:ext cx="6591985" cy="20250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400" dirty="0" smtClean="0"/>
              <a:t>Above-average </a:t>
            </a:r>
            <a:r>
              <a:rPr lang="en-US" sz="2400" dirty="0"/>
              <a:t>fallacy.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Ecological </a:t>
            </a:r>
            <a:r>
              <a:rPr lang="en-US" sz="2400" dirty="0"/>
              <a:t>fallacy: infer from summary-level data to individuals.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Leaping </a:t>
            </a:r>
            <a:r>
              <a:rPr lang="en-US" sz="2400" dirty="0"/>
              <a:t>from correlation to causation</a:t>
            </a:r>
          </a:p>
          <a:p>
            <a:pPr lvl="0">
              <a:buFont typeface="+mj-lt"/>
              <a:buAutoNum type="alphaUcPeriod"/>
            </a:pPr>
            <a:r>
              <a:rPr lang="en-US" sz="2400" dirty="0"/>
              <a:t> </a:t>
            </a:r>
            <a:r>
              <a:rPr lang="en-US" sz="2400" dirty="0" smtClean="0"/>
              <a:t>Both </a:t>
            </a:r>
            <a:r>
              <a:rPr lang="en-US" sz="2400" dirty="0"/>
              <a:t>B and C. </a:t>
            </a:r>
          </a:p>
        </p:txBody>
      </p:sp>
    </p:spTree>
    <p:extLst>
      <p:ext uri="{BB962C8B-B14F-4D97-AF65-F5344CB8AC3E}">
        <p14:creationId xmlns:p14="http://schemas.microsoft.com/office/powerpoint/2010/main" val="205932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In the equation y = a + </a:t>
            </a:r>
            <a:r>
              <a:rPr lang="en-US" sz="3200" dirty="0" err="1" smtClean="0"/>
              <a:t>bx</a:t>
            </a:r>
            <a:r>
              <a:rPr lang="en-US" sz="3200" dirty="0" smtClean="0"/>
              <a:t>, what is a?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err="1" smtClean="0"/>
              <a:t>intercept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constant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err="1" smtClean="0"/>
              <a:t>Starting</a:t>
            </a:r>
            <a:r>
              <a:rPr lang="fr-FR" sz="2800" dirty="0" smtClean="0"/>
              <a:t> point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All of the </a:t>
            </a:r>
            <a:r>
              <a:rPr lang="fr-FR" sz="2800" dirty="0" err="1" smtClean="0"/>
              <a:t>above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In the equation y = a + </a:t>
            </a:r>
            <a:r>
              <a:rPr lang="en-US" sz="3200" dirty="0" err="1" smtClean="0"/>
              <a:t>bx</a:t>
            </a:r>
            <a:r>
              <a:rPr lang="en-US" sz="3200" dirty="0" smtClean="0"/>
              <a:t>, what is b?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err="1"/>
              <a:t>S</a:t>
            </a:r>
            <a:r>
              <a:rPr lang="fr-FR" sz="2800" dirty="0" err="1" smtClean="0"/>
              <a:t>lope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fr-FR" sz="2800" dirty="0" err="1" smtClean="0"/>
              <a:t>Regression</a:t>
            </a:r>
            <a:r>
              <a:rPr lang="fr-FR" sz="2800" dirty="0" smtClean="0"/>
              <a:t> coefficient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Beta </a:t>
            </a:r>
            <a:r>
              <a:rPr lang="fr-FR" sz="2800" dirty="0" err="1" smtClean="0"/>
              <a:t>weight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All of the </a:t>
            </a:r>
            <a:r>
              <a:rPr lang="fr-FR" sz="2800" dirty="0" err="1" smtClean="0"/>
              <a:t>above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2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can we get the best fit line in a regression model?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Rise/</a:t>
            </a:r>
            <a:r>
              <a:rPr lang="fr-FR" sz="2800" dirty="0" err="1" smtClean="0"/>
              <a:t>Run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fr-FR" sz="2800" dirty="0" err="1" smtClean="0"/>
              <a:t>Run</a:t>
            </a:r>
            <a:r>
              <a:rPr lang="fr-FR" sz="2800" dirty="0" smtClean="0"/>
              <a:t>/</a:t>
            </a:r>
            <a:r>
              <a:rPr lang="fr-FR" sz="2800" dirty="0" err="1" smtClean="0"/>
              <a:t>rise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The least </a:t>
            </a:r>
            <a:r>
              <a:rPr lang="fr-FR" sz="2800" dirty="0" err="1" smtClean="0"/>
              <a:t>sum</a:t>
            </a:r>
            <a:r>
              <a:rPr lang="fr-FR" sz="2800" dirty="0" smtClean="0"/>
              <a:t> of </a:t>
            </a:r>
            <a:r>
              <a:rPr lang="fr-FR" sz="2800" dirty="0" err="1" smtClean="0"/>
              <a:t>squared</a:t>
            </a:r>
            <a:r>
              <a:rPr lang="fr-FR" sz="2800" dirty="0" smtClean="0"/>
              <a:t> </a:t>
            </a:r>
            <a:r>
              <a:rPr lang="fr-FR" sz="2800" dirty="0" err="1" smtClean="0"/>
              <a:t>residuals</a:t>
            </a:r>
            <a:r>
              <a:rPr lang="fr-FR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800" dirty="0" smtClean="0"/>
              <a:t>The least </a:t>
            </a:r>
            <a:r>
              <a:rPr lang="fr-FR" sz="2800" dirty="0" err="1" smtClean="0"/>
              <a:t>parameter</a:t>
            </a:r>
            <a:r>
              <a:rPr lang="fr-FR" sz="2800" dirty="0" smtClean="0"/>
              <a:t> </a:t>
            </a:r>
            <a:r>
              <a:rPr lang="fr-FR" sz="2800" dirty="0" err="1" smtClean="0"/>
              <a:t>estimates</a:t>
            </a:r>
            <a:endParaRPr lang="fr-FR" sz="28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6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R-square?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28956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800" dirty="0" err="1" smtClean="0"/>
              <a:t>Variance</a:t>
            </a:r>
            <a:r>
              <a:rPr lang="it-IT" sz="2800" dirty="0" smtClean="0"/>
              <a:t> </a:t>
            </a:r>
            <a:r>
              <a:rPr lang="it-IT" sz="2800" dirty="0" err="1" smtClean="0"/>
              <a:t>explained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err="1" smtClean="0"/>
              <a:t>Strength</a:t>
            </a:r>
            <a:r>
              <a:rPr lang="it-IT" sz="2800" dirty="0" smtClean="0"/>
              <a:t> of </a:t>
            </a:r>
            <a:r>
              <a:rPr lang="it-IT" sz="2800" dirty="0" err="1" smtClean="0"/>
              <a:t>determination</a:t>
            </a:r>
            <a:endParaRPr lang="it-IT" sz="2800" dirty="0"/>
          </a:p>
          <a:p>
            <a:pPr marL="457200" indent="-457200">
              <a:buFont typeface="+mj-lt"/>
              <a:buAutoNum type="alphaUcPeriod"/>
            </a:pPr>
            <a:r>
              <a:rPr lang="it-IT" sz="2800" dirty="0" err="1" smtClean="0"/>
              <a:t>Coefficient</a:t>
            </a:r>
            <a:r>
              <a:rPr lang="it-IT" sz="2800" dirty="0" smtClean="0"/>
              <a:t> </a:t>
            </a:r>
            <a:r>
              <a:rPr lang="it-IT" sz="2800" dirty="0" err="1" smtClean="0"/>
              <a:t>explained</a:t>
            </a:r>
            <a:endParaRPr lang="it-I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it-IT" sz="2800" dirty="0" smtClean="0"/>
              <a:t>A and B</a:t>
            </a:r>
            <a:endParaRPr lang="it-IT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possible range of R-square?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-1 to 1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1 to 10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0 to 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535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statements is/are true?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2590800"/>
            <a:ext cx="6934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Font typeface="+mj-lt"/>
              <a:buAutoNum type="alphaUcPeriod"/>
            </a:pPr>
            <a:r>
              <a:rPr lang="fr-FR" sz="2800" dirty="0" smtClean="0"/>
              <a:t>In </a:t>
            </a:r>
            <a:r>
              <a:rPr lang="fr-FR" sz="2800" dirty="0" err="1" smtClean="0"/>
              <a:t>correlation</a:t>
            </a:r>
            <a:r>
              <a:rPr lang="fr-FR" sz="2800" dirty="0" smtClean="0"/>
              <a:t> </a:t>
            </a:r>
            <a:r>
              <a:rPr lang="fr-FR" sz="2800" dirty="0" err="1" smtClean="0"/>
              <a:t>there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no distinction </a:t>
            </a:r>
            <a:r>
              <a:rPr lang="fr-FR" sz="2800" dirty="0" err="1" smtClean="0"/>
              <a:t>between</a:t>
            </a:r>
            <a:r>
              <a:rPr lang="fr-FR" sz="2800" dirty="0" smtClean="0"/>
              <a:t> DV and IV, or cause and </a:t>
            </a:r>
            <a:r>
              <a:rPr lang="fr-FR" sz="2800" dirty="0" err="1" smtClean="0"/>
              <a:t>effect</a:t>
            </a:r>
            <a:r>
              <a:rPr lang="fr-FR" sz="28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800" dirty="0" err="1" smtClean="0"/>
              <a:t>Regression</a:t>
            </a:r>
            <a:r>
              <a:rPr lang="fr-FR" sz="2800" dirty="0" smtClean="0"/>
              <a:t> of Y by X </a:t>
            </a:r>
            <a:r>
              <a:rPr lang="fr-FR" sz="2800" dirty="0" err="1" smtClean="0"/>
              <a:t>is</a:t>
            </a:r>
            <a:r>
              <a:rPr lang="fr-FR" sz="2800" dirty="0" smtClean="0"/>
              <a:t> not the </a:t>
            </a:r>
            <a:r>
              <a:rPr lang="fr-FR" sz="2800" dirty="0" err="1" smtClean="0"/>
              <a:t>same</a:t>
            </a:r>
            <a:r>
              <a:rPr lang="fr-FR" sz="2800" dirty="0" smtClean="0"/>
              <a:t> as </a:t>
            </a:r>
            <a:r>
              <a:rPr lang="fr-FR" sz="2800" dirty="0" err="1" smtClean="0"/>
              <a:t>regression</a:t>
            </a:r>
            <a:r>
              <a:rPr lang="fr-FR" sz="2800" dirty="0" smtClean="0"/>
              <a:t> of X by Y.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800" dirty="0" smtClean="0"/>
              <a:t>Rise /</a:t>
            </a:r>
            <a:r>
              <a:rPr lang="fr-FR" sz="2800" dirty="0" err="1" smtClean="0"/>
              <a:t>run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the </a:t>
            </a:r>
            <a:r>
              <a:rPr lang="fr-FR" sz="2800" dirty="0" err="1" smtClean="0"/>
              <a:t>same</a:t>
            </a:r>
            <a:r>
              <a:rPr lang="fr-FR" sz="2800" dirty="0" smtClean="0"/>
              <a:t> as </a:t>
            </a:r>
            <a:r>
              <a:rPr lang="fr-FR" sz="2800" dirty="0" err="1" smtClean="0"/>
              <a:t>run</a:t>
            </a:r>
            <a:r>
              <a:rPr lang="fr-FR" sz="2800" dirty="0" smtClean="0"/>
              <a:t>/</a:t>
            </a:r>
            <a:r>
              <a:rPr lang="fr-FR" sz="2800" dirty="0" err="1" smtClean="0"/>
              <a:t>rise</a:t>
            </a:r>
            <a:r>
              <a:rPr lang="fr-FR" sz="28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800" dirty="0" smtClean="0"/>
              <a:t>A and B</a:t>
            </a:r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98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statements is true?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2590800"/>
            <a:ext cx="6934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Font typeface="+mj-lt"/>
              <a:buAutoNum type="alphaUcPeriod"/>
            </a:pPr>
            <a:r>
              <a:rPr lang="fr-FR" sz="2800" dirty="0" err="1" smtClean="0"/>
              <a:t>Because</a:t>
            </a:r>
            <a:r>
              <a:rPr lang="fr-FR" sz="2800" dirty="0" smtClean="0"/>
              <a:t> </a:t>
            </a:r>
            <a:r>
              <a:rPr lang="fr-FR" sz="2800" dirty="0" err="1" smtClean="0"/>
              <a:t>regression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a </a:t>
            </a:r>
            <a:r>
              <a:rPr lang="fr-FR" sz="2800" dirty="0" err="1" smtClean="0"/>
              <a:t>linear</a:t>
            </a:r>
            <a:r>
              <a:rPr lang="fr-FR" sz="2800" dirty="0" smtClean="0"/>
              <a:t> model, </a:t>
            </a:r>
            <a:r>
              <a:rPr lang="fr-FR" sz="2800" dirty="0" err="1" smtClean="0"/>
              <a:t>we</a:t>
            </a:r>
            <a:r>
              <a:rPr lang="fr-FR" sz="2800" dirty="0" smtClean="0"/>
              <a:t> </a:t>
            </a:r>
            <a:r>
              <a:rPr lang="fr-FR" sz="2800" dirty="0" err="1" smtClean="0"/>
              <a:t>can</a:t>
            </a:r>
            <a:r>
              <a:rPr lang="fr-FR" sz="2800" dirty="0" smtClean="0"/>
              <a:t> </a:t>
            </a:r>
            <a:r>
              <a:rPr lang="fr-FR" sz="2800" dirty="0" err="1" smtClean="0"/>
              <a:t>say</a:t>
            </a:r>
            <a:r>
              <a:rPr lang="fr-FR" sz="2800" dirty="0" smtClean="0"/>
              <a:t> </a:t>
            </a:r>
            <a:r>
              <a:rPr lang="fr-FR" sz="2800" dirty="0" err="1" smtClean="0"/>
              <a:t>that</a:t>
            </a:r>
            <a:r>
              <a:rPr lang="fr-FR" sz="2800" dirty="0" smtClean="0"/>
              <a:t> </a:t>
            </a:r>
            <a:r>
              <a:rPr lang="fr-FR" sz="2800" dirty="0" err="1" smtClean="0"/>
              <a:t>ina</a:t>
            </a:r>
            <a:r>
              <a:rPr lang="fr-FR" sz="2800" dirty="0" smtClean="0"/>
              <a:t> positive </a:t>
            </a:r>
            <a:r>
              <a:rPr lang="fr-FR" sz="2800" dirty="0" err="1" smtClean="0"/>
              <a:t>relationship</a:t>
            </a:r>
            <a:r>
              <a:rPr lang="fr-FR" sz="2800" dirty="0" smtClean="0"/>
              <a:t> </a:t>
            </a:r>
            <a:r>
              <a:rPr lang="fr-FR" sz="2800" dirty="0" err="1" smtClean="0"/>
              <a:t>whenever</a:t>
            </a:r>
            <a:r>
              <a:rPr lang="fr-FR" sz="2800" dirty="0" smtClean="0"/>
              <a:t> X </a:t>
            </a:r>
            <a:r>
              <a:rPr lang="fr-FR" sz="2800" dirty="0" err="1" smtClean="0"/>
              <a:t>goes</a:t>
            </a:r>
            <a:r>
              <a:rPr lang="fr-FR" sz="2800" dirty="0" smtClean="0"/>
              <a:t> up, Y </a:t>
            </a:r>
            <a:r>
              <a:rPr lang="fr-FR" sz="2800" dirty="0" err="1" smtClean="0"/>
              <a:t>increases</a:t>
            </a:r>
            <a:r>
              <a:rPr lang="fr-FR" sz="28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800" dirty="0" err="1" smtClean="0"/>
              <a:t>Regression</a:t>
            </a:r>
            <a:r>
              <a:rPr lang="fr-FR" sz="2800" dirty="0" smtClean="0"/>
              <a:t> </a:t>
            </a:r>
            <a:r>
              <a:rPr lang="fr-FR" sz="2800" dirty="0" err="1" smtClean="0"/>
              <a:t>means</a:t>
            </a:r>
            <a:r>
              <a:rPr lang="fr-FR" sz="2800" dirty="0" smtClean="0"/>
              <a:t> </a:t>
            </a:r>
            <a:r>
              <a:rPr lang="fr-FR" sz="2800" dirty="0" err="1" smtClean="0"/>
              <a:t>falling</a:t>
            </a:r>
            <a:r>
              <a:rPr lang="fr-FR" sz="2800" dirty="0" smtClean="0"/>
              <a:t> back or </a:t>
            </a:r>
            <a:r>
              <a:rPr lang="fr-FR" sz="2800" dirty="0" err="1" smtClean="0"/>
              <a:t>going</a:t>
            </a:r>
            <a:r>
              <a:rPr lang="fr-FR" sz="2800" dirty="0" smtClean="0"/>
              <a:t> down. 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800" dirty="0" err="1" smtClean="0"/>
              <a:t>Tall</a:t>
            </a:r>
            <a:r>
              <a:rPr lang="fr-FR" sz="2800" dirty="0" smtClean="0"/>
              <a:t> parents </a:t>
            </a:r>
            <a:r>
              <a:rPr lang="fr-FR" sz="2800" dirty="0" err="1" smtClean="0"/>
              <a:t>might</a:t>
            </a:r>
            <a:r>
              <a:rPr lang="fr-FR" sz="2800" dirty="0" smtClean="0"/>
              <a:t> have </a:t>
            </a:r>
            <a:r>
              <a:rPr lang="fr-FR" sz="2800" smtClean="0"/>
              <a:t>short </a:t>
            </a:r>
            <a:r>
              <a:rPr lang="fr-FR" sz="2800" smtClean="0"/>
              <a:t>children </a:t>
            </a:r>
            <a:r>
              <a:rPr lang="fr-FR" sz="2800" dirty="0" smtClean="0"/>
              <a:t>and short parents </a:t>
            </a:r>
            <a:r>
              <a:rPr lang="fr-FR" sz="2800" dirty="0" err="1" smtClean="0"/>
              <a:t>might</a:t>
            </a:r>
            <a:r>
              <a:rPr lang="fr-FR" sz="2800" dirty="0" smtClean="0"/>
              <a:t> have </a:t>
            </a:r>
            <a:r>
              <a:rPr lang="fr-FR" sz="2800" dirty="0" err="1" smtClean="0"/>
              <a:t>tall</a:t>
            </a:r>
            <a:r>
              <a:rPr lang="fr-FR" sz="2800" dirty="0" smtClean="0"/>
              <a:t> </a:t>
            </a:r>
            <a:r>
              <a:rPr lang="fr-FR" sz="2800" dirty="0" err="1" smtClean="0"/>
              <a:t>children</a:t>
            </a:r>
            <a:r>
              <a:rPr lang="fr-FR" sz="28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800" dirty="0" smtClean="0"/>
              <a:t>All of the </a:t>
            </a:r>
            <a:r>
              <a:rPr lang="fr-FR" sz="2800" dirty="0" err="1" smtClean="0"/>
              <a:t>above</a:t>
            </a:r>
            <a:endParaRPr lang="fr-FR" sz="20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63515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358</TotalTime>
  <Words>338</Words>
  <Application>Microsoft Macintosh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Wisp</vt:lpstr>
      <vt:lpstr>Unit 6 Quiz: Review questions</vt:lpstr>
      <vt:lpstr>Can you explain your answer?</vt:lpstr>
      <vt:lpstr>Some scholars found that secular countries (e.g. Netherlands, Germany) have a lower HIV rate and teenage pregnancy rate than religious nations (e.g. USA), and they concluded that religiosity is detrimental to national well-being. This example is:</vt:lpstr>
      <vt:lpstr>In the equation y = a + bx, what is a?</vt:lpstr>
      <vt:lpstr>In the equation y = a + bx, what is b?</vt:lpstr>
      <vt:lpstr>How can we get the best fit line in a regression model?</vt:lpstr>
      <vt:lpstr>What is R-square?</vt:lpstr>
      <vt:lpstr>What is the possible range of R-square?</vt:lpstr>
      <vt:lpstr>Which of the following statements is/are true? </vt:lpstr>
      <vt:lpstr>Which of the following statements is true? 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96</cp:revision>
  <cp:lastPrinted>1601-01-01T00:00:00Z</cp:lastPrinted>
  <dcterms:created xsi:type="dcterms:W3CDTF">2015-03-25T05:36:38Z</dcterms:created>
  <dcterms:modified xsi:type="dcterms:W3CDTF">2019-03-20T17:19:18Z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