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3" r:id="rId3"/>
    <p:sldId id="274" r:id="rId4"/>
    <p:sldId id="258" r:id="rId5"/>
    <p:sldId id="257" r:id="rId6"/>
    <p:sldId id="259" r:id="rId7"/>
    <p:sldId id="292" r:id="rId8"/>
    <p:sldId id="293" r:id="rId9"/>
    <p:sldId id="291" r:id="rId10"/>
    <p:sldId id="260" r:id="rId11"/>
    <p:sldId id="261" r:id="rId12"/>
    <p:sldId id="276" r:id="rId13"/>
    <p:sldId id="277" r:id="rId14"/>
    <p:sldId id="275" r:id="rId15"/>
    <p:sldId id="278" r:id="rId16"/>
    <p:sldId id="266" r:id="rId17"/>
    <p:sldId id="267" r:id="rId18"/>
    <p:sldId id="279" r:id="rId19"/>
    <p:sldId id="270" r:id="rId20"/>
    <p:sldId id="271" r:id="rId21"/>
    <p:sldId id="268" r:id="rId22"/>
    <p:sldId id="280" r:id="rId23"/>
    <p:sldId id="281" r:id="rId24"/>
    <p:sldId id="269" r:id="rId25"/>
    <p:sldId id="286" r:id="rId26"/>
    <p:sldId id="287" r:id="rId27"/>
    <p:sldId id="290" r:id="rId28"/>
    <p:sldId id="288" r:id="rId29"/>
    <p:sldId id="285" r:id="rId30"/>
    <p:sldId id="265" r:id="rId3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Calibri" charset="0"/>
        <a:ea typeface="Arial" charset="0"/>
        <a:cs typeface="Arial" charset="0"/>
      </a:defRPr>
    </a:lvl1pPr>
    <a:lvl2pPr marL="457200" algn="l" rtl="0" fontAlgn="base">
      <a:spcBef>
        <a:spcPct val="0"/>
      </a:spcBef>
      <a:spcAft>
        <a:spcPct val="0"/>
      </a:spcAft>
      <a:defRPr kern="1200">
        <a:solidFill>
          <a:schemeClr val="tx1"/>
        </a:solidFill>
        <a:latin typeface="Calibri" charset="0"/>
        <a:ea typeface="Arial" charset="0"/>
        <a:cs typeface="Arial" charset="0"/>
      </a:defRPr>
    </a:lvl2pPr>
    <a:lvl3pPr marL="914400" algn="l" rtl="0" fontAlgn="base">
      <a:spcBef>
        <a:spcPct val="0"/>
      </a:spcBef>
      <a:spcAft>
        <a:spcPct val="0"/>
      </a:spcAft>
      <a:defRPr kern="1200">
        <a:solidFill>
          <a:schemeClr val="tx1"/>
        </a:solidFill>
        <a:latin typeface="Calibri" charset="0"/>
        <a:ea typeface="Arial" charset="0"/>
        <a:cs typeface="Arial" charset="0"/>
      </a:defRPr>
    </a:lvl3pPr>
    <a:lvl4pPr marL="1371600" algn="l" rtl="0" fontAlgn="base">
      <a:spcBef>
        <a:spcPct val="0"/>
      </a:spcBef>
      <a:spcAft>
        <a:spcPct val="0"/>
      </a:spcAft>
      <a:defRPr kern="1200">
        <a:solidFill>
          <a:schemeClr val="tx1"/>
        </a:solidFill>
        <a:latin typeface="Calibri" charset="0"/>
        <a:ea typeface="Arial" charset="0"/>
        <a:cs typeface="Arial" charset="0"/>
      </a:defRPr>
    </a:lvl4pPr>
    <a:lvl5pPr marL="1828800" algn="l" rtl="0" fontAlgn="base">
      <a:spcBef>
        <a:spcPct val="0"/>
      </a:spcBef>
      <a:spcAft>
        <a:spcPct val="0"/>
      </a:spcAft>
      <a:defRPr kern="1200">
        <a:solidFill>
          <a:schemeClr val="tx1"/>
        </a:solidFill>
        <a:latin typeface="Calibri" charset="0"/>
        <a:ea typeface="Arial" charset="0"/>
        <a:cs typeface="Arial" charset="0"/>
      </a:defRPr>
    </a:lvl5pPr>
    <a:lvl6pPr marL="2286000" algn="l" defTabSz="914400" rtl="0" eaLnBrk="1" latinLnBrk="0" hangingPunct="1">
      <a:defRPr kern="1200">
        <a:solidFill>
          <a:schemeClr val="tx1"/>
        </a:solidFill>
        <a:latin typeface="Calibri" charset="0"/>
        <a:ea typeface="Arial" charset="0"/>
        <a:cs typeface="Arial" charset="0"/>
      </a:defRPr>
    </a:lvl6pPr>
    <a:lvl7pPr marL="2743200" algn="l" defTabSz="914400" rtl="0" eaLnBrk="1" latinLnBrk="0" hangingPunct="1">
      <a:defRPr kern="1200">
        <a:solidFill>
          <a:schemeClr val="tx1"/>
        </a:solidFill>
        <a:latin typeface="Calibri" charset="0"/>
        <a:ea typeface="Arial" charset="0"/>
        <a:cs typeface="Arial" charset="0"/>
      </a:defRPr>
    </a:lvl7pPr>
    <a:lvl8pPr marL="3200400" algn="l" defTabSz="914400" rtl="0" eaLnBrk="1" latinLnBrk="0" hangingPunct="1">
      <a:defRPr kern="1200">
        <a:solidFill>
          <a:schemeClr val="tx1"/>
        </a:solidFill>
        <a:latin typeface="Calibri" charset="0"/>
        <a:ea typeface="Arial" charset="0"/>
        <a:cs typeface="Arial" charset="0"/>
      </a:defRPr>
    </a:lvl8pPr>
    <a:lvl9pPr marL="3657600" algn="l" defTabSz="914400" rtl="0" eaLnBrk="1" latinLnBrk="0" hangingPunct="1">
      <a:defRPr kern="1200">
        <a:solidFill>
          <a:schemeClr val="tx1"/>
        </a:solidFill>
        <a:latin typeface="Calibri" charset="0"/>
        <a:ea typeface="Arial" charset="0"/>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8"/>
    <p:restoredTop sz="94646"/>
  </p:normalViewPr>
  <p:slideViewPr>
    <p:cSldViewPr>
      <p:cViewPr varScale="1">
        <p:scale>
          <a:sx n="83" d="100"/>
          <a:sy n="83" d="100"/>
        </p:scale>
        <p:origin x="1416"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fld id="{11E49F7F-99FC-BF46-94A2-1B2169918540}" type="datetime1">
              <a:rPr lang="en-US" altLang="x-none"/>
              <a:pPr/>
              <a:t>1/2/2020</a:t>
            </a:fld>
            <a:endParaRPr lang="en-US" altLang="x-none"/>
          </a:p>
        </p:txBody>
      </p:sp>
      <p:sp>
        <p:nvSpPr>
          <p:cNvPr id="5" name="Footer Placeholder 4"/>
          <p:cNvSpPr>
            <a:spLocks noGrp="1"/>
          </p:cNvSpPr>
          <p:nvPr>
            <p:ph type="ftr" sz="quarter" idx="11"/>
          </p:nvPr>
        </p:nvSpPr>
        <p:spPr/>
        <p:txBody>
          <a:bodyPr/>
          <a:lstStyle>
            <a:lvl1pPr>
              <a:defRPr/>
            </a:lvl1pPr>
          </a:lstStyle>
          <a:p>
            <a:endParaRPr lang="x-none" altLang="x-none"/>
          </a:p>
        </p:txBody>
      </p:sp>
      <p:sp>
        <p:nvSpPr>
          <p:cNvPr id="6" name="Slide Number Placeholder 5"/>
          <p:cNvSpPr>
            <a:spLocks noGrp="1"/>
          </p:cNvSpPr>
          <p:nvPr>
            <p:ph type="sldNum" sz="quarter" idx="12"/>
          </p:nvPr>
        </p:nvSpPr>
        <p:spPr/>
        <p:txBody>
          <a:bodyPr/>
          <a:lstStyle>
            <a:lvl1pPr>
              <a:defRPr/>
            </a:lvl1pPr>
          </a:lstStyle>
          <a:p>
            <a:fld id="{282DEC30-976E-5540-A742-5EB63F75A3B7}" type="slidenum">
              <a:rPr lang="en-US" altLang="x-none"/>
              <a:pPr/>
              <a:t>‹#›</a:t>
            </a:fld>
            <a:endParaRPr lang="en-US" altLang="x-none"/>
          </a:p>
        </p:txBody>
      </p:sp>
    </p:spTree>
    <p:extLst>
      <p:ext uri="{BB962C8B-B14F-4D97-AF65-F5344CB8AC3E}">
        <p14:creationId xmlns:p14="http://schemas.microsoft.com/office/powerpoint/2010/main" val="611757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0F54E5DC-4FEF-CC40-B59D-F1C40783106D}" type="datetime1">
              <a:rPr lang="en-US" altLang="x-none"/>
              <a:pPr/>
              <a:t>1/2/2020</a:t>
            </a:fld>
            <a:endParaRPr lang="en-US" altLang="x-none"/>
          </a:p>
        </p:txBody>
      </p:sp>
      <p:sp>
        <p:nvSpPr>
          <p:cNvPr id="5" name="Footer Placeholder 4"/>
          <p:cNvSpPr>
            <a:spLocks noGrp="1"/>
          </p:cNvSpPr>
          <p:nvPr>
            <p:ph type="ftr" sz="quarter" idx="11"/>
          </p:nvPr>
        </p:nvSpPr>
        <p:spPr/>
        <p:txBody>
          <a:bodyPr/>
          <a:lstStyle>
            <a:lvl1pPr>
              <a:defRPr/>
            </a:lvl1pPr>
          </a:lstStyle>
          <a:p>
            <a:endParaRPr lang="x-none" altLang="x-none"/>
          </a:p>
        </p:txBody>
      </p:sp>
      <p:sp>
        <p:nvSpPr>
          <p:cNvPr id="6" name="Slide Number Placeholder 5"/>
          <p:cNvSpPr>
            <a:spLocks noGrp="1"/>
          </p:cNvSpPr>
          <p:nvPr>
            <p:ph type="sldNum" sz="quarter" idx="12"/>
          </p:nvPr>
        </p:nvSpPr>
        <p:spPr/>
        <p:txBody>
          <a:bodyPr/>
          <a:lstStyle>
            <a:lvl1pPr>
              <a:defRPr/>
            </a:lvl1pPr>
          </a:lstStyle>
          <a:p>
            <a:fld id="{5DDDD532-3A83-FC48-B67B-63AE97E1F233}" type="slidenum">
              <a:rPr lang="en-US" altLang="x-none"/>
              <a:pPr/>
              <a:t>‹#›</a:t>
            </a:fld>
            <a:endParaRPr lang="en-US" altLang="x-none"/>
          </a:p>
        </p:txBody>
      </p:sp>
    </p:spTree>
    <p:extLst>
      <p:ext uri="{BB962C8B-B14F-4D97-AF65-F5344CB8AC3E}">
        <p14:creationId xmlns:p14="http://schemas.microsoft.com/office/powerpoint/2010/main" val="16837310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3E4B63EC-FCC4-9841-AF59-92B373C89016}" type="datetime1">
              <a:rPr lang="en-US" altLang="x-none"/>
              <a:pPr/>
              <a:t>1/2/2020</a:t>
            </a:fld>
            <a:endParaRPr lang="en-US" altLang="x-none"/>
          </a:p>
        </p:txBody>
      </p:sp>
      <p:sp>
        <p:nvSpPr>
          <p:cNvPr id="5" name="Footer Placeholder 4"/>
          <p:cNvSpPr>
            <a:spLocks noGrp="1"/>
          </p:cNvSpPr>
          <p:nvPr>
            <p:ph type="ftr" sz="quarter" idx="11"/>
          </p:nvPr>
        </p:nvSpPr>
        <p:spPr/>
        <p:txBody>
          <a:bodyPr/>
          <a:lstStyle>
            <a:lvl1pPr>
              <a:defRPr/>
            </a:lvl1pPr>
          </a:lstStyle>
          <a:p>
            <a:endParaRPr lang="x-none" altLang="x-none"/>
          </a:p>
        </p:txBody>
      </p:sp>
      <p:sp>
        <p:nvSpPr>
          <p:cNvPr id="6" name="Slide Number Placeholder 5"/>
          <p:cNvSpPr>
            <a:spLocks noGrp="1"/>
          </p:cNvSpPr>
          <p:nvPr>
            <p:ph type="sldNum" sz="quarter" idx="12"/>
          </p:nvPr>
        </p:nvSpPr>
        <p:spPr/>
        <p:txBody>
          <a:bodyPr/>
          <a:lstStyle>
            <a:lvl1pPr>
              <a:defRPr/>
            </a:lvl1pPr>
          </a:lstStyle>
          <a:p>
            <a:fld id="{2C7A271C-5B5A-0A45-BD44-E0805E5FA6B2}" type="slidenum">
              <a:rPr lang="en-US" altLang="x-none"/>
              <a:pPr/>
              <a:t>‹#›</a:t>
            </a:fld>
            <a:endParaRPr lang="en-US" altLang="x-none"/>
          </a:p>
        </p:txBody>
      </p:sp>
    </p:spTree>
    <p:extLst>
      <p:ext uri="{BB962C8B-B14F-4D97-AF65-F5344CB8AC3E}">
        <p14:creationId xmlns:p14="http://schemas.microsoft.com/office/powerpoint/2010/main" val="10752198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fld id="{070B4EAB-6887-7640-B8FB-3FABF243043E}" type="datetime1">
              <a:rPr lang="en-US" altLang="x-none"/>
              <a:pPr/>
              <a:t>1/2/2020</a:t>
            </a:fld>
            <a:endParaRPr lang="en-US" altLang="x-none"/>
          </a:p>
        </p:txBody>
      </p:sp>
      <p:sp>
        <p:nvSpPr>
          <p:cNvPr id="6" name="Footer Placeholder 4"/>
          <p:cNvSpPr>
            <a:spLocks noGrp="1"/>
          </p:cNvSpPr>
          <p:nvPr>
            <p:ph type="ftr" sz="quarter" idx="11"/>
          </p:nvPr>
        </p:nvSpPr>
        <p:spPr/>
        <p:txBody>
          <a:bodyPr/>
          <a:lstStyle>
            <a:lvl1pPr>
              <a:defRPr/>
            </a:lvl1pPr>
          </a:lstStyle>
          <a:p>
            <a:endParaRPr lang="x-none" altLang="x-none"/>
          </a:p>
        </p:txBody>
      </p:sp>
      <p:sp>
        <p:nvSpPr>
          <p:cNvPr id="7" name="Slide Number Placeholder 5"/>
          <p:cNvSpPr>
            <a:spLocks noGrp="1"/>
          </p:cNvSpPr>
          <p:nvPr>
            <p:ph type="sldNum" sz="quarter" idx="12"/>
          </p:nvPr>
        </p:nvSpPr>
        <p:spPr/>
        <p:txBody>
          <a:bodyPr/>
          <a:lstStyle>
            <a:lvl1pPr>
              <a:defRPr/>
            </a:lvl1pPr>
          </a:lstStyle>
          <a:p>
            <a:fld id="{CEF59C1E-5419-4545-AD0B-69C44460BB17}" type="slidenum">
              <a:rPr lang="en-US" altLang="x-none"/>
              <a:pPr/>
              <a:t>‹#›</a:t>
            </a:fld>
            <a:endParaRPr lang="en-US" altLang="x-none"/>
          </a:p>
        </p:txBody>
      </p:sp>
    </p:spTree>
    <p:extLst>
      <p:ext uri="{BB962C8B-B14F-4D97-AF65-F5344CB8AC3E}">
        <p14:creationId xmlns:p14="http://schemas.microsoft.com/office/powerpoint/2010/main" val="1445243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fld id="{DEBA11AF-4BA3-D54D-B7E5-6008B58A2B2F}" type="datetime1">
              <a:rPr lang="en-US" altLang="x-none"/>
              <a:pPr/>
              <a:t>1/2/2020</a:t>
            </a:fld>
            <a:endParaRPr lang="en-US" altLang="x-none"/>
          </a:p>
        </p:txBody>
      </p:sp>
      <p:sp>
        <p:nvSpPr>
          <p:cNvPr id="8" name="Footer Placeholder 4"/>
          <p:cNvSpPr>
            <a:spLocks noGrp="1"/>
          </p:cNvSpPr>
          <p:nvPr>
            <p:ph type="ftr" sz="quarter" idx="11"/>
          </p:nvPr>
        </p:nvSpPr>
        <p:spPr/>
        <p:txBody>
          <a:bodyPr/>
          <a:lstStyle>
            <a:lvl1pPr>
              <a:defRPr/>
            </a:lvl1pPr>
          </a:lstStyle>
          <a:p>
            <a:endParaRPr lang="x-none" altLang="x-none"/>
          </a:p>
        </p:txBody>
      </p:sp>
      <p:sp>
        <p:nvSpPr>
          <p:cNvPr id="9" name="Slide Number Placeholder 5"/>
          <p:cNvSpPr>
            <a:spLocks noGrp="1"/>
          </p:cNvSpPr>
          <p:nvPr>
            <p:ph type="sldNum" sz="quarter" idx="12"/>
          </p:nvPr>
        </p:nvSpPr>
        <p:spPr/>
        <p:txBody>
          <a:bodyPr/>
          <a:lstStyle>
            <a:lvl1pPr>
              <a:defRPr/>
            </a:lvl1pPr>
          </a:lstStyle>
          <a:p>
            <a:fld id="{61998657-E08C-334D-9B8A-55986AB13F1F}" type="slidenum">
              <a:rPr lang="en-US" altLang="x-none"/>
              <a:pPr/>
              <a:t>‹#›</a:t>
            </a:fld>
            <a:endParaRPr lang="en-US" altLang="x-none"/>
          </a:p>
        </p:txBody>
      </p:sp>
    </p:spTree>
    <p:extLst>
      <p:ext uri="{BB962C8B-B14F-4D97-AF65-F5344CB8AC3E}">
        <p14:creationId xmlns:p14="http://schemas.microsoft.com/office/powerpoint/2010/main" val="2174683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fld id="{8AF05D8E-D787-AD4E-9627-9FD2EC1DBEBF}" type="datetime1">
              <a:rPr lang="en-US" altLang="x-none"/>
              <a:pPr/>
              <a:t>1/2/2020</a:t>
            </a:fld>
            <a:endParaRPr lang="en-US" altLang="x-none"/>
          </a:p>
        </p:txBody>
      </p:sp>
      <p:sp>
        <p:nvSpPr>
          <p:cNvPr id="4" name="Footer Placeholder 4"/>
          <p:cNvSpPr>
            <a:spLocks noGrp="1"/>
          </p:cNvSpPr>
          <p:nvPr>
            <p:ph type="ftr" sz="quarter" idx="11"/>
          </p:nvPr>
        </p:nvSpPr>
        <p:spPr/>
        <p:txBody>
          <a:bodyPr/>
          <a:lstStyle>
            <a:lvl1pPr>
              <a:defRPr/>
            </a:lvl1pPr>
          </a:lstStyle>
          <a:p>
            <a:endParaRPr lang="x-none" altLang="x-none"/>
          </a:p>
        </p:txBody>
      </p:sp>
      <p:sp>
        <p:nvSpPr>
          <p:cNvPr id="5" name="Slide Number Placeholder 5"/>
          <p:cNvSpPr>
            <a:spLocks noGrp="1"/>
          </p:cNvSpPr>
          <p:nvPr>
            <p:ph type="sldNum" sz="quarter" idx="12"/>
          </p:nvPr>
        </p:nvSpPr>
        <p:spPr/>
        <p:txBody>
          <a:bodyPr/>
          <a:lstStyle>
            <a:lvl1pPr>
              <a:defRPr/>
            </a:lvl1pPr>
          </a:lstStyle>
          <a:p>
            <a:fld id="{C0D8F86A-823E-9A4D-88FB-314B14A843AB}" type="slidenum">
              <a:rPr lang="en-US" altLang="x-none"/>
              <a:pPr/>
              <a:t>‹#›</a:t>
            </a:fld>
            <a:endParaRPr lang="en-US" altLang="x-none"/>
          </a:p>
        </p:txBody>
      </p:sp>
    </p:spTree>
    <p:extLst>
      <p:ext uri="{BB962C8B-B14F-4D97-AF65-F5344CB8AC3E}">
        <p14:creationId xmlns:p14="http://schemas.microsoft.com/office/powerpoint/2010/main" val="21216144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2B4BA379-E9A7-B14C-A430-E5D634BC7065}" type="datetime1">
              <a:rPr lang="en-US" altLang="x-none"/>
              <a:pPr/>
              <a:t>1/2/2020</a:t>
            </a:fld>
            <a:endParaRPr lang="en-US" altLang="x-none"/>
          </a:p>
        </p:txBody>
      </p:sp>
      <p:sp>
        <p:nvSpPr>
          <p:cNvPr id="3" name="Footer Placeholder 4"/>
          <p:cNvSpPr>
            <a:spLocks noGrp="1"/>
          </p:cNvSpPr>
          <p:nvPr>
            <p:ph type="ftr" sz="quarter" idx="11"/>
          </p:nvPr>
        </p:nvSpPr>
        <p:spPr/>
        <p:txBody>
          <a:bodyPr/>
          <a:lstStyle>
            <a:lvl1pPr>
              <a:defRPr/>
            </a:lvl1pPr>
          </a:lstStyle>
          <a:p>
            <a:endParaRPr lang="x-none" altLang="x-none"/>
          </a:p>
        </p:txBody>
      </p:sp>
      <p:sp>
        <p:nvSpPr>
          <p:cNvPr id="4" name="Slide Number Placeholder 5"/>
          <p:cNvSpPr>
            <a:spLocks noGrp="1"/>
          </p:cNvSpPr>
          <p:nvPr>
            <p:ph type="sldNum" sz="quarter" idx="12"/>
          </p:nvPr>
        </p:nvSpPr>
        <p:spPr/>
        <p:txBody>
          <a:bodyPr/>
          <a:lstStyle>
            <a:lvl1pPr>
              <a:defRPr/>
            </a:lvl1pPr>
          </a:lstStyle>
          <a:p>
            <a:fld id="{5D804411-E9C4-894C-B44A-A83B9B4698E3}" type="slidenum">
              <a:rPr lang="en-US" altLang="x-none"/>
              <a:pPr/>
              <a:t>‹#›</a:t>
            </a:fld>
            <a:endParaRPr lang="en-US" altLang="x-none"/>
          </a:p>
        </p:txBody>
      </p:sp>
    </p:spTree>
    <p:extLst>
      <p:ext uri="{BB962C8B-B14F-4D97-AF65-F5344CB8AC3E}">
        <p14:creationId xmlns:p14="http://schemas.microsoft.com/office/powerpoint/2010/main" val="11549308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5C16ADCB-2340-F044-BF29-609C6C01C916}" type="datetime1">
              <a:rPr lang="en-US" altLang="x-none"/>
              <a:pPr/>
              <a:t>1/2/2020</a:t>
            </a:fld>
            <a:endParaRPr lang="en-US" altLang="x-none"/>
          </a:p>
        </p:txBody>
      </p:sp>
      <p:sp>
        <p:nvSpPr>
          <p:cNvPr id="6" name="Footer Placeholder 4"/>
          <p:cNvSpPr>
            <a:spLocks noGrp="1"/>
          </p:cNvSpPr>
          <p:nvPr>
            <p:ph type="ftr" sz="quarter" idx="11"/>
          </p:nvPr>
        </p:nvSpPr>
        <p:spPr/>
        <p:txBody>
          <a:bodyPr/>
          <a:lstStyle>
            <a:lvl1pPr>
              <a:defRPr/>
            </a:lvl1pPr>
          </a:lstStyle>
          <a:p>
            <a:endParaRPr lang="x-none" altLang="x-none"/>
          </a:p>
        </p:txBody>
      </p:sp>
      <p:sp>
        <p:nvSpPr>
          <p:cNvPr id="7" name="Slide Number Placeholder 5"/>
          <p:cNvSpPr>
            <a:spLocks noGrp="1"/>
          </p:cNvSpPr>
          <p:nvPr>
            <p:ph type="sldNum" sz="quarter" idx="12"/>
          </p:nvPr>
        </p:nvSpPr>
        <p:spPr/>
        <p:txBody>
          <a:bodyPr/>
          <a:lstStyle>
            <a:lvl1pPr>
              <a:defRPr/>
            </a:lvl1pPr>
          </a:lstStyle>
          <a:p>
            <a:fld id="{752FFB18-F6B3-1048-81F2-BB20FC2DC51D}" type="slidenum">
              <a:rPr lang="en-US" altLang="x-none"/>
              <a:pPr/>
              <a:t>‹#›</a:t>
            </a:fld>
            <a:endParaRPr lang="en-US" altLang="x-none"/>
          </a:p>
        </p:txBody>
      </p:sp>
    </p:spTree>
    <p:extLst>
      <p:ext uri="{BB962C8B-B14F-4D97-AF65-F5344CB8AC3E}">
        <p14:creationId xmlns:p14="http://schemas.microsoft.com/office/powerpoint/2010/main" val="19662498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80F88E40-5697-5E4E-900E-8CCB7571164D}" type="datetime1">
              <a:rPr lang="en-US" altLang="x-none"/>
              <a:pPr/>
              <a:t>1/2/2020</a:t>
            </a:fld>
            <a:endParaRPr lang="en-US" altLang="x-none"/>
          </a:p>
        </p:txBody>
      </p:sp>
      <p:sp>
        <p:nvSpPr>
          <p:cNvPr id="6" name="Footer Placeholder 4"/>
          <p:cNvSpPr>
            <a:spLocks noGrp="1"/>
          </p:cNvSpPr>
          <p:nvPr>
            <p:ph type="ftr" sz="quarter" idx="11"/>
          </p:nvPr>
        </p:nvSpPr>
        <p:spPr/>
        <p:txBody>
          <a:bodyPr/>
          <a:lstStyle>
            <a:lvl1pPr>
              <a:defRPr/>
            </a:lvl1pPr>
          </a:lstStyle>
          <a:p>
            <a:endParaRPr lang="x-none" altLang="x-none"/>
          </a:p>
        </p:txBody>
      </p:sp>
      <p:sp>
        <p:nvSpPr>
          <p:cNvPr id="7" name="Slide Number Placeholder 5"/>
          <p:cNvSpPr>
            <a:spLocks noGrp="1"/>
          </p:cNvSpPr>
          <p:nvPr>
            <p:ph type="sldNum" sz="quarter" idx="12"/>
          </p:nvPr>
        </p:nvSpPr>
        <p:spPr/>
        <p:txBody>
          <a:bodyPr/>
          <a:lstStyle>
            <a:lvl1pPr>
              <a:defRPr/>
            </a:lvl1pPr>
          </a:lstStyle>
          <a:p>
            <a:fld id="{DDAC66C5-9017-BA4C-9337-8DF0CBD917E3}" type="slidenum">
              <a:rPr lang="en-US" altLang="x-none"/>
              <a:pPr/>
              <a:t>‹#›</a:t>
            </a:fld>
            <a:endParaRPr lang="en-US" altLang="x-none"/>
          </a:p>
        </p:txBody>
      </p:sp>
    </p:spTree>
    <p:extLst>
      <p:ext uri="{BB962C8B-B14F-4D97-AF65-F5344CB8AC3E}">
        <p14:creationId xmlns:p14="http://schemas.microsoft.com/office/powerpoint/2010/main" val="12826504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7DEB4A50-CE0F-FE4D-BBEF-610F3E2BA8E0}" type="datetime1">
              <a:rPr lang="en-US" altLang="x-none"/>
              <a:pPr/>
              <a:t>1/2/2020</a:t>
            </a:fld>
            <a:endParaRPr lang="en-US" altLang="x-none"/>
          </a:p>
        </p:txBody>
      </p:sp>
      <p:sp>
        <p:nvSpPr>
          <p:cNvPr id="5" name="Footer Placeholder 4"/>
          <p:cNvSpPr>
            <a:spLocks noGrp="1"/>
          </p:cNvSpPr>
          <p:nvPr>
            <p:ph type="ftr" sz="quarter" idx="11"/>
          </p:nvPr>
        </p:nvSpPr>
        <p:spPr/>
        <p:txBody>
          <a:bodyPr/>
          <a:lstStyle>
            <a:lvl1pPr>
              <a:defRPr/>
            </a:lvl1pPr>
          </a:lstStyle>
          <a:p>
            <a:endParaRPr lang="x-none" altLang="x-none"/>
          </a:p>
        </p:txBody>
      </p:sp>
      <p:sp>
        <p:nvSpPr>
          <p:cNvPr id="6" name="Slide Number Placeholder 5"/>
          <p:cNvSpPr>
            <a:spLocks noGrp="1"/>
          </p:cNvSpPr>
          <p:nvPr>
            <p:ph type="sldNum" sz="quarter" idx="12"/>
          </p:nvPr>
        </p:nvSpPr>
        <p:spPr/>
        <p:txBody>
          <a:bodyPr/>
          <a:lstStyle>
            <a:lvl1pPr>
              <a:defRPr/>
            </a:lvl1pPr>
          </a:lstStyle>
          <a:p>
            <a:fld id="{5F0FAA53-C2CF-4D41-B400-426809971A01}" type="slidenum">
              <a:rPr lang="en-US" altLang="x-none"/>
              <a:pPr/>
              <a:t>‹#›</a:t>
            </a:fld>
            <a:endParaRPr lang="en-US" altLang="x-none"/>
          </a:p>
        </p:txBody>
      </p:sp>
    </p:spTree>
    <p:extLst>
      <p:ext uri="{BB962C8B-B14F-4D97-AF65-F5344CB8AC3E}">
        <p14:creationId xmlns:p14="http://schemas.microsoft.com/office/powerpoint/2010/main" val="10648107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8AC3624F-5D4C-7C48-955B-4B3ED4D86127}" type="datetime1">
              <a:rPr lang="en-US" altLang="x-none"/>
              <a:pPr/>
              <a:t>1/2/2020</a:t>
            </a:fld>
            <a:endParaRPr lang="en-US" altLang="x-none"/>
          </a:p>
        </p:txBody>
      </p:sp>
      <p:sp>
        <p:nvSpPr>
          <p:cNvPr id="5" name="Footer Placeholder 4"/>
          <p:cNvSpPr>
            <a:spLocks noGrp="1"/>
          </p:cNvSpPr>
          <p:nvPr>
            <p:ph type="ftr" sz="quarter" idx="11"/>
          </p:nvPr>
        </p:nvSpPr>
        <p:spPr/>
        <p:txBody>
          <a:bodyPr/>
          <a:lstStyle>
            <a:lvl1pPr>
              <a:defRPr/>
            </a:lvl1pPr>
          </a:lstStyle>
          <a:p>
            <a:endParaRPr lang="x-none" altLang="x-none"/>
          </a:p>
        </p:txBody>
      </p:sp>
      <p:sp>
        <p:nvSpPr>
          <p:cNvPr id="6" name="Slide Number Placeholder 5"/>
          <p:cNvSpPr>
            <a:spLocks noGrp="1"/>
          </p:cNvSpPr>
          <p:nvPr>
            <p:ph type="sldNum" sz="quarter" idx="12"/>
          </p:nvPr>
        </p:nvSpPr>
        <p:spPr/>
        <p:txBody>
          <a:bodyPr/>
          <a:lstStyle>
            <a:lvl1pPr>
              <a:defRPr/>
            </a:lvl1pPr>
          </a:lstStyle>
          <a:p>
            <a:fld id="{E931932A-EE89-F14A-9F36-D046703F41BD}" type="slidenum">
              <a:rPr lang="en-US" altLang="x-none"/>
              <a:pPr/>
              <a:t>‹#›</a:t>
            </a:fld>
            <a:endParaRPr lang="en-US" altLang="x-none"/>
          </a:p>
        </p:txBody>
      </p:sp>
    </p:spTree>
    <p:extLst>
      <p:ext uri="{BB962C8B-B14F-4D97-AF65-F5344CB8AC3E}">
        <p14:creationId xmlns:p14="http://schemas.microsoft.com/office/powerpoint/2010/main" val="12934649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ltLang="x-none"/>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defRPr>
            </a:lvl1pPr>
          </a:lstStyle>
          <a:p>
            <a:fld id="{C359213E-D7E4-6942-8F3D-EEC6C15383E1}" type="datetime1">
              <a:rPr lang="en-US" altLang="x-none"/>
              <a:pPr/>
              <a:t>1/2/2020</a:t>
            </a:fld>
            <a:endParaRPr lang="en-US" altLang="x-none"/>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defRPr>
            </a:lvl1pPr>
          </a:lstStyle>
          <a:p>
            <a:endParaRPr lang="x-none" altLang="x-non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fld id="{BAF3B8BE-4413-3D47-9299-24084F8E235B}" type="slidenum">
              <a:rPr lang="en-US" altLang="x-none"/>
              <a:pPr/>
              <a:t>‹#›</a:t>
            </a:fld>
            <a:endParaRPr lang="en-US" altLang="x-non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ＭＳ Ｐゴシック" charset="-128"/>
          <a:cs typeface="+mj-cs"/>
        </a:defRPr>
      </a:lvl1pPr>
      <a:lvl2pPr algn="ctr" rtl="0" eaLnBrk="0" fontAlgn="base" hangingPunct="0">
        <a:spcBef>
          <a:spcPct val="0"/>
        </a:spcBef>
        <a:spcAft>
          <a:spcPct val="0"/>
        </a:spcAft>
        <a:defRPr sz="4400">
          <a:solidFill>
            <a:schemeClr val="tx1"/>
          </a:solidFill>
          <a:latin typeface="Calibri" pitchFamily="34" charset="0"/>
          <a:ea typeface="ＭＳ Ｐゴシック" charset="-128"/>
        </a:defRPr>
      </a:lvl2pPr>
      <a:lvl3pPr algn="ctr" rtl="0" eaLnBrk="0" fontAlgn="base" hangingPunct="0">
        <a:spcBef>
          <a:spcPct val="0"/>
        </a:spcBef>
        <a:spcAft>
          <a:spcPct val="0"/>
        </a:spcAft>
        <a:defRPr sz="4400">
          <a:solidFill>
            <a:schemeClr val="tx1"/>
          </a:solidFill>
          <a:latin typeface="Calibri" pitchFamily="34" charset="0"/>
          <a:ea typeface="ＭＳ Ｐゴシック" charset="-128"/>
        </a:defRPr>
      </a:lvl3pPr>
      <a:lvl4pPr algn="ctr" rtl="0" eaLnBrk="0" fontAlgn="base" hangingPunct="0">
        <a:spcBef>
          <a:spcPct val="0"/>
        </a:spcBef>
        <a:spcAft>
          <a:spcPct val="0"/>
        </a:spcAft>
        <a:defRPr sz="4400">
          <a:solidFill>
            <a:schemeClr val="tx1"/>
          </a:solidFill>
          <a:latin typeface="Calibri" pitchFamily="34" charset="0"/>
          <a:ea typeface="ＭＳ Ｐゴシック" charset="-128"/>
        </a:defRPr>
      </a:lvl4pPr>
      <a:lvl5pPr algn="ctr" rtl="0" eaLnBrk="0" fontAlgn="base" hangingPunct="0">
        <a:spcBef>
          <a:spcPct val="0"/>
        </a:spcBef>
        <a:spcAft>
          <a:spcPct val="0"/>
        </a:spcAft>
        <a:defRPr sz="4400">
          <a:solidFill>
            <a:schemeClr val="tx1"/>
          </a:solidFill>
          <a:latin typeface="Calibri" pitchFamily="34" charset="0"/>
          <a:ea typeface="ＭＳ Ｐゴシック" charset="-128"/>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tif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tif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5.tif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p:txBody>
          <a:bodyPr/>
          <a:lstStyle/>
          <a:p>
            <a:pPr eaLnBrk="1" hangingPunct="1"/>
            <a:r>
              <a:rPr lang="en-US" altLang="x-none" dirty="0" smtClean="0">
                <a:ea typeface="Calibri" charset="0"/>
              </a:rPr>
              <a:t>Unit 6</a:t>
            </a:r>
            <a:endParaRPr lang="en-US" altLang="x-none" dirty="0">
              <a:ea typeface="Calibri" charset="0"/>
            </a:endParaRPr>
          </a:p>
        </p:txBody>
      </p:sp>
      <p:sp>
        <p:nvSpPr>
          <p:cNvPr id="13315" name="Subtitle 2"/>
          <p:cNvSpPr>
            <a:spLocks noGrp="1"/>
          </p:cNvSpPr>
          <p:nvPr>
            <p:ph type="subTitle" idx="1"/>
          </p:nvPr>
        </p:nvSpPr>
        <p:spPr/>
        <p:txBody>
          <a:bodyPr/>
          <a:lstStyle/>
          <a:p>
            <a:pPr eaLnBrk="1" hangingPunct="1"/>
            <a:r>
              <a:rPr lang="en-US" altLang="x-none" sz="4800">
                <a:solidFill>
                  <a:schemeClr val="tx1"/>
                </a:solidFill>
                <a:ea typeface="Calibri" charset="0"/>
              </a:rPr>
              <a:t>Regression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“regression”?</a:t>
            </a:r>
            <a:endParaRPr lang="en-US" dirty="0"/>
          </a:p>
        </p:txBody>
      </p:sp>
      <p:sp>
        <p:nvSpPr>
          <p:cNvPr id="3" name="Content Placeholder 2"/>
          <p:cNvSpPr>
            <a:spLocks noGrp="1"/>
          </p:cNvSpPr>
          <p:nvPr>
            <p:ph idx="1"/>
          </p:nvPr>
        </p:nvSpPr>
        <p:spPr>
          <a:xfrm>
            <a:off x="457200" y="1417638"/>
            <a:ext cx="5105400" cy="4449762"/>
          </a:xfrm>
        </p:spPr>
        <p:txBody>
          <a:bodyPr/>
          <a:lstStyle/>
          <a:p>
            <a:r>
              <a:rPr lang="en-US" altLang="x-none" sz="2800" dirty="0" smtClean="0"/>
              <a:t>Regression (</a:t>
            </a:r>
            <a:r>
              <a:rPr lang="en-US" altLang="x-none" sz="2800" dirty="0" smtClean="0">
                <a:solidFill>
                  <a:srgbClr val="FF0000"/>
                </a:solidFill>
              </a:rPr>
              <a:t>Tendency</a:t>
            </a:r>
            <a:r>
              <a:rPr lang="en-US" altLang="x-none" sz="2800" dirty="0" smtClean="0"/>
              <a:t> of regressing to the mean)</a:t>
            </a:r>
          </a:p>
          <a:p>
            <a:r>
              <a:rPr lang="en-US" sz="2800" dirty="0"/>
              <a:t>F</a:t>
            </a:r>
            <a:r>
              <a:rPr lang="en-US" sz="2800" dirty="0" smtClean="0"/>
              <a:t>irst discovered by British statistician Francis Galton in the 19th century. </a:t>
            </a:r>
          </a:p>
          <a:p>
            <a:r>
              <a:rPr lang="en-US" sz="2800" dirty="0" smtClean="0"/>
              <a:t>Contrary to popular belief, Galton found that tall parents do not necessary have tall children. If the parent is very tall, the offspring tend to closer to the average. </a:t>
            </a:r>
            <a:endParaRPr lang="en-US" sz="2800" dirty="0"/>
          </a:p>
        </p:txBody>
      </p:sp>
      <p:pic>
        <p:nvPicPr>
          <p:cNvPr id="5" name="Picture 4"/>
          <p:cNvPicPr>
            <a:picLocks noChangeAspect="1"/>
          </p:cNvPicPr>
          <p:nvPr/>
        </p:nvPicPr>
        <p:blipFill>
          <a:blip r:embed="rId2"/>
          <a:stretch>
            <a:fillRect/>
          </a:stretch>
        </p:blipFill>
        <p:spPr>
          <a:xfrm>
            <a:off x="5888121" y="1417638"/>
            <a:ext cx="2806700" cy="5029200"/>
          </a:xfrm>
          <a:prstGeom prst="rect">
            <a:avLst/>
          </a:prstGeom>
        </p:spPr>
      </p:pic>
    </p:spTree>
    <p:extLst>
      <p:ext uri="{BB962C8B-B14F-4D97-AF65-F5344CB8AC3E}">
        <p14:creationId xmlns:p14="http://schemas.microsoft.com/office/powerpoint/2010/main" val="6200005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Galton’s discovery</a:t>
            </a:r>
            <a:endParaRPr lang="en-US" dirty="0"/>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457200" y="1600200"/>
            <a:ext cx="5668162" cy="4525963"/>
          </a:xfrm>
          <a:prstGeom prst="rect">
            <a:avLst/>
          </a:prstGeom>
          <a:ln>
            <a:solidFill>
              <a:schemeClr val="tx1"/>
            </a:solidFill>
          </a:ln>
        </p:spPr>
      </p:pic>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21400" y="1600200"/>
            <a:ext cx="2844800" cy="3200400"/>
          </a:xfrm>
          <a:prstGeom prst="rect">
            <a:avLst/>
          </a:prstGeom>
        </p:spPr>
      </p:pic>
    </p:spTree>
    <p:extLst>
      <p:ext uri="{BB962C8B-B14F-4D97-AF65-F5344CB8AC3E}">
        <p14:creationId xmlns:p14="http://schemas.microsoft.com/office/powerpoint/2010/main" val="16476048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fontScale="90000"/>
          </a:bodyPr>
          <a:lstStyle/>
          <a:p>
            <a:pPr eaLnBrk="1" hangingPunct="1"/>
            <a:r>
              <a:rPr lang="en-US" altLang="x-none" sz="3600"/>
              <a:t>Difference between correlation and regression</a:t>
            </a:r>
            <a:br>
              <a:rPr lang="en-US" altLang="x-none" sz="3600"/>
            </a:br>
            <a:endParaRPr lang="en-US" altLang="x-none" sz="3600"/>
          </a:p>
        </p:txBody>
      </p:sp>
      <p:sp>
        <p:nvSpPr>
          <p:cNvPr id="14339" name="Content Placeholder 2"/>
          <p:cNvSpPr>
            <a:spLocks noGrp="1"/>
          </p:cNvSpPr>
          <p:nvPr>
            <p:ph idx="1"/>
          </p:nvPr>
        </p:nvSpPr>
        <p:spPr>
          <a:xfrm>
            <a:off x="457200" y="1371600"/>
            <a:ext cx="8458200" cy="4525963"/>
          </a:xfrm>
        </p:spPr>
        <p:txBody>
          <a:bodyPr/>
          <a:lstStyle/>
          <a:p>
            <a:pPr eaLnBrk="1" hangingPunct="1"/>
            <a:r>
              <a:rPr lang="en-US" altLang="x-none" dirty="0" smtClean="0"/>
              <a:t>In </a:t>
            </a:r>
            <a:r>
              <a:rPr lang="en-US" altLang="x-none" dirty="0"/>
              <a:t>correlation there is </a:t>
            </a:r>
            <a:r>
              <a:rPr lang="en-US" altLang="x-none" dirty="0">
                <a:solidFill>
                  <a:srgbClr val="FF0000"/>
                </a:solidFill>
              </a:rPr>
              <a:t>no distinction </a:t>
            </a:r>
            <a:r>
              <a:rPr lang="en-US" altLang="x-none" dirty="0"/>
              <a:t>between DV and </a:t>
            </a:r>
            <a:r>
              <a:rPr lang="en-US" altLang="x-none" dirty="0" smtClean="0"/>
              <a:t>IV.</a:t>
            </a:r>
          </a:p>
          <a:p>
            <a:pPr eaLnBrk="1" hangingPunct="1"/>
            <a:r>
              <a:rPr lang="en-US" altLang="x-none" dirty="0" smtClean="0">
                <a:solidFill>
                  <a:srgbClr val="FF0000"/>
                </a:solidFill>
              </a:rPr>
              <a:t>Correlation doesn’t necessarily imply causation.</a:t>
            </a:r>
            <a:endParaRPr lang="en-US" altLang="x-none" dirty="0">
              <a:solidFill>
                <a:srgbClr val="FF0000"/>
              </a:solidFill>
            </a:endParaRPr>
          </a:p>
          <a:p>
            <a:pPr eaLnBrk="1" hangingPunct="1"/>
            <a:r>
              <a:rPr lang="en-US" altLang="x-none" dirty="0" smtClean="0"/>
              <a:t>Correlation of X and Y = Correlation of Y and X</a:t>
            </a:r>
          </a:p>
          <a:p>
            <a:pPr eaLnBrk="1" hangingPunct="1"/>
            <a:r>
              <a:rPr lang="en-US" altLang="x-none" dirty="0" smtClean="0"/>
              <a:t>Regression of Y by X is NOT the same as regression of X by Y.</a:t>
            </a:r>
          </a:p>
          <a:p>
            <a:pPr eaLnBrk="1" hangingPunct="1"/>
            <a:r>
              <a:rPr lang="en-US" altLang="x-none" dirty="0" smtClean="0"/>
              <a:t>In regression </a:t>
            </a:r>
            <a:r>
              <a:rPr lang="en-US" altLang="x-none" dirty="0" smtClean="0">
                <a:solidFill>
                  <a:srgbClr val="FF0000"/>
                </a:solidFill>
              </a:rPr>
              <a:t>Y is the DV and X is the IV</a:t>
            </a:r>
            <a:r>
              <a:rPr lang="en-US" altLang="x-none" dirty="0" smtClean="0"/>
              <a:t>. The model may imply a cause and effect relationship.</a:t>
            </a:r>
            <a:endParaRPr lang="en-US" altLang="x-none" dirty="0"/>
          </a:p>
          <a:p>
            <a:pPr eaLnBrk="1" hangingPunct="1"/>
            <a:endParaRPr lang="en-US" altLang="x-none"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fontScale="90000"/>
          </a:bodyPr>
          <a:lstStyle/>
          <a:p>
            <a:pPr eaLnBrk="1" hangingPunct="1"/>
            <a:r>
              <a:rPr lang="en-US" altLang="x-none" sz="3600"/>
              <a:t>Make sure you use the right graphic: Scatterplot and regression line</a:t>
            </a:r>
            <a:br>
              <a:rPr lang="en-US" altLang="x-none" sz="3600"/>
            </a:br>
            <a:endParaRPr lang="en-US" altLang="x-none" sz="3600"/>
          </a:p>
        </p:txBody>
      </p:sp>
      <p:sp>
        <p:nvSpPr>
          <p:cNvPr id="15363" name="Content Placeholder 2"/>
          <p:cNvSpPr>
            <a:spLocks noGrp="1"/>
          </p:cNvSpPr>
          <p:nvPr>
            <p:ph idx="1"/>
          </p:nvPr>
        </p:nvSpPr>
        <p:spPr/>
        <p:txBody>
          <a:bodyPr/>
          <a:lstStyle/>
          <a:p>
            <a:pPr eaLnBrk="1" hangingPunct="1"/>
            <a:endParaRPr lang="x-none" altLang="x-none"/>
          </a:p>
        </p:txBody>
      </p:sp>
      <p:pic>
        <p:nvPicPr>
          <p:cNvPr id="15364" name="Picture 4"/>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588" y="1752600"/>
            <a:ext cx="9142412"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pPr eaLnBrk="1" hangingPunct="1"/>
            <a:r>
              <a:rPr lang="en-US" altLang="x-none" dirty="0" smtClean="0"/>
              <a:t>R</a:t>
            </a:r>
            <a:r>
              <a:rPr lang="en-US" altLang="x-none" baseline="30000" dirty="0" smtClean="0"/>
              <a:t>2</a:t>
            </a:r>
            <a:endParaRPr lang="en-US" altLang="x-none" baseline="30000" dirty="0"/>
          </a:p>
        </p:txBody>
      </p:sp>
      <p:sp>
        <p:nvSpPr>
          <p:cNvPr id="16387" name="Content Placeholder 2"/>
          <p:cNvSpPr>
            <a:spLocks noGrp="1"/>
          </p:cNvSpPr>
          <p:nvPr>
            <p:ph idx="1"/>
          </p:nvPr>
        </p:nvSpPr>
        <p:spPr>
          <a:xfrm>
            <a:off x="457200" y="1600200"/>
            <a:ext cx="4953000" cy="4525963"/>
          </a:xfrm>
        </p:spPr>
        <p:txBody>
          <a:bodyPr/>
          <a:lstStyle/>
          <a:p>
            <a:pPr eaLnBrk="1" hangingPunct="1"/>
            <a:r>
              <a:rPr lang="en-US" altLang="x-none" sz="2800" dirty="0" smtClean="0"/>
              <a:t>Pearson’s coefficient = r</a:t>
            </a:r>
          </a:p>
          <a:p>
            <a:pPr eaLnBrk="1" hangingPunct="1"/>
            <a:r>
              <a:rPr lang="en-US" altLang="x-none" sz="2800" dirty="0" smtClean="0"/>
              <a:t>R-square </a:t>
            </a:r>
            <a:r>
              <a:rPr lang="en-US" altLang="x-none" sz="2800" dirty="0"/>
              <a:t>= r * r = </a:t>
            </a:r>
            <a:r>
              <a:rPr lang="en-US" altLang="x-none" sz="2800" dirty="0">
                <a:solidFill>
                  <a:srgbClr val="FF0000"/>
                </a:solidFill>
              </a:rPr>
              <a:t>variance explained </a:t>
            </a:r>
            <a:r>
              <a:rPr lang="en-US" altLang="x-none" sz="2800" dirty="0"/>
              <a:t>= strength of </a:t>
            </a:r>
            <a:r>
              <a:rPr lang="en-US" altLang="x-none" sz="2800" dirty="0" smtClean="0"/>
              <a:t>determination</a:t>
            </a:r>
          </a:p>
          <a:p>
            <a:pPr eaLnBrk="1" hangingPunct="1"/>
            <a:r>
              <a:rPr lang="en-US" altLang="x-none" sz="2800" dirty="0" smtClean="0"/>
              <a:t>The concept can be visually depicted by a </a:t>
            </a:r>
            <a:r>
              <a:rPr lang="en-US" altLang="x-none" sz="2800" dirty="0" smtClean="0">
                <a:solidFill>
                  <a:srgbClr val="FF0000"/>
                </a:solidFill>
              </a:rPr>
              <a:t>Venn diagram </a:t>
            </a:r>
            <a:r>
              <a:rPr lang="en-US" altLang="x-none" sz="2800" dirty="0" smtClean="0"/>
              <a:t>in set theory.</a:t>
            </a:r>
          </a:p>
          <a:p>
            <a:pPr eaLnBrk="1" hangingPunct="1"/>
            <a:r>
              <a:rPr lang="en-US" altLang="x-none" sz="2800" dirty="0" smtClean="0"/>
              <a:t>The </a:t>
            </a:r>
            <a:r>
              <a:rPr lang="en-US" altLang="x-none" sz="2800" dirty="0" smtClean="0">
                <a:solidFill>
                  <a:srgbClr val="FF0000"/>
                </a:solidFill>
              </a:rPr>
              <a:t>overlapping</a:t>
            </a:r>
            <a:r>
              <a:rPr lang="en-US" altLang="x-none" sz="2800" dirty="0" smtClean="0"/>
              <a:t> area of X and Y is the variance explained.</a:t>
            </a:r>
          </a:p>
          <a:p>
            <a:pPr eaLnBrk="1" hangingPunct="1"/>
            <a:r>
              <a:rPr lang="en-US" altLang="x-none" sz="2800" dirty="0" smtClean="0"/>
              <a:t>Range = 0 to 1, or 0% to 100%</a:t>
            </a:r>
            <a:endParaRPr lang="en-US" altLang="x-none" sz="2800" dirty="0"/>
          </a:p>
          <a:p>
            <a:pPr eaLnBrk="1" hangingPunct="1"/>
            <a:endParaRPr lang="en-US" altLang="x-none" sz="3000" dirty="0"/>
          </a:p>
        </p:txBody>
      </p:sp>
      <p:pic>
        <p:nvPicPr>
          <p:cNvPr id="16388"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562600" y="1600200"/>
            <a:ext cx="3297151" cy="3032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pPr eaLnBrk="1" hangingPunct="1"/>
            <a:r>
              <a:rPr lang="en-US" altLang="x-none" dirty="0" smtClean="0"/>
              <a:t>R</a:t>
            </a:r>
            <a:r>
              <a:rPr lang="en-US" altLang="x-none" baseline="30000" dirty="0" smtClean="0"/>
              <a:t>2</a:t>
            </a:r>
            <a:endParaRPr lang="en-US" altLang="x-none" dirty="0"/>
          </a:p>
        </p:txBody>
      </p:sp>
      <p:sp>
        <p:nvSpPr>
          <p:cNvPr id="16387" name="Content Placeholder 2"/>
          <p:cNvSpPr>
            <a:spLocks noGrp="1"/>
          </p:cNvSpPr>
          <p:nvPr>
            <p:ph idx="1"/>
          </p:nvPr>
        </p:nvSpPr>
        <p:spPr>
          <a:xfrm>
            <a:off x="457200" y="1600200"/>
            <a:ext cx="3581400" cy="4525963"/>
          </a:xfrm>
        </p:spPr>
        <p:txBody>
          <a:bodyPr/>
          <a:lstStyle/>
          <a:p>
            <a:pPr eaLnBrk="1" hangingPunct="1"/>
            <a:r>
              <a:rPr lang="en-US" altLang="x-none" sz="3000" dirty="0" smtClean="0"/>
              <a:t>Variance = dispersion, distribution.</a:t>
            </a:r>
          </a:p>
          <a:p>
            <a:pPr eaLnBrk="1" hangingPunct="1"/>
            <a:r>
              <a:rPr lang="en-US" altLang="x-none" sz="3000" dirty="0" smtClean="0"/>
              <a:t>If X and Y have a perfect relationship, the histogram of X can be exactly superimposed on Y.</a:t>
            </a:r>
            <a:endParaRPr lang="en-US" altLang="x-none" sz="3000" dirty="0"/>
          </a:p>
        </p:txBody>
      </p:sp>
      <p:pic>
        <p:nvPicPr>
          <p:cNvPr id="2" name="Picture 1"/>
          <p:cNvPicPr>
            <a:picLocks noChangeAspect="1"/>
          </p:cNvPicPr>
          <p:nvPr/>
        </p:nvPicPr>
        <p:blipFill>
          <a:blip r:embed="rId2"/>
          <a:stretch>
            <a:fillRect/>
          </a:stretch>
        </p:blipFill>
        <p:spPr>
          <a:xfrm>
            <a:off x="4419601" y="1600200"/>
            <a:ext cx="4306922" cy="3505200"/>
          </a:xfrm>
          <a:prstGeom prst="rect">
            <a:avLst/>
          </a:prstGeom>
          <a:ln>
            <a:solidFill>
              <a:schemeClr val="tx1"/>
            </a:solidFill>
          </a:ln>
        </p:spPr>
      </p:pic>
    </p:spTree>
    <p:extLst>
      <p:ext uri="{BB962C8B-B14F-4D97-AF65-F5344CB8AC3E}">
        <p14:creationId xmlns:p14="http://schemas.microsoft.com/office/powerpoint/2010/main" val="4096553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pPr eaLnBrk="1" hangingPunct="1"/>
            <a:r>
              <a:rPr lang="en-US" altLang="x-none" dirty="0" smtClean="0"/>
              <a:t>R</a:t>
            </a:r>
            <a:r>
              <a:rPr lang="en-US" altLang="x-none" baseline="30000" dirty="0" smtClean="0"/>
              <a:t>2</a:t>
            </a:r>
            <a:endParaRPr lang="en-US" altLang="x-none" dirty="0"/>
          </a:p>
        </p:txBody>
      </p:sp>
      <p:sp>
        <p:nvSpPr>
          <p:cNvPr id="16387" name="Content Placeholder 2"/>
          <p:cNvSpPr>
            <a:spLocks noGrp="1"/>
          </p:cNvSpPr>
          <p:nvPr>
            <p:ph idx="1"/>
          </p:nvPr>
        </p:nvSpPr>
        <p:spPr>
          <a:xfrm>
            <a:off x="457200" y="1600200"/>
            <a:ext cx="3733800" cy="4525963"/>
          </a:xfrm>
        </p:spPr>
        <p:txBody>
          <a:bodyPr/>
          <a:lstStyle/>
          <a:p>
            <a:pPr eaLnBrk="1" hangingPunct="1"/>
            <a:r>
              <a:rPr lang="en-US" altLang="x-none" sz="3000" dirty="0" smtClean="0"/>
              <a:t>If I pick any point in Histogram X, that is exactly the same point in Histogram Y.</a:t>
            </a:r>
          </a:p>
          <a:p>
            <a:pPr eaLnBrk="1" hangingPunct="1"/>
            <a:r>
              <a:rPr lang="en-US" altLang="x-none" sz="3000" dirty="0" smtClean="0"/>
              <a:t>So, the dispersion of Y is </a:t>
            </a:r>
            <a:r>
              <a:rPr lang="en-US" altLang="x-none" sz="3000" dirty="0" smtClean="0">
                <a:solidFill>
                  <a:srgbClr val="FF0000"/>
                </a:solidFill>
              </a:rPr>
              <a:t>corresponding</a:t>
            </a:r>
            <a:r>
              <a:rPr lang="en-US" altLang="x-none" sz="3000" dirty="0" smtClean="0"/>
              <a:t> to or </a:t>
            </a:r>
            <a:r>
              <a:rPr lang="en-US" altLang="x-none" sz="3000" dirty="0" smtClean="0">
                <a:solidFill>
                  <a:srgbClr val="FF0000"/>
                </a:solidFill>
              </a:rPr>
              <a:t>explained </a:t>
            </a:r>
            <a:r>
              <a:rPr lang="en-US" altLang="x-none" sz="3000" dirty="0" smtClean="0"/>
              <a:t>by that of X.</a:t>
            </a:r>
            <a:endParaRPr lang="en-US" altLang="x-none" sz="3000" dirty="0"/>
          </a:p>
        </p:txBody>
      </p:sp>
      <p:pic>
        <p:nvPicPr>
          <p:cNvPr id="2" name="Picture 1"/>
          <p:cNvPicPr>
            <a:picLocks noChangeAspect="1"/>
          </p:cNvPicPr>
          <p:nvPr/>
        </p:nvPicPr>
        <p:blipFill>
          <a:blip r:embed="rId2"/>
          <a:stretch>
            <a:fillRect/>
          </a:stretch>
        </p:blipFill>
        <p:spPr>
          <a:xfrm>
            <a:off x="4419601" y="1600200"/>
            <a:ext cx="4306922" cy="3505200"/>
          </a:xfrm>
          <a:prstGeom prst="rect">
            <a:avLst/>
          </a:prstGeom>
          <a:ln>
            <a:solidFill>
              <a:schemeClr val="tx1"/>
            </a:solidFill>
          </a:ln>
        </p:spPr>
      </p:pic>
    </p:spTree>
    <p:extLst>
      <p:ext uri="{BB962C8B-B14F-4D97-AF65-F5344CB8AC3E}">
        <p14:creationId xmlns:p14="http://schemas.microsoft.com/office/powerpoint/2010/main" val="264782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pPr eaLnBrk="1" hangingPunct="1"/>
            <a:r>
              <a:rPr lang="en-US" altLang="x-none"/>
              <a:t>Regression equation</a:t>
            </a:r>
          </a:p>
        </p:txBody>
      </p:sp>
      <p:sp>
        <p:nvSpPr>
          <p:cNvPr id="16387" name="Content Placeholder 2"/>
          <p:cNvSpPr>
            <a:spLocks noGrp="1"/>
          </p:cNvSpPr>
          <p:nvPr>
            <p:ph idx="1"/>
          </p:nvPr>
        </p:nvSpPr>
        <p:spPr>
          <a:xfrm>
            <a:off x="457200" y="1600200"/>
            <a:ext cx="8001000" cy="4525963"/>
          </a:xfrm>
        </p:spPr>
        <p:txBody>
          <a:bodyPr/>
          <a:lstStyle/>
          <a:p>
            <a:pPr eaLnBrk="1" hangingPunct="1"/>
            <a:r>
              <a:rPr lang="en-US" altLang="x-none" sz="3000" dirty="0" smtClean="0"/>
              <a:t>Pearson’s coefficient = r</a:t>
            </a:r>
          </a:p>
          <a:p>
            <a:pPr eaLnBrk="1" hangingPunct="1"/>
            <a:r>
              <a:rPr lang="en-US" altLang="x-none" sz="3000" dirty="0" smtClean="0"/>
              <a:t>R-square </a:t>
            </a:r>
            <a:r>
              <a:rPr lang="en-US" altLang="x-none" sz="3000" dirty="0"/>
              <a:t>= r * r = </a:t>
            </a:r>
            <a:r>
              <a:rPr lang="en-US" altLang="x-none" sz="3000" dirty="0">
                <a:solidFill>
                  <a:srgbClr val="FF0000"/>
                </a:solidFill>
              </a:rPr>
              <a:t>variance explained </a:t>
            </a:r>
            <a:r>
              <a:rPr lang="en-US" altLang="x-none" sz="3000" dirty="0"/>
              <a:t>= strength of determination</a:t>
            </a:r>
          </a:p>
          <a:p>
            <a:pPr eaLnBrk="1" hangingPunct="1"/>
            <a:r>
              <a:rPr lang="en-US" altLang="x-none" sz="3000" dirty="0"/>
              <a:t>Y = a + </a:t>
            </a:r>
            <a:r>
              <a:rPr lang="en-US" altLang="x-none" sz="3000" dirty="0" err="1"/>
              <a:t>bx</a:t>
            </a:r>
            <a:r>
              <a:rPr lang="en-US" altLang="x-none" sz="3000" dirty="0"/>
              <a:t> + e</a:t>
            </a:r>
          </a:p>
          <a:p>
            <a:pPr eaLnBrk="1" hangingPunct="1"/>
            <a:r>
              <a:rPr lang="en-US" altLang="x-none" sz="3000" dirty="0"/>
              <a:t>A = intercept, </a:t>
            </a:r>
            <a:r>
              <a:rPr lang="en-US" altLang="x-none" sz="3000" dirty="0" smtClean="0"/>
              <a:t>constant, the </a:t>
            </a:r>
            <a:r>
              <a:rPr lang="en-US" altLang="x-none" sz="3000" dirty="0"/>
              <a:t>initial point where the regression line starts</a:t>
            </a:r>
          </a:p>
          <a:p>
            <a:pPr eaLnBrk="1" hangingPunct="1"/>
            <a:r>
              <a:rPr lang="en-US" altLang="x-none" sz="3000" dirty="0"/>
              <a:t>B = beta weight = slope = regression coefficient = parameter estimate</a:t>
            </a:r>
          </a:p>
          <a:p>
            <a:pPr eaLnBrk="1" hangingPunct="1"/>
            <a:r>
              <a:rPr lang="en-US" altLang="x-none" sz="3000" dirty="0"/>
              <a:t>E = error (assume zero)</a:t>
            </a:r>
          </a:p>
          <a:p>
            <a:pPr eaLnBrk="1" hangingPunct="1"/>
            <a:endParaRPr lang="en-US" altLang="x-none" sz="3000" dirty="0"/>
          </a:p>
        </p:txBody>
      </p:sp>
    </p:spTree>
    <p:extLst>
      <p:ext uri="{BB962C8B-B14F-4D97-AF65-F5344CB8AC3E}">
        <p14:creationId xmlns:p14="http://schemas.microsoft.com/office/powerpoint/2010/main" val="9595133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4495800" cy="1143000"/>
          </a:xfrm>
        </p:spPr>
        <p:txBody>
          <a:bodyPr>
            <a:normAutofit fontScale="90000"/>
          </a:bodyPr>
          <a:lstStyle/>
          <a:p>
            <a:pPr eaLnBrk="1" hangingPunct="1"/>
            <a:r>
              <a:rPr lang="en-US" altLang="x-none" sz="3600"/>
              <a:t>How can we get the slope?</a:t>
            </a:r>
            <a:br>
              <a:rPr lang="en-US" altLang="x-none" sz="3600"/>
            </a:br>
            <a:endParaRPr lang="en-US" altLang="x-none" sz="3600"/>
          </a:p>
        </p:txBody>
      </p:sp>
      <p:sp>
        <p:nvSpPr>
          <p:cNvPr id="17411" name="Content Placeholder 2"/>
          <p:cNvSpPr>
            <a:spLocks noGrp="1"/>
          </p:cNvSpPr>
          <p:nvPr>
            <p:ph idx="1"/>
          </p:nvPr>
        </p:nvSpPr>
        <p:spPr>
          <a:xfrm>
            <a:off x="457200" y="1600200"/>
            <a:ext cx="4495800" cy="4525963"/>
          </a:xfrm>
        </p:spPr>
        <p:txBody>
          <a:bodyPr/>
          <a:lstStyle/>
          <a:p>
            <a:pPr eaLnBrk="1" hangingPunct="1"/>
            <a:r>
              <a:rPr lang="en-US" altLang="x-none" dirty="0">
                <a:solidFill>
                  <a:srgbClr val="FF0000"/>
                </a:solidFill>
              </a:rPr>
              <a:t>Rise /Run</a:t>
            </a:r>
          </a:p>
          <a:p>
            <a:pPr lvl="1" eaLnBrk="1" hangingPunct="1"/>
            <a:r>
              <a:rPr lang="en-US" altLang="x-none" dirty="0"/>
              <a:t>Rise = change in Y</a:t>
            </a:r>
          </a:p>
          <a:p>
            <a:pPr lvl="1" eaLnBrk="1" hangingPunct="1"/>
            <a:r>
              <a:rPr lang="en-US" altLang="x-none" dirty="0"/>
              <a:t>Run = change in </a:t>
            </a:r>
            <a:r>
              <a:rPr lang="en-US" altLang="x-none" dirty="0" smtClean="0"/>
              <a:t>X</a:t>
            </a:r>
          </a:p>
          <a:p>
            <a:pPr eaLnBrk="1" hangingPunct="1"/>
            <a:r>
              <a:rPr lang="en-US" altLang="x-none" dirty="0" smtClean="0"/>
              <a:t>However, rise and run can work in a perfect relationship only (all the points form a straight line).</a:t>
            </a:r>
          </a:p>
          <a:p>
            <a:pPr eaLnBrk="1" hangingPunct="1"/>
            <a:r>
              <a:rPr lang="en-US" altLang="x-none" dirty="0" smtClean="0"/>
              <a:t>What if points scatter?</a:t>
            </a:r>
            <a:endParaRPr lang="en-US" altLang="x-none" dirty="0"/>
          </a:p>
        </p:txBody>
      </p:sp>
      <p:pic>
        <p:nvPicPr>
          <p:cNvPr id="17412" name="Picture 2"/>
          <p:cNvPicPr>
            <a:picLocks noChangeAspect="1" noChangeArrowheads="1"/>
          </p:cNvPicPr>
          <p:nvPr/>
        </p:nvPicPr>
        <p:blipFill rotWithShape="1">
          <a:blip r:embed="rId2">
            <a:extLst>
              <a:ext uri="{28A0092B-C50C-407E-A947-70E740481C1C}">
                <a14:useLocalDpi xmlns:a14="http://schemas.microsoft.com/office/drawing/2010/main"/>
              </a:ext>
            </a:extLst>
          </a:blip>
          <a:srcRect b="56320"/>
          <a:stretch/>
        </p:blipFill>
        <p:spPr bwMode="auto">
          <a:xfrm>
            <a:off x="4724400" y="1828800"/>
            <a:ext cx="4371358"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pPr eaLnBrk="1" hangingPunct="1"/>
            <a:r>
              <a:rPr lang="en-US" altLang="x-none" sz="4000"/>
              <a:t>How can we get the regression line?</a:t>
            </a:r>
          </a:p>
        </p:txBody>
      </p:sp>
      <p:sp>
        <p:nvSpPr>
          <p:cNvPr id="18435" name="Content Placeholder 2"/>
          <p:cNvSpPr>
            <a:spLocks noGrp="1"/>
          </p:cNvSpPr>
          <p:nvPr>
            <p:ph idx="1"/>
          </p:nvPr>
        </p:nvSpPr>
        <p:spPr/>
        <p:txBody>
          <a:bodyPr/>
          <a:lstStyle/>
          <a:p>
            <a:pPr eaLnBrk="1" hangingPunct="1"/>
            <a:r>
              <a:rPr lang="en-US" altLang="x-none" dirty="0">
                <a:solidFill>
                  <a:srgbClr val="FF0000"/>
                </a:solidFill>
              </a:rPr>
              <a:t>Least square of the residuals = the best </a:t>
            </a:r>
            <a:r>
              <a:rPr lang="en-US" altLang="x-none" dirty="0" smtClean="0">
                <a:solidFill>
                  <a:srgbClr val="FF0000"/>
                </a:solidFill>
              </a:rPr>
              <a:t>fit</a:t>
            </a:r>
          </a:p>
          <a:p>
            <a:pPr eaLnBrk="1" hangingPunct="1"/>
            <a:r>
              <a:rPr lang="en-US" altLang="x-none" dirty="0" smtClean="0"/>
              <a:t>Residual = discrepancy between the actual value and the predicted value.</a:t>
            </a:r>
          </a:p>
          <a:p>
            <a:pPr eaLnBrk="1" hangingPunct="1"/>
            <a:r>
              <a:rPr lang="en-US" altLang="x-none" dirty="0" smtClean="0"/>
              <a:t>In a single variable, we calculate the deviation (the discrepancy between the value and the mean).</a:t>
            </a:r>
          </a:p>
          <a:p>
            <a:pPr eaLnBrk="1" hangingPunct="1"/>
            <a:r>
              <a:rPr lang="en-US" altLang="x-none" dirty="0" smtClean="0"/>
              <a:t>Problem: when we sum the deviation scores, we get zero! That’s why we use sum of squares (2 * 2 = 4, -2 * -2 = 4</a:t>
            </a:r>
            <a:r>
              <a:rPr lang="mr-IN" altLang="x-none" dirty="0" smtClean="0"/>
              <a:t>…</a:t>
            </a:r>
            <a:r>
              <a:rPr lang="en-US" altLang="x-none" dirty="0" smtClean="0"/>
              <a:t>etc.)</a:t>
            </a:r>
            <a:endParaRPr lang="en-US" altLang="x-none"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pPr eaLnBrk="1" hangingPunct="1"/>
            <a:r>
              <a:rPr lang="en-US" altLang="x-none" sz="4000"/>
              <a:t>How can we get the regression line?</a:t>
            </a:r>
          </a:p>
        </p:txBody>
      </p:sp>
      <p:sp>
        <p:nvSpPr>
          <p:cNvPr id="18435" name="Content Placeholder 2"/>
          <p:cNvSpPr>
            <a:spLocks noGrp="1"/>
          </p:cNvSpPr>
          <p:nvPr>
            <p:ph idx="1"/>
          </p:nvPr>
        </p:nvSpPr>
        <p:spPr>
          <a:xfrm>
            <a:off x="457200" y="1600200"/>
            <a:ext cx="3200400" cy="4525963"/>
          </a:xfrm>
        </p:spPr>
        <p:txBody>
          <a:bodyPr/>
          <a:lstStyle/>
          <a:p>
            <a:pPr eaLnBrk="1" hangingPunct="1"/>
            <a:r>
              <a:rPr lang="en-US" altLang="x-none" dirty="0" smtClean="0"/>
              <a:t>If I use a line to summarize the relationship of X and Y...</a:t>
            </a:r>
          </a:p>
          <a:p>
            <a:pPr eaLnBrk="1" hangingPunct="1"/>
            <a:r>
              <a:rPr lang="en-US" altLang="x-none" dirty="0" smtClean="0"/>
              <a:t>Some points are far away from the line and some are closer.</a:t>
            </a:r>
          </a:p>
          <a:p>
            <a:pPr eaLnBrk="1" hangingPunct="1"/>
            <a:endParaRPr lang="en-US" altLang="x-none" dirty="0"/>
          </a:p>
        </p:txBody>
      </p:sp>
      <p:pic>
        <p:nvPicPr>
          <p:cNvPr id="2" name="Picture 1"/>
          <p:cNvPicPr>
            <a:picLocks noChangeAspect="1"/>
          </p:cNvPicPr>
          <p:nvPr/>
        </p:nvPicPr>
        <p:blipFill>
          <a:blip r:embed="rId2"/>
          <a:stretch>
            <a:fillRect/>
          </a:stretch>
        </p:blipFill>
        <p:spPr>
          <a:xfrm>
            <a:off x="3678841" y="1752600"/>
            <a:ext cx="5007959" cy="4191000"/>
          </a:xfrm>
          <a:prstGeom prst="rect">
            <a:avLst/>
          </a:prstGeom>
          <a:ln>
            <a:solidFill>
              <a:schemeClr val="tx1"/>
            </a:solidFill>
          </a:ln>
        </p:spPr>
      </p:pic>
    </p:spTree>
    <p:extLst>
      <p:ext uri="{BB962C8B-B14F-4D97-AF65-F5344CB8AC3E}">
        <p14:creationId xmlns:p14="http://schemas.microsoft.com/office/powerpoint/2010/main" val="13146417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pPr eaLnBrk="1" hangingPunct="1"/>
            <a:r>
              <a:rPr lang="en-US" altLang="x-none" sz="4000"/>
              <a:t>How can we get the regression line?</a:t>
            </a:r>
          </a:p>
        </p:txBody>
      </p:sp>
      <p:sp>
        <p:nvSpPr>
          <p:cNvPr id="18435" name="Content Placeholder 2"/>
          <p:cNvSpPr>
            <a:spLocks noGrp="1"/>
          </p:cNvSpPr>
          <p:nvPr>
            <p:ph idx="1"/>
          </p:nvPr>
        </p:nvSpPr>
        <p:spPr>
          <a:xfrm>
            <a:off x="457200" y="1585118"/>
            <a:ext cx="3200400" cy="4525963"/>
          </a:xfrm>
        </p:spPr>
        <p:txBody>
          <a:bodyPr/>
          <a:lstStyle/>
          <a:p>
            <a:pPr eaLnBrk="1" hangingPunct="1"/>
            <a:r>
              <a:rPr lang="en-US" altLang="x-none" sz="2800" dirty="0" smtClean="0"/>
              <a:t>This distance between the actual and the predicted is called the residual.</a:t>
            </a:r>
          </a:p>
          <a:p>
            <a:pPr eaLnBrk="1" hangingPunct="1"/>
            <a:r>
              <a:rPr lang="en-US" altLang="x-none" sz="2800" dirty="0" smtClean="0"/>
              <a:t>If I sum all the residuals, I might get zero.</a:t>
            </a:r>
          </a:p>
          <a:p>
            <a:pPr eaLnBrk="1" hangingPunct="1"/>
            <a:r>
              <a:rPr lang="en-US" altLang="x-none" sz="2800" dirty="0" smtClean="0"/>
              <a:t>Square them.</a:t>
            </a:r>
            <a:endParaRPr lang="en-US" altLang="x-none" sz="2800" dirty="0"/>
          </a:p>
        </p:txBody>
      </p:sp>
      <p:pic>
        <p:nvPicPr>
          <p:cNvPr id="2" name="Picture 1"/>
          <p:cNvPicPr>
            <a:picLocks noChangeAspect="1"/>
          </p:cNvPicPr>
          <p:nvPr/>
        </p:nvPicPr>
        <p:blipFill>
          <a:blip r:embed="rId2"/>
          <a:stretch>
            <a:fillRect/>
          </a:stretch>
        </p:blipFill>
        <p:spPr>
          <a:xfrm>
            <a:off x="3678841" y="1752600"/>
            <a:ext cx="5007959" cy="4191000"/>
          </a:xfrm>
          <a:prstGeom prst="rect">
            <a:avLst/>
          </a:prstGeom>
          <a:ln>
            <a:solidFill>
              <a:schemeClr val="tx1"/>
            </a:solidFill>
          </a:ln>
        </p:spPr>
      </p:pic>
    </p:spTree>
    <p:extLst>
      <p:ext uri="{BB962C8B-B14F-4D97-AF65-F5344CB8AC3E}">
        <p14:creationId xmlns:p14="http://schemas.microsoft.com/office/powerpoint/2010/main" val="12668711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pPr eaLnBrk="1" hangingPunct="1"/>
            <a:r>
              <a:rPr lang="en-US" altLang="x-none" sz="4000"/>
              <a:t>How can we get the regression line?</a:t>
            </a:r>
          </a:p>
        </p:txBody>
      </p:sp>
      <p:sp>
        <p:nvSpPr>
          <p:cNvPr id="18435" name="Content Placeholder 2"/>
          <p:cNvSpPr>
            <a:spLocks noGrp="1"/>
          </p:cNvSpPr>
          <p:nvPr>
            <p:ph idx="1"/>
          </p:nvPr>
        </p:nvSpPr>
        <p:spPr>
          <a:xfrm>
            <a:off x="457200" y="1600200"/>
            <a:ext cx="3200400" cy="4525963"/>
          </a:xfrm>
        </p:spPr>
        <p:txBody>
          <a:bodyPr/>
          <a:lstStyle/>
          <a:p>
            <a:pPr eaLnBrk="1" hangingPunct="1"/>
            <a:r>
              <a:rPr lang="en-US" altLang="x-none" dirty="0">
                <a:solidFill>
                  <a:srgbClr val="FF0000"/>
                </a:solidFill>
              </a:rPr>
              <a:t>Least square of the residuals = the best </a:t>
            </a:r>
            <a:r>
              <a:rPr lang="en-US" altLang="x-none" dirty="0" smtClean="0">
                <a:solidFill>
                  <a:srgbClr val="FF0000"/>
                </a:solidFill>
              </a:rPr>
              <a:t>fit</a:t>
            </a:r>
          </a:p>
          <a:p>
            <a:pPr eaLnBrk="1" hangingPunct="1"/>
            <a:r>
              <a:rPr lang="en-US" altLang="x-none" dirty="0"/>
              <a:t>T</a:t>
            </a:r>
            <a:r>
              <a:rPr lang="en-US" altLang="x-none" dirty="0" smtClean="0"/>
              <a:t>he overall distance between the actual and the prediction should be the least.</a:t>
            </a:r>
            <a:endParaRPr lang="en-US" altLang="x-none" dirty="0"/>
          </a:p>
        </p:txBody>
      </p:sp>
      <p:pic>
        <p:nvPicPr>
          <p:cNvPr id="5" name="Picture 4"/>
          <p:cNvPicPr>
            <a:picLocks noChangeAspect="1"/>
          </p:cNvPicPr>
          <p:nvPr/>
        </p:nvPicPr>
        <p:blipFill>
          <a:blip r:embed="rId2"/>
          <a:stretch>
            <a:fillRect/>
          </a:stretch>
        </p:blipFill>
        <p:spPr>
          <a:xfrm>
            <a:off x="3810000" y="1767681"/>
            <a:ext cx="5007959" cy="4191000"/>
          </a:xfrm>
          <a:prstGeom prst="rect">
            <a:avLst/>
          </a:prstGeom>
        </p:spPr>
      </p:pic>
    </p:spTree>
    <p:extLst>
      <p:ext uri="{BB962C8B-B14F-4D97-AF65-F5344CB8AC3E}">
        <p14:creationId xmlns:p14="http://schemas.microsoft.com/office/powerpoint/2010/main" val="20252282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6700"/>
            <a:ext cx="8229600" cy="1143000"/>
          </a:xfrm>
        </p:spPr>
        <p:txBody>
          <a:bodyPr/>
          <a:lstStyle/>
          <a:p>
            <a:r>
              <a:rPr lang="en-US" dirty="0" smtClean="0"/>
              <a:t>Residual</a:t>
            </a:r>
            <a:endParaRPr lang="en-US" dirty="0"/>
          </a:p>
        </p:txBody>
      </p:sp>
      <p:sp>
        <p:nvSpPr>
          <p:cNvPr id="3" name="Content Placeholder 2"/>
          <p:cNvSpPr>
            <a:spLocks noGrp="1"/>
          </p:cNvSpPr>
          <p:nvPr>
            <p:ph idx="1"/>
          </p:nvPr>
        </p:nvSpPr>
        <p:spPr>
          <a:xfrm>
            <a:off x="457200" y="1265237"/>
            <a:ext cx="8229600" cy="4525963"/>
          </a:xfrm>
        </p:spPr>
        <p:txBody>
          <a:bodyPr/>
          <a:lstStyle/>
          <a:p>
            <a:pPr marL="0" indent="0">
              <a:buNone/>
            </a:pPr>
            <a:r>
              <a:rPr lang="en-US" dirty="0" smtClean="0"/>
              <a:t>Residuals should scatter around zero and the distribution should be fairly normal.</a:t>
            </a:r>
            <a:endParaRPr lang="en-US" dirty="0"/>
          </a:p>
        </p:txBody>
      </p:sp>
      <p:pic>
        <p:nvPicPr>
          <p:cNvPr id="4" name="Picture 3"/>
          <p:cNvPicPr>
            <a:picLocks noChangeAspect="1"/>
          </p:cNvPicPr>
          <p:nvPr/>
        </p:nvPicPr>
        <p:blipFill>
          <a:blip r:embed="rId2"/>
          <a:stretch>
            <a:fillRect/>
          </a:stretch>
        </p:blipFill>
        <p:spPr>
          <a:xfrm>
            <a:off x="723900" y="2514600"/>
            <a:ext cx="7696200" cy="4241800"/>
          </a:xfrm>
          <a:prstGeom prst="rect">
            <a:avLst/>
          </a:prstGeom>
        </p:spPr>
      </p:pic>
    </p:spTree>
    <p:extLst>
      <p:ext uri="{BB962C8B-B14F-4D97-AF65-F5344CB8AC3E}">
        <p14:creationId xmlns:p14="http://schemas.microsoft.com/office/powerpoint/2010/main" val="11283129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fontScale="90000"/>
          </a:bodyPr>
          <a:lstStyle/>
          <a:p>
            <a:pPr eaLnBrk="1" hangingPunct="1"/>
            <a:r>
              <a:rPr lang="en-US" altLang="x-none" sz="3600"/>
              <a:t>Misinterpretation of regression model: Ecological fallacy</a:t>
            </a:r>
          </a:p>
        </p:txBody>
      </p:sp>
      <p:sp>
        <p:nvSpPr>
          <p:cNvPr id="23555" name="Content Placeholder 2"/>
          <p:cNvSpPr>
            <a:spLocks noGrp="1"/>
          </p:cNvSpPr>
          <p:nvPr>
            <p:ph idx="1"/>
          </p:nvPr>
        </p:nvSpPr>
        <p:spPr>
          <a:xfrm>
            <a:off x="304800" y="1600200"/>
            <a:ext cx="3276600" cy="4876800"/>
          </a:xfrm>
        </p:spPr>
        <p:txBody>
          <a:bodyPr/>
          <a:lstStyle/>
          <a:p>
            <a:pPr eaLnBrk="1" hangingPunct="1">
              <a:lnSpc>
                <a:spcPct val="80000"/>
              </a:lnSpc>
            </a:pPr>
            <a:r>
              <a:rPr lang="en-US" altLang="x-none" sz="2800" dirty="0"/>
              <a:t>This regression model shows a negative relationship between GNI per capita and happiness scores i.e. the more money you earn, the less happiness you have.</a:t>
            </a:r>
          </a:p>
          <a:p>
            <a:pPr eaLnBrk="1" hangingPunct="1">
              <a:lnSpc>
                <a:spcPct val="80000"/>
              </a:lnSpc>
            </a:pPr>
            <a:r>
              <a:rPr lang="en-US" altLang="x-none" sz="2800" dirty="0"/>
              <a:t>Should I ask my boss to cut my salary?</a:t>
            </a:r>
          </a:p>
          <a:p>
            <a:pPr eaLnBrk="1" hangingPunct="1">
              <a:lnSpc>
                <a:spcPct val="80000"/>
              </a:lnSpc>
            </a:pPr>
            <a:endParaRPr lang="en-US" altLang="x-none" sz="2400" dirty="0"/>
          </a:p>
        </p:txBody>
      </p:sp>
      <p:pic>
        <p:nvPicPr>
          <p:cNvPr id="23556"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733800" y="1752600"/>
            <a:ext cx="5151438" cy="38258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Content Placeholder 2"/>
          <p:cNvSpPr>
            <a:spLocks noGrp="1"/>
          </p:cNvSpPr>
          <p:nvPr>
            <p:ph idx="1"/>
          </p:nvPr>
        </p:nvSpPr>
        <p:spPr>
          <a:xfrm>
            <a:off x="457200" y="685800"/>
            <a:ext cx="8229600" cy="1676400"/>
          </a:xfrm>
        </p:spPr>
        <p:txBody>
          <a:bodyPr/>
          <a:lstStyle/>
          <a:p>
            <a:pPr eaLnBrk="1" hangingPunct="1">
              <a:lnSpc>
                <a:spcPct val="80000"/>
              </a:lnSpc>
            </a:pPr>
            <a:r>
              <a:rPr lang="en-US" altLang="x-none" sz="3000" dirty="0"/>
              <a:t>If I remove two </a:t>
            </a:r>
            <a:r>
              <a:rPr lang="en-US" altLang="x-none" sz="3000" dirty="0" smtClean="0"/>
              <a:t>countries, which are outliers</a:t>
            </a:r>
            <a:r>
              <a:rPr lang="en-US" altLang="x-none" sz="3000" dirty="0"/>
              <a:t>, the regression line is flat. i.e. whatever you earn, it has no impact on your happiness?</a:t>
            </a:r>
          </a:p>
          <a:p>
            <a:pPr eaLnBrk="1" hangingPunct="1">
              <a:lnSpc>
                <a:spcPct val="80000"/>
              </a:lnSpc>
            </a:pPr>
            <a:r>
              <a:rPr lang="en-US" altLang="x-none" sz="3000" dirty="0"/>
              <a:t>Should I sit here, enjoy my life, and do nothing?</a:t>
            </a:r>
          </a:p>
          <a:p>
            <a:pPr eaLnBrk="1" hangingPunct="1">
              <a:lnSpc>
                <a:spcPct val="80000"/>
              </a:lnSpc>
            </a:pPr>
            <a:endParaRPr lang="en-US" altLang="x-none" sz="3000" dirty="0"/>
          </a:p>
        </p:txBody>
      </p:sp>
      <p:pic>
        <p:nvPicPr>
          <p:cNvPr id="24579"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200400" y="2743200"/>
            <a:ext cx="5151438" cy="38258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vs. individual data</a:t>
            </a:r>
            <a:endParaRPr lang="en-US" dirty="0"/>
          </a:p>
        </p:txBody>
      </p:sp>
      <p:sp>
        <p:nvSpPr>
          <p:cNvPr id="3" name="Content Placeholder 2"/>
          <p:cNvSpPr>
            <a:spLocks noGrp="1"/>
          </p:cNvSpPr>
          <p:nvPr>
            <p:ph idx="1"/>
          </p:nvPr>
        </p:nvSpPr>
        <p:spPr>
          <a:xfrm>
            <a:off x="457200" y="1600200"/>
            <a:ext cx="3429000" cy="4525963"/>
          </a:xfrm>
        </p:spPr>
        <p:txBody>
          <a:bodyPr/>
          <a:lstStyle/>
          <a:p>
            <a:r>
              <a:rPr lang="en-US" dirty="0" smtClean="0"/>
              <a:t>The conclusion is reversed when we look at individual-level data in different countries.</a:t>
            </a:r>
            <a:endParaRPr lang="en-US" dirty="0"/>
          </a:p>
        </p:txBody>
      </p:sp>
      <p:pic>
        <p:nvPicPr>
          <p:cNvPr id="4" name="Picture 3"/>
          <p:cNvPicPr>
            <a:picLocks noChangeAspect="1"/>
          </p:cNvPicPr>
          <p:nvPr/>
        </p:nvPicPr>
        <p:blipFill>
          <a:blip r:embed="rId2"/>
          <a:stretch>
            <a:fillRect/>
          </a:stretch>
        </p:blipFill>
        <p:spPr>
          <a:xfrm>
            <a:off x="4019087" y="1752600"/>
            <a:ext cx="4730773" cy="4800600"/>
          </a:xfrm>
          <a:prstGeom prst="rect">
            <a:avLst/>
          </a:prstGeom>
          <a:ln>
            <a:solidFill>
              <a:schemeClr val="tx1"/>
            </a:solidFill>
          </a:ln>
        </p:spPr>
      </p:pic>
    </p:spTree>
    <p:extLst>
      <p:ext uri="{BB962C8B-B14F-4D97-AF65-F5344CB8AC3E}">
        <p14:creationId xmlns:p14="http://schemas.microsoft.com/office/powerpoint/2010/main" val="13603703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altLang="x-none"/>
              <a:t>Using summary data to infer to individuals</a:t>
            </a:r>
          </a:p>
        </p:txBody>
      </p:sp>
      <p:sp>
        <p:nvSpPr>
          <p:cNvPr id="25603" name="Content Placeholder 2"/>
          <p:cNvSpPr>
            <a:spLocks noGrp="1"/>
          </p:cNvSpPr>
          <p:nvPr>
            <p:ph idx="1"/>
          </p:nvPr>
        </p:nvSpPr>
        <p:spPr>
          <a:xfrm>
            <a:off x="304800" y="1676400"/>
            <a:ext cx="8534400" cy="4876800"/>
          </a:xfrm>
        </p:spPr>
        <p:txBody>
          <a:bodyPr/>
          <a:lstStyle/>
          <a:p>
            <a:r>
              <a:rPr lang="en-US" altLang="x-none" sz="2800" dirty="0"/>
              <a:t>Another well-known example is the report of Wall Street Journal (June 22, 1995) showing a negative </a:t>
            </a:r>
            <a:r>
              <a:rPr lang="en-US" altLang="x-none" sz="2800" dirty="0" smtClean="0"/>
              <a:t>relationship </a:t>
            </a:r>
            <a:r>
              <a:rPr lang="en-US" altLang="x-none" sz="2800" dirty="0"/>
              <a:t>between the rank of each state's average SAT score and average expenditure on education. At first glance it implies that spending less on education will improve SAT scores.</a:t>
            </a:r>
          </a:p>
          <a:p>
            <a:pPr lvl="1"/>
            <a:r>
              <a:rPr lang="en-US" altLang="x-none" dirty="0" smtClean="0"/>
              <a:t>Cost </a:t>
            </a:r>
            <a:r>
              <a:rPr lang="en-US" altLang="x-none" dirty="0"/>
              <a:t>of living and expenditures vary from state to state.</a:t>
            </a:r>
          </a:p>
          <a:p>
            <a:pPr lvl="1"/>
            <a:r>
              <a:rPr lang="en-US" altLang="x-none" dirty="0"/>
              <a:t>Not everyone takes the SAT. Some take ACT.</a:t>
            </a:r>
          </a:p>
          <a:p>
            <a:endParaRPr lang="en-US" altLang="x-none"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altLang="x-none" dirty="0" smtClean="0"/>
              <a:t>NAEP</a:t>
            </a:r>
            <a:endParaRPr lang="x-none" altLang="x-none" dirty="0"/>
          </a:p>
        </p:txBody>
      </p:sp>
      <p:sp>
        <p:nvSpPr>
          <p:cNvPr id="26627" name="Content Placeholder 2"/>
          <p:cNvSpPr>
            <a:spLocks noGrp="1"/>
          </p:cNvSpPr>
          <p:nvPr>
            <p:ph idx="1"/>
          </p:nvPr>
        </p:nvSpPr>
        <p:spPr>
          <a:xfrm>
            <a:off x="304800" y="1905000"/>
            <a:ext cx="8534400" cy="4648200"/>
          </a:xfrm>
        </p:spPr>
        <p:txBody>
          <a:bodyPr/>
          <a:lstStyle/>
          <a:p>
            <a:r>
              <a:rPr lang="en-US" altLang="x-none"/>
              <a:t>When we examine the achievement data from the </a:t>
            </a:r>
            <a:r>
              <a:rPr lang="en-US" altLang="x-none">
                <a:solidFill>
                  <a:srgbClr val="FF0000"/>
                </a:solidFill>
              </a:rPr>
              <a:t>National Assessment of Education Progress (NAEP) </a:t>
            </a:r>
            <a:r>
              <a:rPr lang="en-US" altLang="x-none"/>
              <a:t>based on a representative sample, it was found that there is a positive relationship between NAEP and expenditures.</a:t>
            </a:r>
          </a:p>
          <a:p>
            <a:endParaRPr lang="en-US" altLang="x-non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pPr eaLnBrk="1" hangingPunct="1"/>
            <a:r>
              <a:rPr lang="en-US" altLang="x-none" sz="4000"/>
              <a:t>Misinterpretation of regression model</a:t>
            </a:r>
          </a:p>
        </p:txBody>
      </p:sp>
      <p:sp>
        <p:nvSpPr>
          <p:cNvPr id="27651" name="Content Placeholder 2"/>
          <p:cNvSpPr>
            <a:spLocks noGrp="1"/>
          </p:cNvSpPr>
          <p:nvPr>
            <p:ph idx="1"/>
          </p:nvPr>
        </p:nvSpPr>
        <p:spPr>
          <a:xfrm>
            <a:off x="457200" y="1600200"/>
            <a:ext cx="4800600" cy="4525963"/>
          </a:xfrm>
        </p:spPr>
        <p:txBody>
          <a:bodyPr/>
          <a:lstStyle/>
          <a:p>
            <a:pPr>
              <a:lnSpc>
                <a:spcPct val="80000"/>
              </a:lnSpc>
            </a:pPr>
            <a:r>
              <a:rPr lang="en-US" altLang="x-none" sz="2700" dirty="0" smtClean="0">
                <a:solidFill>
                  <a:srgbClr val="FF0000"/>
                </a:solidFill>
              </a:rPr>
              <a:t>Alien invasion is coming!</a:t>
            </a:r>
          </a:p>
          <a:p>
            <a:pPr>
              <a:lnSpc>
                <a:spcPct val="80000"/>
              </a:lnSpc>
            </a:pPr>
            <a:r>
              <a:rPr lang="en-US" altLang="x-none" sz="2700" dirty="0" smtClean="0"/>
              <a:t>An </a:t>
            </a:r>
            <a:r>
              <a:rPr lang="en-US" altLang="x-none" sz="2700" dirty="0"/>
              <a:t>alien civilization visited our planet and collected data about our physical growth. They observed our children (from 1-10 years old) and constructed a regression model of their age and height. The aliens conclude that human is a dangerous species that will threaten them. What’s wrong with their regression model</a:t>
            </a:r>
            <a:r>
              <a:rPr lang="en-US" altLang="x-none" sz="2700" dirty="0" smtClean="0"/>
              <a:t>?</a:t>
            </a:r>
            <a:endParaRPr lang="en-US" altLang="x-none" sz="2700" dirty="0"/>
          </a:p>
        </p:txBody>
      </p:sp>
      <p:pic>
        <p:nvPicPr>
          <p:cNvPr id="2" name="Picture 1"/>
          <p:cNvPicPr>
            <a:picLocks noChangeAspect="1"/>
          </p:cNvPicPr>
          <p:nvPr/>
        </p:nvPicPr>
        <p:blipFill>
          <a:blip r:embed="rId2"/>
          <a:stretch>
            <a:fillRect/>
          </a:stretch>
        </p:blipFill>
        <p:spPr>
          <a:xfrm>
            <a:off x="5685612" y="1600200"/>
            <a:ext cx="3001188" cy="419100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pPr eaLnBrk="1" hangingPunct="1"/>
            <a:r>
              <a:rPr lang="en-US" altLang="x-none" sz="4000"/>
              <a:t>Misinterpretation of regression model</a:t>
            </a:r>
          </a:p>
        </p:txBody>
      </p:sp>
      <p:sp>
        <p:nvSpPr>
          <p:cNvPr id="27651" name="Content Placeholder 2"/>
          <p:cNvSpPr>
            <a:spLocks noGrp="1"/>
          </p:cNvSpPr>
          <p:nvPr>
            <p:ph idx="1"/>
          </p:nvPr>
        </p:nvSpPr>
        <p:spPr>
          <a:xfrm>
            <a:off x="469232" y="4995862"/>
            <a:ext cx="8229600" cy="1905000"/>
          </a:xfrm>
        </p:spPr>
        <p:txBody>
          <a:bodyPr/>
          <a:lstStyle/>
          <a:p>
            <a:pPr marL="0" indent="0" eaLnBrk="1" hangingPunct="1">
              <a:lnSpc>
                <a:spcPct val="80000"/>
              </a:lnSpc>
              <a:buNone/>
            </a:pPr>
            <a:r>
              <a:rPr lang="en-US" altLang="x-none" sz="2700" dirty="0" smtClean="0"/>
              <a:t>In </a:t>
            </a:r>
            <a:r>
              <a:rPr lang="en-US" altLang="x-none" sz="2700" dirty="0"/>
              <a:t>the 1980s many experts predict that by the end of the 20</a:t>
            </a:r>
            <a:r>
              <a:rPr lang="en-US" altLang="x-none" sz="2700" baseline="30000" dirty="0"/>
              <a:t>th</a:t>
            </a:r>
            <a:r>
              <a:rPr lang="en-US" altLang="x-none" sz="2700" dirty="0"/>
              <a:t> century Japan would overtake the US to become the world’s largest economy. Today many experts make similar predictions about China. </a:t>
            </a:r>
          </a:p>
        </p:txBody>
      </p:sp>
      <p:pic>
        <p:nvPicPr>
          <p:cNvPr id="2" name="Picture 1"/>
          <p:cNvPicPr>
            <a:picLocks noChangeAspect="1"/>
          </p:cNvPicPr>
          <p:nvPr/>
        </p:nvPicPr>
        <p:blipFill>
          <a:blip r:embed="rId2"/>
          <a:stretch>
            <a:fillRect/>
          </a:stretch>
        </p:blipFill>
        <p:spPr>
          <a:xfrm>
            <a:off x="1981200" y="1447800"/>
            <a:ext cx="5534997" cy="3505200"/>
          </a:xfrm>
          <a:prstGeom prst="rect">
            <a:avLst/>
          </a:prstGeom>
          <a:ln>
            <a:solidFill>
              <a:schemeClr val="tx1"/>
            </a:solidFill>
          </a:ln>
        </p:spPr>
      </p:pic>
    </p:spTree>
    <p:extLst>
      <p:ext uri="{BB962C8B-B14F-4D97-AF65-F5344CB8AC3E}">
        <p14:creationId xmlns:p14="http://schemas.microsoft.com/office/powerpoint/2010/main" val="6163636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Ungraded in-class </a:t>
            </a:r>
            <a:r>
              <a:rPr lang="en-US" dirty="0" smtClean="0"/>
              <a:t>activity 1</a:t>
            </a:r>
            <a:endParaRPr lang="en-US" dirty="0"/>
          </a:p>
        </p:txBody>
      </p:sp>
      <p:sp>
        <p:nvSpPr>
          <p:cNvPr id="3" name="Content Placeholder 2"/>
          <p:cNvSpPr>
            <a:spLocks noGrp="1"/>
          </p:cNvSpPr>
          <p:nvPr>
            <p:ph idx="1"/>
          </p:nvPr>
        </p:nvSpPr>
        <p:spPr>
          <a:xfrm>
            <a:off x="457200" y="5105400"/>
            <a:ext cx="8229600" cy="1020763"/>
          </a:xfrm>
        </p:spPr>
        <p:txBody>
          <a:bodyPr/>
          <a:lstStyle/>
          <a:p>
            <a:r>
              <a:rPr lang="en-US" dirty="0" smtClean="0"/>
              <a:t>Form a small group of 3-5. Discuss: </a:t>
            </a:r>
            <a:r>
              <a:rPr lang="en-US" altLang="x-none" dirty="0" smtClean="0"/>
              <a:t>What is the shortcoming of this type of predictive model?</a:t>
            </a:r>
            <a:endParaRPr lang="en-US" dirty="0"/>
          </a:p>
        </p:txBody>
      </p:sp>
      <p:pic>
        <p:nvPicPr>
          <p:cNvPr id="4" name="Picture 3"/>
          <p:cNvPicPr>
            <a:picLocks noChangeAspect="1"/>
          </p:cNvPicPr>
          <p:nvPr/>
        </p:nvPicPr>
        <p:blipFill>
          <a:blip r:embed="rId2"/>
          <a:stretch>
            <a:fillRect/>
          </a:stretch>
        </p:blipFill>
        <p:spPr>
          <a:xfrm>
            <a:off x="1804501" y="1417638"/>
            <a:ext cx="5534997" cy="3505200"/>
          </a:xfrm>
          <a:prstGeom prst="rect">
            <a:avLst/>
          </a:prstGeom>
          <a:ln>
            <a:solidFill>
              <a:schemeClr val="tx1"/>
            </a:solidFill>
          </a:ln>
        </p:spPr>
      </p:pic>
    </p:spTree>
    <p:extLst>
      <p:ext uri="{BB962C8B-B14F-4D97-AF65-F5344CB8AC3E}">
        <p14:creationId xmlns:p14="http://schemas.microsoft.com/office/powerpoint/2010/main" val="958497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457200" y="493713"/>
            <a:ext cx="5105400" cy="1630362"/>
          </a:xfrm>
        </p:spPr>
        <p:txBody>
          <a:bodyPr/>
          <a:lstStyle/>
          <a:p>
            <a:r>
              <a:rPr lang="en-US" altLang="x-none"/>
              <a:t>Black swan vs. Elephant in the room</a:t>
            </a:r>
          </a:p>
        </p:txBody>
      </p:sp>
      <p:sp>
        <p:nvSpPr>
          <p:cNvPr id="28675" name="Content Placeholder 2"/>
          <p:cNvSpPr>
            <a:spLocks noGrp="1"/>
          </p:cNvSpPr>
          <p:nvPr>
            <p:ph idx="1"/>
          </p:nvPr>
        </p:nvSpPr>
        <p:spPr>
          <a:xfrm>
            <a:off x="381000" y="2514600"/>
            <a:ext cx="8458200" cy="4525962"/>
          </a:xfrm>
        </p:spPr>
        <p:txBody>
          <a:bodyPr/>
          <a:lstStyle/>
          <a:p>
            <a:r>
              <a:rPr lang="en-US" altLang="x-none" sz="2400" dirty="0"/>
              <a:t>The book entitled "The Signal and the Noise" by Nate Silver also used the collapse of Japan in the early 1990s as an example. The bloom of Japan in the 1980s was unrealistic because the real estate price could not go up forever. </a:t>
            </a:r>
          </a:p>
          <a:p>
            <a:r>
              <a:rPr lang="en-US" altLang="x-none" sz="2400" dirty="0"/>
              <a:t>Before 2008 the majority of the US experts could not predict a crash like that of Japan would happen in the US. But Silver asserted that the 2008 crash is </a:t>
            </a:r>
            <a:r>
              <a:rPr lang="en-US" altLang="x-none" sz="2400" b="1" dirty="0"/>
              <a:t>not a Black Swan</a:t>
            </a:r>
            <a:r>
              <a:rPr lang="en-US" altLang="x-none" sz="2400" dirty="0"/>
              <a:t>; rather, it is </a:t>
            </a:r>
            <a:r>
              <a:rPr lang="en-US" altLang="x-none" sz="2400" b="1" dirty="0"/>
              <a:t>an elephant in the room</a:t>
            </a:r>
            <a:r>
              <a:rPr lang="en-US" altLang="x-none" sz="2400" dirty="0"/>
              <a:t>. </a:t>
            </a:r>
          </a:p>
          <a:p>
            <a:r>
              <a:rPr lang="en-US" altLang="x-none" sz="2400" dirty="0"/>
              <a:t>It was right there, but no one saw it or refused to see it. </a:t>
            </a:r>
            <a:r>
              <a:rPr lang="en-US" altLang="x-none" sz="2400" dirty="0" smtClean="0"/>
              <a:t>Nothing </a:t>
            </a:r>
            <a:r>
              <a:rPr lang="en-US" altLang="x-none" sz="2400" dirty="0"/>
              <a:t>could keep rising forever!</a:t>
            </a:r>
          </a:p>
          <a:p>
            <a:endParaRPr lang="en-US" altLang="x-none" dirty="0"/>
          </a:p>
        </p:txBody>
      </p:sp>
      <p:pic>
        <p:nvPicPr>
          <p:cNvPr id="28676" name="Picture 2" descr="http://q4bmarketing.files.wordpress.com/2011/04/elephant-room11.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715000" y="432594"/>
            <a:ext cx="28194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Computation in SPSS</a:t>
            </a:r>
            <a:endParaRPr lang="en-US" dirty="0"/>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601405" y="1773697"/>
            <a:ext cx="8085395" cy="4178968"/>
          </a:xfrm>
          <a:prstGeom prst="rect">
            <a:avLst/>
          </a:prstGeom>
          <a:ln>
            <a:solidFill>
              <a:schemeClr val="tx1"/>
            </a:solidFill>
          </a:ln>
        </p:spPr>
      </p:pic>
    </p:spTree>
    <p:extLst>
      <p:ext uri="{BB962C8B-B14F-4D97-AF65-F5344CB8AC3E}">
        <p14:creationId xmlns:p14="http://schemas.microsoft.com/office/powerpoint/2010/main" val="16259421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Computation in SPSS</a:t>
            </a:r>
            <a:endParaRPr lang="en-US" dirty="0"/>
          </a:p>
        </p:txBody>
      </p:sp>
      <p:sp>
        <p:nvSpPr>
          <p:cNvPr id="3" name="Content Placeholder 2"/>
          <p:cNvSpPr>
            <a:spLocks noGrp="1"/>
          </p:cNvSpPr>
          <p:nvPr>
            <p:ph idx="1"/>
          </p:nvPr>
        </p:nvSpPr>
        <p:spPr/>
        <p:txBody>
          <a:bodyPr/>
          <a:lstStyle/>
          <a:p>
            <a:r>
              <a:rPr lang="en-US" dirty="0" smtClean="0"/>
              <a:t>Put the DV into Y and the IV into X.</a:t>
            </a:r>
            <a:endParaRPr lang="en-US" dirty="0"/>
          </a:p>
        </p:txBody>
      </p:sp>
      <p:pic>
        <p:nvPicPr>
          <p:cNvPr id="4" name="Picture 3"/>
          <p:cNvPicPr>
            <a:picLocks noChangeAspect="1"/>
          </p:cNvPicPr>
          <p:nvPr/>
        </p:nvPicPr>
        <p:blipFill>
          <a:blip r:embed="rId2"/>
          <a:stretch>
            <a:fillRect/>
          </a:stretch>
        </p:blipFill>
        <p:spPr>
          <a:xfrm>
            <a:off x="1666216" y="2362200"/>
            <a:ext cx="5811567" cy="4203700"/>
          </a:xfrm>
          <a:prstGeom prst="rect">
            <a:avLst/>
          </a:prstGeom>
          <a:ln>
            <a:solidFill>
              <a:schemeClr val="accent1"/>
            </a:solidFill>
          </a:ln>
        </p:spPr>
      </p:pic>
    </p:spTree>
    <p:extLst>
      <p:ext uri="{BB962C8B-B14F-4D97-AF65-F5344CB8AC3E}">
        <p14:creationId xmlns:p14="http://schemas.microsoft.com/office/powerpoint/2010/main" val="12447527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Computation in SPSS</a:t>
            </a:r>
            <a:endParaRPr lang="en-US" dirty="0"/>
          </a:p>
        </p:txBody>
      </p:sp>
      <p:sp>
        <p:nvSpPr>
          <p:cNvPr id="3" name="Content Placeholder 2"/>
          <p:cNvSpPr>
            <a:spLocks noGrp="1"/>
          </p:cNvSpPr>
          <p:nvPr>
            <p:ph idx="1"/>
          </p:nvPr>
        </p:nvSpPr>
        <p:spPr>
          <a:xfrm>
            <a:off x="457200" y="3886200"/>
            <a:ext cx="8229600" cy="2239963"/>
          </a:xfrm>
        </p:spPr>
        <p:txBody>
          <a:bodyPr/>
          <a:lstStyle/>
          <a:p>
            <a:r>
              <a:rPr lang="en-US" sz="2800" dirty="0" smtClean="0"/>
              <a:t>R = Pearson’s coefficient</a:t>
            </a:r>
          </a:p>
          <a:p>
            <a:r>
              <a:rPr lang="en-US" sz="2800" dirty="0" smtClean="0"/>
              <a:t>R = .489</a:t>
            </a:r>
          </a:p>
          <a:p>
            <a:r>
              <a:rPr lang="en-US" sz="2800" dirty="0" smtClean="0"/>
              <a:t>R</a:t>
            </a:r>
            <a:r>
              <a:rPr lang="en-US" sz="2800" baseline="30000" dirty="0" smtClean="0"/>
              <a:t>2</a:t>
            </a:r>
            <a:r>
              <a:rPr lang="en-US" sz="2800" dirty="0" smtClean="0"/>
              <a:t> = .489 X .489 = .239</a:t>
            </a:r>
          </a:p>
          <a:p>
            <a:r>
              <a:rPr lang="en-US" sz="2800" dirty="0" smtClean="0"/>
              <a:t>About 24% of variance in Y can be explained by X.</a:t>
            </a:r>
            <a:endParaRPr lang="en-US" sz="2800" dirty="0"/>
          </a:p>
        </p:txBody>
      </p:sp>
      <p:pic>
        <p:nvPicPr>
          <p:cNvPr id="5" name="Picture 4"/>
          <p:cNvPicPr>
            <a:picLocks noChangeAspect="1"/>
          </p:cNvPicPr>
          <p:nvPr/>
        </p:nvPicPr>
        <p:blipFill>
          <a:blip r:embed="rId2"/>
          <a:stretch>
            <a:fillRect/>
          </a:stretch>
        </p:blipFill>
        <p:spPr>
          <a:xfrm>
            <a:off x="1524000" y="1676400"/>
            <a:ext cx="6000253" cy="1920081"/>
          </a:xfrm>
          <a:prstGeom prst="rect">
            <a:avLst/>
          </a:prstGeom>
          <a:ln>
            <a:solidFill>
              <a:schemeClr val="tx1"/>
            </a:solidFill>
          </a:ln>
        </p:spPr>
      </p:pic>
    </p:spTree>
    <p:extLst>
      <p:ext uri="{BB962C8B-B14F-4D97-AF65-F5344CB8AC3E}">
        <p14:creationId xmlns:p14="http://schemas.microsoft.com/office/powerpoint/2010/main" val="14800330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Computation in SPSS</a:t>
            </a:r>
            <a:endParaRPr lang="en-US" dirty="0"/>
          </a:p>
        </p:txBody>
      </p:sp>
      <p:sp>
        <p:nvSpPr>
          <p:cNvPr id="3" name="Content Placeholder 2"/>
          <p:cNvSpPr>
            <a:spLocks noGrp="1"/>
          </p:cNvSpPr>
          <p:nvPr>
            <p:ph idx="1"/>
          </p:nvPr>
        </p:nvSpPr>
        <p:spPr>
          <a:xfrm>
            <a:off x="457200" y="3890962"/>
            <a:ext cx="8229600" cy="2235201"/>
          </a:xfrm>
        </p:spPr>
        <p:txBody>
          <a:bodyPr/>
          <a:lstStyle/>
          <a:p>
            <a:r>
              <a:rPr lang="en-US" sz="2800" dirty="0" smtClean="0"/>
              <a:t>Don’t worry about all other tables. Look at coefficients only.</a:t>
            </a:r>
          </a:p>
          <a:p>
            <a:r>
              <a:rPr lang="en-US" sz="2800" dirty="0" smtClean="0"/>
              <a:t>Y = a + </a:t>
            </a:r>
            <a:r>
              <a:rPr lang="en-US" sz="2800" dirty="0" err="1" smtClean="0"/>
              <a:t>bx</a:t>
            </a:r>
            <a:endParaRPr lang="en-US" sz="2800" dirty="0" smtClean="0"/>
          </a:p>
          <a:p>
            <a:r>
              <a:rPr lang="en-US" sz="2800" dirty="0" smtClean="0"/>
              <a:t>Constant = a or the starting point of the line</a:t>
            </a:r>
          </a:p>
          <a:p>
            <a:r>
              <a:rPr lang="en-US" sz="2800" dirty="0" smtClean="0"/>
              <a:t>Beta = regression coefficient or slope</a:t>
            </a:r>
            <a:endParaRPr lang="en-US" sz="2800" dirty="0"/>
          </a:p>
        </p:txBody>
      </p:sp>
      <p:pic>
        <p:nvPicPr>
          <p:cNvPr id="4" name="Picture 3"/>
          <p:cNvPicPr>
            <a:picLocks noChangeAspect="1"/>
          </p:cNvPicPr>
          <p:nvPr/>
        </p:nvPicPr>
        <p:blipFill>
          <a:blip r:embed="rId2"/>
          <a:stretch>
            <a:fillRect/>
          </a:stretch>
        </p:blipFill>
        <p:spPr>
          <a:xfrm>
            <a:off x="793750" y="1524000"/>
            <a:ext cx="7556500" cy="2260600"/>
          </a:xfrm>
          <a:prstGeom prst="rect">
            <a:avLst/>
          </a:prstGeom>
        </p:spPr>
      </p:pic>
    </p:spTree>
    <p:extLst>
      <p:ext uri="{BB962C8B-B14F-4D97-AF65-F5344CB8AC3E}">
        <p14:creationId xmlns:p14="http://schemas.microsoft.com/office/powerpoint/2010/main" val="13072262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Ungraded i</a:t>
            </a:r>
            <a:r>
              <a:rPr lang="en-US" dirty="0" smtClean="0"/>
              <a:t>n-class </a:t>
            </a:r>
            <a:r>
              <a:rPr lang="en-US" dirty="0" smtClean="0"/>
              <a:t>activity 2</a:t>
            </a:r>
            <a:endParaRPr lang="en-US" dirty="0"/>
          </a:p>
        </p:txBody>
      </p:sp>
      <p:sp>
        <p:nvSpPr>
          <p:cNvPr id="3" name="Content Placeholder 2"/>
          <p:cNvSpPr>
            <a:spLocks noGrp="1"/>
          </p:cNvSpPr>
          <p:nvPr>
            <p:ph idx="1"/>
          </p:nvPr>
        </p:nvSpPr>
        <p:spPr>
          <a:xfrm>
            <a:off x="457200" y="1600200"/>
            <a:ext cx="3352800" cy="4525963"/>
          </a:xfrm>
        </p:spPr>
        <p:txBody>
          <a:bodyPr/>
          <a:lstStyle/>
          <a:p>
            <a:r>
              <a:rPr lang="en-US" sz="2800" dirty="0" smtClean="0"/>
              <a:t>When you plug the number into the equation, you can predict the outcome.</a:t>
            </a:r>
          </a:p>
          <a:p>
            <a:r>
              <a:rPr lang="en-US" sz="2800" dirty="0" smtClean="0"/>
              <a:t>If the SAT is 1500, what is the predicted college test score?</a:t>
            </a:r>
          </a:p>
          <a:p>
            <a:r>
              <a:rPr lang="en-US" sz="2800" dirty="0" smtClean="0"/>
              <a:t>How accurate is this prediction?</a:t>
            </a:r>
          </a:p>
          <a:p>
            <a:endParaRPr lang="en-US" dirty="0" smtClean="0"/>
          </a:p>
        </p:txBody>
      </p:sp>
      <p:pic>
        <p:nvPicPr>
          <p:cNvPr id="4" name="Picture 3"/>
          <p:cNvPicPr>
            <a:picLocks noChangeAspect="1"/>
          </p:cNvPicPr>
          <p:nvPr/>
        </p:nvPicPr>
        <p:blipFill>
          <a:blip r:embed="rId2"/>
          <a:stretch>
            <a:fillRect/>
          </a:stretch>
        </p:blipFill>
        <p:spPr>
          <a:xfrm>
            <a:off x="3856101" y="1828800"/>
            <a:ext cx="4830699" cy="4724400"/>
          </a:xfrm>
          <a:prstGeom prst="rect">
            <a:avLst/>
          </a:prstGeom>
          <a:ln>
            <a:solidFill>
              <a:schemeClr val="tx1"/>
            </a:solidFill>
          </a:ln>
        </p:spPr>
      </p:pic>
    </p:spTree>
    <p:extLst>
      <p:ext uri="{BB962C8B-B14F-4D97-AF65-F5344CB8AC3E}">
        <p14:creationId xmlns:p14="http://schemas.microsoft.com/office/powerpoint/2010/main" val="19074391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pPr eaLnBrk="1" hangingPunct="1"/>
            <a:r>
              <a:rPr lang="en-US" altLang="x-none" dirty="0" smtClean="0"/>
              <a:t>Assignment 6 </a:t>
            </a:r>
            <a:r>
              <a:rPr lang="en-US" altLang="x-none" dirty="0" smtClean="0"/>
              <a:t>(Canvas)</a:t>
            </a:r>
            <a:endParaRPr lang="en-US" altLang="x-none" dirty="0"/>
          </a:p>
        </p:txBody>
      </p:sp>
      <p:sp>
        <p:nvSpPr>
          <p:cNvPr id="29699" name="Content Placeholder 2"/>
          <p:cNvSpPr>
            <a:spLocks noGrp="1"/>
          </p:cNvSpPr>
          <p:nvPr>
            <p:ph idx="1"/>
          </p:nvPr>
        </p:nvSpPr>
        <p:spPr>
          <a:xfrm>
            <a:off x="457200" y="1600200"/>
            <a:ext cx="8229600" cy="4876800"/>
          </a:xfrm>
        </p:spPr>
        <p:txBody>
          <a:bodyPr/>
          <a:lstStyle/>
          <a:p>
            <a:pPr eaLnBrk="1" hangingPunct="1"/>
            <a:r>
              <a:rPr lang="en-US" altLang="x-none" sz="2900" dirty="0" smtClean="0"/>
              <a:t>Use </a:t>
            </a:r>
            <a:r>
              <a:rPr lang="en-US" altLang="x-none" sz="2900" dirty="0"/>
              <a:t>the data set “</a:t>
            </a:r>
            <a:r>
              <a:rPr lang="en-US" altLang="x-none" sz="2900" dirty="0" err="1" smtClean="0"/>
              <a:t>visualization_data</a:t>
            </a:r>
            <a:r>
              <a:rPr lang="en-US" altLang="x-none" sz="2900" dirty="0" smtClean="0"/>
              <a:t>” to run </a:t>
            </a:r>
            <a:r>
              <a:rPr lang="en-US" altLang="x-none" sz="2900" dirty="0"/>
              <a:t>a simple </a:t>
            </a:r>
            <a:r>
              <a:rPr lang="en-US" altLang="x-none" sz="2900"/>
              <a:t>regression </a:t>
            </a:r>
            <a:r>
              <a:rPr lang="en-US" altLang="x-none" sz="2900" smtClean="0"/>
              <a:t>model.</a:t>
            </a:r>
            <a:endParaRPr lang="en-US" altLang="x-none" sz="2900" dirty="0" smtClean="0"/>
          </a:p>
          <a:p>
            <a:pPr eaLnBrk="1" hangingPunct="1"/>
            <a:r>
              <a:rPr lang="en-US" altLang="x-none" sz="2900" dirty="0" smtClean="0"/>
              <a:t>Model 1: Use college test scores </a:t>
            </a:r>
            <a:r>
              <a:rPr lang="en-US" altLang="x-none" sz="2900" dirty="0"/>
              <a:t>as the dependent variable (Y) and GPA as the independent variable (X). </a:t>
            </a:r>
            <a:r>
              <a:rPr lang="en-US" altLang="x-none" sz="2900" dirty="0" smtClean="0"/>
              <a:t>What is the regression equation (y = a + </a:t>
            </a:r>
            <a:r>
              <a:rPr lang="en-US" altLang="x-none" sz="2900" dirty="0" err="1" smtClean="0"/>
              <a:t>bx</a:t>
            </a:r>
            <a:r>
              <a:rPr lang="en-US" altLang="x-none" sz="2900" dirty="0" smtClean="0"/>
              <a:t>)?</a:t>
            </a:r>
          </a:p>
          <a:p>
            <a:pPr eaLnBrk="1" hangingPunct="1"/>
            <a:r>
              <a:rPr lang="en-US" altLang="x-none" sz="2900" dirty="0" smtClean="0"/>
              <a:t>Model 2: Use GPA as the DV and college test scores as the IV. What is the regression equation now?</a:t>
            </a:r>
          </a:p>
          <a:p>
            <a:pPr eaLnBrk="1" hangingPunct="1"/>
            <a:r>
              <a:rPr lang="en-US" altLang="x-none" sz="2900" dirty="0" smtClean="0"/>
              <a:t>Is regression of Y by X the same as regression of X by Y?</a:t>
            </a:r>
            <a:r>
              <a:rPr lang="en-US" altLang="x-none" sz="2900" dirty="0"/>
              <a:t> </a:t>
            </a:r>
          </a:p>
          <a:p>
            <a:pPr eaLnBrk="1" hangingPunct="1"/>
            <a:endParaRPr lang="en-US" altLang="x-none" sz="2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259</TotalTime>
  <Words>1261</Words>
  <Application>Microsoft Office PowerPoint</Application>
  <PresentationFormat>On-screen Show (4:3)</PresentationFormat>
  <Paragraphs>102</Paragraphs>
  <Slides>30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30</vt:i4>
      </vt:variant>
    </vt:vector>
  </HeadingPairs>
  <TitlesOfParts>
    <vt:vector size="35" baseType="lpstr">
      <vt:lpstr>ＭＳ Ｐゴシック</vt:lpstr>
      <vt:lpstr>Arial</vt:lpstr>
      <vt:lpstr>Calibri</vt:lpstr>
      <vt:lpstr>Mangal</vt:lpstr>
      <vt:lpstr>Office Theme</vt:lpstr>
      <vt:lpstr>Unit 6</vt:lpstr>
      <vt:lpstr>What is “regression”?</vt:lpstr>
      <vt:lpstr>Galton’s discovery</vt:lpstr>
      <vt:lpstr>Difference between correlation and regression </vt:lpstr>
      <vt:lpstr>Make sure you use the right graphic: Scatterplot and regression line </vt:lpstr>
      <vt:lpstr>R2</vt:lpstr>
      <vt:lpstr>R2</vt:lpstr>
      <vt:lpstr>R2</vt:lpstr>
      <vt:lpstr>Regression equation</vt:lpstr>
      <vt:lpstr>How can we get the slope? </vt:lpstr>
      <vt:lpstr>How can we get the regression line?</vt:lpstr>
      <vt:lpstr>How can we get the regression line?</vt:lpstr>
      <vt:lpstr>How can we get the regression line?</vt:lpstr>
      <vt:lpstr>How can we get the regression line?</vt:lpstr>
      <vt:lpstr>Residual</vt:lpstr>
      <vt:lpstr>Misinterpretation of regression model: Ecological fallacy</vt:lpstr>
      <vt:lpstr>PowerPoint Presentation</vt:lpstr>
      <vt:lpstr>Summary vs. individual data</vt:lpstr>
      <vt:lpstr>Using summary data to infer to individuals</vt:lpstr>
      <vt:lpstr>NAEP</vt:lpstr>
      <vt:lpstr>Misinterpretation of regression model</vt:lpstr>
      <vt:lpstr>Misinterpretation of regression model</vt:lpstr>
      <vt:lpstr>Ungraded in-class activity 1</vt:lpstr>
      <vt:lpstr>Black swan vs. Elephant in the room</vt:lpstr>
      <vt:lpstr>Computation in SPSS</vt:lpstr>
      <vt:lpstr>Computation in SPSS</vt:lpstr>
      <vt:lpstr>Computation in SPSS</vt:lpstr>
      <vt:lpstr>Computation in SPSS</vt:lpstr>
      <vt:lpstr>Ungraded in-class activity 2</vt:lpstr>
      <vt:lpstr>Assignment 6 (Canvas)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alex</dc:creator>
  <cp:lastModifiedBy>Chong Ho Yu</cp:lastModifiedBy>
  <cp:revision>118</cp:revision>
  <dcterms:created xsi:type="dcterms:W3CDTF">2014-10-08T06:48:03Z</dcterms:created>
  <dcterms:modified xsi:type="dcterms:W3CDTF">2020-01-02T21:31:37Z</dcterms:modified>
</cp:coreProperties>
</file>