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6"/>
  </p:notesMasterIdLst>
  <p:sldIdLst>
    <p:sldId id="256" r:id="rId3"/>
    <p:sldId id="257" r:id="rId4"/>
    <p:sldId id="281" r:id="rId5"/>
    <p:sldId id="292" r:id="rId6"/>
    <p:sldId id="282" r:id="rId7"/>
    <p:sldId id="287" r:id="rId8"/>
    <p:sldId id="284" r:id="rId9"/>
    <p:sldId id="290" r:id="rId10"/>
    <p:sldId id="293" r:id="rId11"/>
    <p:sldId id="294" r:id="rId12"/>
    <p:sldId id="295" r:id="rId13"/>
    <p:sldId id="277" r:id="rId14"/>
    <p:sldId id="291"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06" autoAdjust="0"/>
    <p:restoredTop sz="94660"/>
  </p:normalViewPr>
  <p:slideViewPr>
    <p:cSldViewPr>
      <p:cViewPr>
        <p:scale>
          <a:sx n="75" d="100"/>
          <a:sy n="75" d="100"/>
        </p:scale>
        <p:origin x="2280" y="3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10/28/18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Unit </a:t>
            </a:r>
            <a:r>
              <a:rPr lang="en-US" dirty="0" smtClean="0"/>
              <a:t>7 </a:t>
            </a:r>
            <a:r>
              <a:rPr lang="en-US" dirty="0" smtClean="0"/>
              <a:t>Quiz: </a:t>
            </a:r>
            <a:r>
              <a:rPr lang="en-US" dirty="0"/>
              <a:t>R</a:t>
            </a:r>
            <a:r>
              <a:rPr lang="en-US" dirty="0" smtClean="0"/>
              <a:t>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explain your answer?</a:t>
            </a:r>
            <a:endParaRPr lang="en-US" dirty="0"/>
          </a:p>
        </p:txBody>
      </p:sp>
      <p:sp>
        <p:nvSpPr>
          <p:cNvPr id="3" name="Content Placeholder 2"/>
          <p:cNvSpPr>
            <a:spLocks noGrp="1"/>
          </p:cNvSpPr>
          <p:nvPr>
            <p:ph idx="1"/>
          </p:nvPr>
        </p:nvSpPr>
        <p:spPr/>
        <p:txBody>
          <a:bodyPr>
            <a:normAutofit/>
          </a:bodyPr>
          <a:lstStyle/>
          <a:p>
            <a:r>
              <a:rPr lang="en-US" sz="2800" dirty="0" smtClean="0"/>
              <a:t>Use your fingers to indicate your answer: 1=A, 2=B, 3=C, 4=D.</a:t>
            </a:r>
          </a:p>
          <a:p>
            <a:r>
              <a:rPr lang="en-US" sz="2800" dirty="0" smtClean="0"/>
              <a:t>After viewing the question, show me your answer in 15 seconds.</a:t>
            </a:r>
          </a:p>
          <a:p>
            <a:r>
              <a:rPr lang="en-US" sz="2800" dirty="0" smtClean="0"/>
              <a:t>Next, turn to your neighbor and you have one minute to convince him/her that you are right.</a:t>
            </a:r>
            <a:endParaRPr lang="en-US" sz="2800" dirty="0"/>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7655" y="914400"/>
            <a:ext cx="6589199" cy="1280890"/>
          </a:xfrm>
        </p:spPr>
        <p:txBody>
          <a:bodyPr>
            <a:noAutofit/>
          </a:bodyPr>
          <a:lstStyle/>
          <a:p>
            <a:r>
              <a:rPr lang="en-US" sz="2800" dirty="0"/>
              <a:t>Which of the following statement about </a:t>
            </a:r>
            <a:r>
              <a:rPr lang="en-US" sz="2800" dirty="0" smtClean="0"/>
              <a:t>random sampling is </a:t>
            </a:r>
            <a:r>
              <a:rPr lang="en-US" sz="2800" dirty="0"/>
              <a:t>true?</a:t>
            </a:r>
            <a:endParaRPr lang="en-US" sz="2800" dirty="0"/>
          </a:p>
        </p:txBody>
      </p:sp>
      <p:sp>
        <p:nvSpPr>
          <p:cNvPr id="3" name="Content Placeholder 2"/>
          <p:cNvSpPr>
            <a:spLocks noGrp="1"/>
          </p:cNvSpPr>
          <p:nvPr>
            <p:ph idx="1"/>
          </p:nvPr>
        </p:nvSpPr>
        <p:spPr>
          <a:xfrm>
            <a:off x="1954869" y="2195290"/>
            <a:ext cx="6591985" cy="2025022"/>
          </a:xfrm>
        </p:spPr>
        <p:txBody>
          <a:bodyPr>
            <a:noAutofit/>
          </a:bodyPr>
          <a:lstStyle/>
          <a:p>
            <a:pPr lvl="0">
              <a:buFont typeface="+mj-lt"/>
              <a:buAutoNum type="alphaUcPeriod"/>
            </a:pPr>
            <a:r>
              <a:rPr lang="en-US" sz="2800" dirty="0" smtClean="0"/>
              <a:t>Randomness as equal chance works well in a close system.</a:t>
            </a:r>
            <a:endParaRPr lang="en-US" sz="2800" dirty="0"/>
          </a:p>
          <a:p>
            <a:pPr lvl="0">
              <a:buFont typeface="+mj-lt"/>
              <a:buAutoNum type="alphaUcPeriod"/>
            </a:pPr>
            <a:r>
              <a:rPr lang="en-US" sz="2800" dirty="0" smtClean="0"/>
              <a:t>Randomness as equal chance works well in the empirical world.</a:t>
            </a:r>
            <a:endParaRPr lang="en-US" sz="2800" dirty="0"/>
          </a:p>
          <a:p>
            <a:pPr lvl="0">
              <a:buFont typeface="+mj-lt"/>
              <a:buAutoNum type="alphaUcPeriod"/>
            </a:pPr>
            <a:r>
              <a:rPr lang="en-US" sz="2800" dirty="0"/>
              <a:t>Randomness as equal chance works well in </a:t>
            </a:r>
            <a:r>
              <a:rPr lang="en-US" sz="2800" dirty="0" smtClean="0"/>
              <a:t>both the theoretical and empirical worlds.</a:t>
            </a:r>
            <a:endParaRPr lang="en-US" sz="2800" dirty="0"/>
          </a:p>
        </p:txBody>
      </p:sp>
    </p:spTree>
    <p:extLst>
      <p:ext uri="{BB962C8B-B14F-4D97-AF65-F5344CB8AC3E}">
        <p14:creationId xmlns:p14="http://schemas.microsoft.com/office/powerpoint/2010/main" val="205932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Assume that there exists hidden bias in the real world. Which of the following is a better definition of random sampling?</a:t>
            </a:r>
            <a:endParaRPr lang="en-US" sz="2800" dirty="0"/>
          </a:p>
        </p:txBody>
      </p:sp>
      <p:sp>
        <p:nvSpPr>
          <p:cNvPr id="3" name="Content Placeholder 2"/>
          <p:cNvSpPr>
            <a:spLocks noGrp="1"/>
          </p:cNvSpPr>
          <p:nvPr>
            <p:ph idx="1"/>
          </p:nvPr>
        </p:nvSpPr>
        <p:spPr>
          <a:xfrm>
            <a:off x="1942415" y="2743200"/>
            <a:ext cx="6591985" cy="2863222"/>
          </a:xfrm>
        </p:spPr>
        <p:txBody>
          <a:bodyPr>
            <a:noAutofit/>
          </a:bodyPr>
          <a:lstStyle/>
          <a:p>
            <a:pPr lvl="0">
              <a:buFont typeface="+mj-lt"/>
              <a:buAutoNum type="alphaUcPeriod"/>
            </a:pPr>
            <a:r>
              <a:rPr lang="en-US" sz="2400" dirty="0" smtClean="0"/>
              <a:t>A selection process in which every member in the set has an equal chance to be selected.</a:t>
            </a:r>
            <a:endParaRPr lang="en-US" sz="2400" dirty="0"/>
          </a:p>
          <a:p>
            <a:pPr lvl="0">
              <a:buFont typeface="+mj-lt"/>
              <a:buAutoNum type="alphaUcPeriod"/>
            </a:pPr>
            <a:r>
              <a:rPr lang="en-US" sz="2400" dirty="0"/>
              <a:t>A selection process in which every member in the set has an </a:t>
            </a:r>
            <a:r>
              <a:rPr lang="en-US" sz="2400" dirty="0" smtClean="0"/>
              <a:t>independent </a:t>
            </a:r>
            <a:r>
              <a:rPr lang="en-US" sz="2400" dirty="0"/>
              <a:t>chance to be selected.</a:t>
            </a:r>
          </a:p>
          <a:p>
            <a:pPr lvl="0">
              <a:buFont typeface="+mj-lt"/>
              <a:buAutoNum type="alphaUcPeriod"/>
            </a:pPr>
            <a:r>
              <a:rPr lang="en-US" sz="2400" dirty="0"/>
              <a:t>A selection process in which every member in the set has </a:t>
            </a:r>
            <a:r>
              <a:rPr lang="en-US" sz="2400" dirty="0" smtClean="0"/>
              <a:t>a systematic chance </a:t>
            </a:r>
            <a:r>
              <a:rPr lang="en-US" sz="2400" dirty="0"/>
              <a:t>to be selected</a:t>
            </a:r>
            <a:r>
              <a:rPr lang="en-US" sz="2400" dirty="0" smtClean="0"/>
              <a:t>.</a:t>
            </a:r>
            <a:endParaRPr lang="en-US" sz="2400" dirty="0"/>
          </a:p>
        </p:txBody>
      </p:sp>
    </p:spTree>
    <p:extLst>
      <p:ext uri="{BB962C8B-B14F-4D97-AF65-F5344CB8AC3E}">
        <p14:creationId xmlns:p14="http://schemas.microsoft.com/office/powerpoint/2010/main" val="1069275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975" y="685800"/>
            <a:ext cx="7238999" cy="1676400"/>
          </a:xfrm>
        </p:spPr>
        <p:txBody>
          <a:bodyPr>
            <a:noAutofit/>
          </a:bodyPr>
          <a:lstStyle/>
          <a:p>
            <a:r>
              <a:rPr lang="en-US" sz="2800" dirty="0" smtClean="0"/>
              <a:t>Which random process(</a:t>
            </a:r>
            <a:r>
              <a:rPr lang="en-US" sz="2800" dirty="0" err="1" smtClean="0"/>
              <a:t>es</a:t>
            </a:r>
            <a:r>
              <a:rPr lang="en-US" sz="2800" dirty="0" smtClean="0"/>
              <a:t>) may have a hidden bias?</a:t>
            </a:r>
            <a:endParaRPr lang="en-US" sz="2800" dirty="0"/>
          </a:p>
        </p:txBody>
      </p:sp>
      <p:sp>
        <p:nvSpPr>
          <p:cNvPr id="3" name="Content Placeholder 2"/>
          <p:cNvSpPr>
            <a:spLocks noGrp="1"/>
          </p:cNvSpPr>
          <p:nvPr>
            <p:ph idx="1"/>
          </p:nvPr>
        </p:nvSpPr>
        <p:spPr>
          <a:xfrm>
            <a:off x="1563975" y="2133600"/>
            <a:ext cx="6934200" cy="4343400"/>
          </a:xfrm>
        </p:spPr>
        <p:txBody>
          <a:bodyPr>
            <a:normAutofit/>
          </a:bodyPr>
          <a:lstStyle/>
          <a:p>
            <a:pPr marL="514350" indent="-514350">
              <a:buFont typeface="+mj-lt"/>
              <a:buAutoNum type="alphaUcPeriod"/>
            </a:pPr>
            <a:r>
              <a:rPr lang="en-US" sz="2800" dirty="0" smtClean="0"/>
              <a:t>In an event the host randomly throws a gift to the audience.</a:t>
            </a:r>
            <a:endParaRPr lang="en-US" sz="2800" dirty="0"/>
          </a:p>
          <a:p>
            <a:pPr marL="514350" indent="-514350">
              <a:buFont typeface="+mj-lt"/>
              <a:buAutoNum type="alphaUcPeriod"/>
            </a:pPr>
            <a:r>
              <a:rPr lang="en-US" sz="2800" dirty="0" smtClean="0"/>
              <a:t>In a study the researcher offers incentives to randomly selected participants.</a:t>
            </a:r>
            <a:endParaRPr lang="en-US" sz="2800" dirty="0"/>
          </a:p>
          <a:p>
            <a:pPr marL="514350" indent="-514350">
              <a:buFont typeface="+mj-lt"/>
              <a:buAutoNum type="alphaUcPeriod"/>
            </a:pPr>
            <a:r>
              <a:rPr lang="en-US" sz="2800" dirty="0" smtClean="0"/>
              <a:t>An artist randomly put some pigments on a piece of paper.</a:t>
            </a:r>
          </a:p>
          <a:p>
            <a:pPr marL="514350" indent="-514350">
              <a:buFont typeface="+mj-lt"/>
              <a:buAutoNum type="alphaUcPeriod"/>
            </a:pPr>
            <a:r>
              <a:rPr lang="en-US" sz="2800" dirty="0" smtClean="0"/>
              <a:t>All of the above</a:t>
            </a:r>
            <a:endParaRPr lang="en-US" sz="2800" dirty="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327234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85800"/>
            <a:ext cx="7238999" cy="1676400"/>
          </a:xfrm>
        </p:spPr>
        <p:txBody>
          <a:bodyPr>
            <a:noAutofit/>
          </a:bodyPr>
          <a:lstStyle/>
          <a:p>
            <a:r>
              <a:rPr lang="en-US" sz="3200" dirty="0" smtClean="0"/>
              <a:t>In a raffle I randomly select three winners out of 40 participants. What is the probability of winning for the third winner, assuming sampling without replacement?</a:t>
            </a:r>
            <a:endParaRPr lang="en-US" sz="3200" dirty="0"/>
          </a:p>
        </p:txBody>
      </p:sp>
      <p:sp>
        <p:nvSpPr>
          <p:cNvPr id="3" name="Content Placeholder 2"/>
          <p:cNvSpPr>
            <a:spLocks noGrp="1"/>
          </p:cNvSpPr>
          <p:nvPr>
            <p:ph idx="1"/>
          </p:nvPr>
        </p:nvSpPr>
        <p:spPr>
          <a:xfrm>
            <a:off x="1600200" y="3657600"/>
            <a:ext cx="7238999" cy="2971800"/>
          </a:xfrm>
        </p:spPr>
        <p:txBody>
          <a:bodyPr>
            <a:normAutofit/>
          </a:bodyPr>
          <a:lstStyle/>
          <a:p>
            <a:pPr marL="457200" indent="-457200">
              <a:buFont typeface="+mj-lt"/>
              <a:buAutoNum type="alphaUcPeriod"/>
            </a:pPr>
            <a:r>
              <a:rPr lang="fr-FR" sz="2800" dirty="0" smtClean="0"/>
              <a:t>1/40</a:t>
            </a:r>
          </a:p>
          <a:p>
            <a:pPr marL="457200" indent="-457200">
              <a:buFont typeface="+mj-lt"/>
              <a:buAutoNum type="alphaUcPeriod"/>
            </a:pPr>
            <a:r>
              <a:rPr lang="fr-FR" sz="2800" dirty="0" smtClean="0"/>
              <a:t>1/39</a:t>
            </a:r>
          </a:p>
          <a:p>
            <a:pPr marL="457200" indent="-457200">
              <a:buFont typeface="+mj-lt"/>
              <a:buAutoNum type="alphaUcPeriod"/>
            </a:pPr>
            <a:r>
              <a:rPr lang="fr-FR" sz="2800" dirty="0" smtClean="0"/>
              <a:t>1/38</a:t>
            </a:r>
            <a:endParaRPr lang="fr-FR" sz="2800" dirty="0" smtClean="0"/>
          </a:p>
        </p:txBody>
      </p:sp>
    </p:spTree>
    <p:extLst>
      <p:ext uri="{BB962C8B-B14F-4D97-AF65-F5344CB8AC3E}">
        <p14:creationId xmlns:p14="http://schemas.microsoft.com/office/powerpoint/2010/main" val="151022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990600"/>
            <a:ext cx="7238999" cy="1676400"/>
          </a:xfrm>
        </p:spPr>
        <p:txBody>
          <a:bodyPr>
            <a:noAutofit/>
          </a:bodyPr>
          <a:lstStyle/>
          <a:p>
            <a:r>
              <a:rPr lang="en-US" sz="2800" dirty="0" smtClean="0"/>
              <a:t>The researcher will randomly select 100 students from APU in the academic year 2018-19. What is the formula of computing the probability of being sampled?</a:t>
            </a:r>
            <a:endParaRPr lang="en-US" sz="2800" dirty="0"/>
          </a:p>
        </p:txBody>
      </p:sp>
      <p:sp>
        <p:nvSpPr>
          <p:cNvPr id="3" name="Content Placeholder 2"/>
          <p:cNvSpPr>
            <a:spLocks noGrp="1"/>
          </p:cNvSpPr>
          <p:nvPr>
            <p:ph idx="1"/>
          </p:nvPr>
        </p:nvSpPr>
        <p:spPr>
          <a:xfrm>
            <a:off x="1621972" y="3505200"/>
            <a:ext cx="6934200" cy="2743200"/>
          </a:xfrm>
        </p:spPr>
        <p:txBody>
          <a:bodyPr>
            <a:normAutofit/>
          </a:bodyPr>
          <a:lstStyle/>
          <a:p>
            <a:pPr marL="457200" indent="-457200">
              <a:buFont typeface="+mj-lt"/>
              <a:buAutoNum type="alphaUcPeriod"/>
            </a:pPr>
            <a:r>
              <a:rPr lang="fr-FR" sz="2800" dirty="0" err="1" smtClean="0"/>
              <a:t>Sample</a:t>
            </a:r>
            <a:r>
              <a:rPr lang="fr-FR" sz="2800" dirty="0" smtClean="0"/>
              <a:t> size/</a:t>
            </a:r>
            <a:r>
              <a:rPr lang="fr-FR" sz="2800" dirty="0" err="1" smtClean="0"/>
              <a:t>target</a:t>
            </a:r>
            <a:r>
              <a:rPr lang="fr-FR" sz="2800" dirty="0" smtClean="0"/>
              <a:t> population size</a:t>
            </a:r>
          </a:p>
          <a:p>
            <a:pPr marL="457200" indent="-457200">
              <a:buFont typeface="+mj-lt"/>
              <a:buAutoNum type="alphaUcPeriod"/>
            </a:pPr>
            <a:r>
              <a:rPr lang="fr-FR" sz="2800" dirty="0" err="1" smtClean="0"/>
              <a:t>Sample</a:t>
            </a:r>
            <a:r>
              <a:rPr lang="fr-FR" sz="2800" dirty="0" smtClean="0"/>
              <a:t> size/accessible population size</a:t>
            </a:r>
          </a:p>
          <a:p>
            <a:pPr marL="457200" indent="-457200">
              <a:buFont typeface="+mj-lt"/>
              <a:buAutoNum type="alphaUcPeriod"/>
            </a:pPr>
            <a:r>
              <a:rPr lang="fr-FR" sz="2800" dirty="0" smtClean="0"/>
              <a:t>Impossible to </a:t>
            </a:r>
            <a:r>
              <a:rPr lang="fr-FR" sz="2800" dirty="0" err="1" smtClean="0"/>
              <a:t>get</a:t>
            </a:r>
            <a:r>
              <a:rPr lang="fr-FR" sz="2800" dirty="0" smtClean="0"/>
              <a:t> one single </a:t>
            </a:r>
            <a:r>
              <a:rPr lang="fr-FR" sz="2800" dirty="0" err="1" smtClean="0"/>
              <a:t>answer</a:t>
            </a:r>
            <a:endParaRPr lang="fr-FR" sz="2800" dirty="0" smtClean="0"/>
          </a:p>
          <a:p>
            <a:pPr marL="457200" indent="-457200">
              <a:buFont typeface="+mj-lt"/>
              <a:buAutoNum type="alphaUcPeriod"/>
            </a:pPr>
            <a:endParaRPr lang="fr-FR" sz="2800" dirty="0"/>
          </a:p>
          <a:p>
            <a:pPr marL="457200" indent="-457200">
              <a:buFont typeface="+mj-lt"/>
              <a:buAutoNum type="alphaUcPeriod"/>
            </a:pPr>
            <a:endParaRPr lang="fr-FR" sz="2800" dirty="0"/>
          </a:p>
          <a:p>
            <a:pPr marL="457200" indent="-457200">
              <a:buFont typeface="+mj-lt"/>
              <a:buAutoNum type="alphaUcPeriod"/>
            </a:pPr>
            <a:endParaRPr lang="fr-FR" sz="2800" dirty="0" smtClean="0"/>
          </a:p>
          <a:p>
            <a:pPr marL="457200" indent="-457200">
              <a:buFont typeface="+mj-lt"/>
              <a:buAutoNum type="alphaUcPeriod"/>
            </a:pPr>
            <a:endParaRPr lang="fr-FR" sz="2800" dirty="0" smtClean="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1264069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1371600"/>
            <a:ext cx="7238999" cy="1676400"/>
          </a:xfrm>
        </p:spPr>
        <p:txBody>
          <a:bodyPr>
            <a:noAutofit/>
          </a:bodyPr>
          <a:lstStyle/>
          <a:p>
            <a:r>
              <a:rPr lang="en-US" sz="3200" dirty="0" smtClean="0"/>
              <a:t>Which of the following statement is true?</a:t>
            </a:r>
            <a:endParaRPr lang="en-US" sz="3200" dirty="0"/>
          </a:p>
        </p:txBody>
      </p:sp>
      <p:sp>
        <p:nvSpPr>
          <p:cNvPr id="3" name="Content Placeholder 2"/>
          <p:cNvSpPr>
            <a:spLocks noGrp="1"/>
          </p:cNvSpPr>
          <p:nvPr>
            <p:ph idx="1"/>
          </p:nvPr>
        </p:nvSpPr>
        <p:spPr>
          <a:xfrm>
            <a:off x="1621972" y="2819400"/>
            <a:ext cx="6934200" cy="3429000"/>
          </a:xfrm>
        </p:spPr>
        <p:txBody>
          <a:bodyPr>
            <a:normAutofit/>
          </a:bodyPr>
          <a:lstStyle/>
          <a:p>
            <a:pPr marL="457200" indent="-457200">
              <a:buFont typeface="+mj-lt"/>
              <a:buAutoNum type="alphaUcPeriod"/>
            </a:pPr>
            <a:r>
              <a:rPr lang="fr-FR" sz="2800" dirty="0" smtClean="0"/>
              <a:t>The </a:t>
            </a:r>
            <a:r>
              <a:rPr lang="fr-FR" sz="2800" dirty="0" err="1" smtClean="0"/>
              <a:t>target</a:t>
            </a:r>
            <a:r>
              <a:rPr lang="fr-FR" sz="2800" dirty="0" smtClean="0"/>
              <a:t> population </a:t>
            </a:r>
            <a:r>
              <a:rPr lang="fr-FR" sz="2800" dirty="0" err="1" smtClean="0"/>
              <a:t>includes</a:t>
            </a:r>
            <a:r>
              <a:rPr lang="fr-FR" sz="2800" dirty="0" smtClean="0"/>
              <a:t> the </a:t>
            </a:r>
            <a:r>
              <a:rPr lang="fr-FR" sz="2800" dirty="0" err="1" smtClean="0"/>
              <a:t>past</a:t>
            </a:r>
            <a:r>
              <a:rPr lang="fr-FR" sz="2800" dirty="0" smtClean="0"/>
              <a:t> and </a:t>
            </a:r>
            <a:r>
              <a:rPr lang="fr-FR" sz="2800" dirty="0" err="1" smtClean="0"/>
              <a:t>present</a:t>
            </a:r>
            <a:r>
              <a:rPr lang="fr-FR" sz="2800" dirty="0" smtClean="0"/>
              <a:t> population </a:t>
            </a:r>
            <a:r>
              <a:rPr lang="fr-FR" sz="2800" dirty="0" err="1" smtClean="0"/>
              <a:t>only</a:t>
            </a:r>
            <a:r>
              <a:rPr lang="fr-FR" sz="2800" dirty="0" smtClean="0"/>
              <a:t>.</a:t>
            </a:r>
          </a:p>
          <a:p>
            <a:pPr marL="457200" indent="-457200">
              <a:buFont typeface="+mj-lt"/>
              <a:buAutoNum type="alphaUcPeriod"/>
            </a:pPr>
            <a:r>
              <a:rPr lang="fr-FR" sz="2800" dirty="0" smtClean="0"/>
              <a:t>The </a:t>
            </a:r>
            <a:r>
              <a:rPr lang="fr-FR" sz="2800" dirty="0" err="1" smtClean="0"/>
              <a:t>target</a:t>
            </a:r>
            <a:r>
              <a:rPr lang="fr-FR" sz="2800" dirty="0" smtClean="0"/>
              <a:t> population </a:t>
            </a:r>
            <a:r>
              <a:rPr lang="fr-FR" sz="2800" dirty="0" err="1" smtClean="0"/>
              <a:t>includes</a:t>
            </a:r>
            <a:r>
              <a:rPr lang="fr-FR" sz="2800" dirty="0" smtClean="0"/>
              <a:t> the </a:t>
            </a:r>
            <a:r>
              <a:rPr lang="fr-FR" sz="2800" dirty="0" err="1" smtClean="0"/>
              <a:t>present</a:t>
            </a:r>
            <a:r>
              <a:rPr lang="fr-FR" sz="2800" dirty="0" smtClean="0"/>
              <a:t> population </a:t>
            </a:r>
            <a:r>
              <a:rPr lang="fr-FR" sz="2800" dirty="0" err="1" smtClean="0"/>
              <a:t>only</a:t>
            </a:r>
            <a:r>
              <a:rPr lang="fr-FR" sz="2800" dirty="0" smtClean="0"/>
              <a:t>.</a:t>
            </a:r>
          </a:p>
          <a:p>
            <a:pPr marL="457200" indent="-457200">
              <a:buFont typeface="+mj-lt"/>
              <a:buAutoNum type="alphaUcPeriod"/>
            </a:pPr>
            <a:r>
              <a:rPr lang="fr-FR" sz="2800" dirty="0"/>
              <a:t>The </a:t>
            </a:r>
            <a:r>
              <a:rPr lang="fr-FR" sz="2800" dirty="0" err="1"/>
              <a:t>target</a:t>
            </a:r>
            <a:r>
              <a:rPr lang="fr-FR" sz="2800" dirty="0"/>
              <a:t> population </a:t>
            </a:r>
            <a:r>
              <a:rPr lang="fr-FR" sz="2800" dirty="0" err="1"/>
              <a:t>includes</a:t>
            </a:r>
            <a:r>
              <a:rPr lang="fr-FR" sz="2800" dirty="0"/>
              <a:t> </a:t>
            </a:r>
            <a:r>
              <a:rPr lang="fr-FR" sz="2800" dirty="0" smtClean="0"/>
              <a:t>the </a:t>
            </a:r>
            <a:r>
              <a:rPr lang="fr-FR" sz="2800" dirty="0" err="1" smtClean="0"/>
              <a:t>past</a:t>
            </a:r>
            <a:r>
              <a:rPr lang="fr-FR" sz="2800" dirty="0" smtClean="0"/>
              <a:t>, </a:t>
            </a:r>
            <a:r>
              <a:rPr lang="fr-FR" sz="2800" dirty="0" err="1" smtClean="0"/>
              <a:t>present</a:t>
            </a:r>
            <a:r>
              <a:rPr lang="fr-FR" sz="2800" dirty="0" smtClean="0"/>
              <a:t>, </a:t>
            </a:r>
            <a:r>
              <a:rPr lang="fr-FR" sz="2800" dirty="0"/>
              <a:t>and </a:t>
            </a:r>
            <a:r>
              <a:rPr lang="fr-FR" sz="2800" dirty="0" smtClean="0"/>
              <a:t>future populations.</a:t>
            </a:r>
            <a:endParaRPr lang="fr-FR" sz="2800" dirty="0"/>
          </a:p>
          <a:p>
            <a:pPr marL="457200" indent="-457200">
              <a:buFont typeface="+mj-lt"/>
              <a:buAutoNum type="alphaUcPeriod"/>
            </a:pPr>
            <a:endParaRPr lang="fr-FR" sz="2800" dirty="0"/>
          </a:p>
          <a:p>
            <a:pPr marL="457200" indent="-457200">
              <a:buFont typeface="+mj-lt"/>
              <a:buAutoNum type="alphaUcPeriod"/>
            </a:pPr>
            <a:endParaRPr lang="fr-FR" sz="2800" dirty="0" smtClean="0"/>
          </a:p>
          <a:p>
            <a:pPr marL="457200" indent="-457200">
              <a:buFont typeface="+mj-lt"/>
              <a:buAutoNum type="alphaUcPeriod"/>
            </a:pPr>
            <a:endParaRPr lang="fr-FR" sz="2800" dirty="0" smtClean="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301298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914400"/>
            <a:ext cx="7238999" cy="1981200"/>
          </a:xfrm>
        </p:spPr>
        <p:txBody>
          <a:bodyPr>
            <a:noAutofit/>
          </a:bodyPr>
          <a:lstStyle/>
          <a:p>
            <a:r>
              <a:rPr lang="en-US" sz="2800" dirty="0" smtClean="0"/>
              <a:t>The acceptance rate of MIT is 6.9%. When Tom tried to apply for MIT, his parents told him, “Don’t bother. Your chance is very slim.” His parents are using _____</a:t>
            </a:r>
            <a:endParaRPr lang="en-US" sz="2800" dirty="0"/>
          </a:p>
        </p:txBody>
      </p:sp>
      <p:sp>
        <p:nvSpPr>
          <p:cNvPr id="3" name="Content Placeholder 2"/>
          <p:cNvSpPr>
            <a:spLocks noGrp="1"/>
          </p:cNvSpPr>
          <p:nvPr>
            <p:ph idx="1"/>
          </p:nvPr>
        </p:nvSpPr>
        <p:spPr>
          <a:xfrm>
            <a:off x="1621972" y="3352800"/>
            <a:ext cx="6934200" cy="2895600"/>
          </a:xfrm>
        </p:spPr>
        <p:txBody>
          <a:bodyPr>
            <a:normAutofit/>
          </a:bodyPr>
          <a:lstStyle/>
          <a:p>
            <a:pPr marL="457200" indent="-457200">
              <a:buFont typeface="+mj-lt"/>
              <a:buAutoNum type="alphaUcPeriod"/>
            </a:pPr>
            <a:r>
              <a:rPr lang="fr-FR" sz="2800" dirty="0" err="1" smtClean="0"/>
              <a:t>Probablistic</a:t>
            </a:r>
            <a:r>
              <a:rPr lang="fr-FR" sz="2800" dirty="0" smtClean="0"/>
              <a:t> </a:t>
            </a:r>
            <a:r>
              <a:rPr lang="fr-FR" sz="2800" dirty="0" err="1" smtClean="0"/>
              <a:t>reasoning</a:t>
            </a:r>
            <a:endParaRPr lang="fr-FR" sz="2800" dirty="0" smtClean="0"/>
          </a:p>
          <a:p>
            <a:pPr marL="457200" indent="-457200">
              <a:buFont typeface="+mj-lt"/>
              <a:buAutoNum type="alphaUcPeriod"/>
            </a:pPr>
            <a:r>
              <a:rPr lang="fr-FR" sz="2800" dirty="0" smtClean="0"/>
              <a:t>Direct </a:t>
            </a:r>
            <a:r>
              <a:rPr lang="fr-FR" sz="2800" dirty="0" err="1" smtClean="0"/>
              <a:t>evidence</a:t>
            </a:r>
            <a:endParaRPr lang="fr-FR" sz="2800" dirty="0" smtClean="0"/>
          </a:p>
          <a:p>
            <a:pPr marL="457200" indent="-457200">
              <a:buFont typeface="+mj-lt"/>
              <a:buAutoNum type="alphaUcPeriod"/>
            </a:pPr>
            <a:r>
              <a:rPr lang="fr-FR" sz="2800" dirty="0" err="1" smtClean="0"/>
              <a:t>Bayesian</a:t>
            </a:r>
            <a:r>
              <a:rPr lang="fr-FR" sz="2800" dirty="0" smtClean="0"/>
              <a:t> </a:t>
            </a:r>
            <a:r>
              <a:rPr lang="fr-FR" sz="2800" dirty="0" err="1" smtClean="0"/>
              <a:t>statistics</a:t>
            </a:r>
            <a:endParaRPr lang="fr-FR" sz="2800" dirty="0" smtClean="0"/>
          </a:p>
          <a:p>
            <a:pPr marL="457200" indent="-457200">
              <a:buFont typeface="+mj-lt"/>
              <a:buAutoNum type="alphaUcPeriod"/>
            </a:pPr>
            <a:endParaRPr lang="fr-FR" sz="2800" dirty="0"/>
          </a:p>
          <a:p>
            <a:pPr marL="457200" indent="-457200">
              <a:buFont typeface="+mj-lt"/>
              <a:buAutoNum type="alphaUcPeriod"/>
            </a:pPr>
            <a:endParaRPr lang="fr-FR" sz="2800" dirty="0"/>
          </a:p>
          <a:p>
            <a:pPr marL="457200" indent="-457200">
              <a:buFont typeface="+mj-lt"/>
              <a:buAutoNum type="alphaUcPeriod"/>
            </a:pPr>
            <a:endParaRPr lang="fr-FR" sz="2800" dirty="0" smtClean="0"/>
          </a:p>
          <a:p>
            <a:pPr marL="457200" indent="-457200">
              <a:buFont typeface="+mj-lt"/>
              <a:buAutoNum type="alphaUcPeriod"/>
            </a:pPr>
            <a:endParaRPr lang="fr-FR" sz="2800" dirty="0" smtClean="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53578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914400"/>
            <a:ext cx="7238999" cy="1981200"/>
          </a:xfrm>
        </p:spPr>
        <p:txBody>
          <a:bodyPr>
            <a:noAutofit/>
          </a:bodyPr>
          <a:lstStyle/>
          <a:p>
            <a:r>
              <a:rPr lang="en-US" sz="2800" dirty="0" smtClean="0"/>
              <a:t>The acceptance rate of MIT is 6.9%. When Tom tried to apply for MIT, his parents told him, “You will make it! Your ranking at your high school is among the top 1%. Your SAT is 1600.” His parents are using _____</a:t>
            </a:r>
            <a:endParaRPr lang="en-US" sz="2800" dirty="0"/>
          </a:p>
        </p:txBody>
      </p:sp>
      <p:sp>
        <p:nvSpPr>
          <p:cNvPr id="3" name="Content Placeholder 2"/>
          <p:cNvSpPr>
            <a:spLocks noGrp="1"/>
          </p:cNvSpPr>
          <p:nvPr>
            <p:ph idx="1"/>
          </p:nvPr>
        </p:nvSpPr>
        <p:spPr>
          <a:xfrm>
            <a:off x="1621972" y="3657600"/>
            <a:ext cx="6934200" cy="2590800"/>
          </a:xfrm>
        </p:spPr>
        <p:txBody>
          <a:bodyPr>
            <a:normAutofit/>
          </a:bodyPr>
          <a:lstStyle/>
          <a:p>
            <a:pPr marL="457200" indent="-457200">
              <a:buFont typeface="+mj-lt"/>
              <a:buAutoNum type="alphaUcPeriod"/>
            </a:pPr>
            <a:r>
              <a:rPr lang="fr-FR" sz="2800" dirty="0" err="1"/>
              <a:t>Probabilistic</a:t>
            </a:r>
            <a:r>
              <a:rPr lang="fr-FR" sz="2800" dirty="0"/>
              <a:t> </a:t>
            </a:r>
            <a:r>
              <a:rPr lang="fr-FR" sz="2800" dirty="0" err="1"/>
              <a:t>reasoning</a:t>
            </a:r>
            <a:endParaRPr lang="fr-FR" sz="2800" dirty="0" smtClean="0"/>
          </a:p>
          <a:p>
            <a:pPr marL="457200" indent="-457200">
              <a:buFont typeface="+mj-lt"/>
              <a:buAutoNum type="alphaUcPeriod"/>
            </a:pPr>
            <a:r>
              <a:rPr lang="fr-FR" sz="2800" dirty="0" err="1" smtClean="0"/>
              <a:t>Conditional</a:t>
            </a:r>
            <a:r>
              <a:rPr lang="fr-FR" sz="2800" dirty="0" smtClean="0"/>
              <a:t> </a:t>
            </a:r>
            <a:r>
              <a:rPr lang="fr-FR" sz="2800" dirty="0" err="1" smtClean="0"/>
              <a:t>probability</a:t>
            </a:r>
            <a:r>
              <a:rPr lang="fr-FR" sz="2800" dirty="0" smtClean="0"/>
              <a:t> or direct </a:t>
            </a:r>
            <a:r>
              <a:rPr lang="fr-FR" sz="2800" dirty="0" err="1" smtClean="0"/>
              <a:t>evidence</a:t>
            </a:r>
            <a:endParaRPr lang="fr-FR" sz="2800" dirty="0"/>
          </a:p>
          <a:p>
            <a:pPr marL="457200" indent="-457200">
              <a:buFont typeface="+mj-lt"/>
              <a:buAutoNum type="alphaUcPeriod"/>
            </a:pPr>
            <a:r>
              <a:rPr lang="fr-FR" sz="2800" dirty="0" smtClean="0"/>
              <a:t>Addition </a:t>
            </a:r>
            <a:r>
              <a:rPr lang="fr-FR" sz="2800" dirty="0" err="1" smtClean="0"/>
              <a:t>rule</a:t>
            </a:r>
            <a:endParaRPr lang="fr-FR" sz="2800" dirty="0"/>
          </a:p>
          <a:p>
            <a:pPr marL="457200" indent="-457200">
              <a:buFont typeface="+mj-lt"/>
              <a:buAutoNum type="alphaUcPeriod"/>
            </a:pPr>
            <a:endParaRPr lang="fr-FR" sz="2800" dirty="0"/>
          </a:p>
          <a:p>
            <a:pPr marL="457200" indent="-457200">
              <a:buFont typeface="+mj-lt"/>
              <a:buAutoNum type="alphaUcPeriod"/>
            </a:pPr>
            <a:endParaRPr lang="fr-FR" sz="2800" dirty="0" smtClean="0"/>
          </a:p>
          <a:p>
            <a:pPr marL="457200" indent="-457200">
              <a:buFont typeface="+mj-lt"/>
              <a:buAutoNum type="alphaUcPeriod"/>
            </a:pPr>
            <a:endParaRPr lang="fr-FR" sz="2800" dirty="0" smtClean="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189807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72" y="685800"/>
            <a:ext cx="7445828" cy="1981200"/>
          </a:xfrm>
        </p:spPr>
        <p:txBody>
          <a:bodyPr>
            <a:noAutofit/>
          </a:bodyPr>
          <a:lstStyle/>
          <a:p>
            <a:r>
              <a:rPr lang="en-US" sz="2800" dirty="0" smtClean="0"/>
              <a:t>The acceptance rate of MIT is 6.9%. When Tom tried to apply for MIT, his parents told him, “Your ranking at your high school is average. Your SAT is 1400 only. Your chance is slim because last year all applicants like you were rejected.” Tom said, “I will make it! I am better than them!” Tom might committee the  ________</a:t>
            </a:r>
            <a:endParaRPr lang="en-US" sz="2800" dirty="0"/>
          </a:p>
        </p:txBody>
      </p:sp>
      <p:sp>
        <p:nvSpPr>
          <p:cNvPr id="3" name="Content Placeholder 2"/>
          <p:cNvSpPr>
            <a:spLocks noGrp="1"/>
          </p:cNvSpPr>
          <p:nvPr>
            <p:ph idx="1"/>
          </p:nvPr>
        </p:nvSpPr>
        <p:spPr>
          <a:xfrm>
            <a:off x="1655839" y="4724400"/>
            <a:ext cx="6934200" cy="2133600"/>
          </a:xfrm>
        </p:spPr>
        <p:txBody>
          <a:bodyPr>
            <a:normAutofit/>
          </a:bodyPr>
          <a:lstStyle/>
          <a:p>
            <a:pPr marL="457200" indent="-457200">
              <a:buFont typeface="+mj-lt"/>
              <a:buAutoNum type="alphaUcPeriod"/>
            </a:pPr>
            <a:r>
              <a:rPr lang="fr-FR" sz="2800" dirty="0" err="1"/>
              <a:t>E</a:t>
            </a:r>
            <a:r>
              <a:rPr lang="fr-FR" sz="2800" dirty="0" err="1" smtClean="0"/>
              <a:t>cological</a:t>
            </a:r>
            <a:r>
              <a:rPr lang="fr-FR" sz="2800" dirty="0" smtClean="0"/>
              <a:t> </a:t>
            </a:r>
            <a:r>
              <a:rPr lang="fr-FR" sz="2800" dirty="0" err="1" smtClean="0"/>
              <a:t>fallacy</a:t>
            </a:r>
            <a:endParaRPr lang="fr-FR" sz="2800" dirty="0" smtClean="0"/>
          </a:p>
          <a:p>
            <a:pPr marL="457200" indent="-457200">
              <a:buFont typeface="+mj-lt"/>
              <a:buAutoNum type="alphaUcPeriod"/>
            </a:pPr>
            <a:r>
              <a:rPr lang="fr-FR" sz="2800" dirty="0" smtClean="0"/>
              <a:t>Confirmation </a:t>
            </a:r>
            <a:r>
              <a:rPr lang="fr-FR" sz="2800" dirty="0" err="1" smtClean="0"/>
              <a:t>bias</a:t>
            </a:r>
            <a:endParaRPr lang="fr-FR" sz="2800" dirty="0"/>
          </a:p>
          <a:p>
            <a:pPr marL="457200" indent="-457200">
              <a:buFont typeface="+mj-lt"/>
              <a:buAutoNum type="alphaUcPeriod"/>
            </a:pPr>
            <a:r>
              <a:rPr lang="fr-FR" sz="2800" dirty="0" err="1" smtClean="0"/>
              <a:t>Above-average</a:t>
            </a:r>
            <a:r>
              <a:rPr lang="fr-FR" sz="2800" dirty="0" smtClean="0"/>
              <a:t> </a:t>
            </a:r>
            <a:r>
              <a:rPr lang="fr-FR" sz="2800" dirty="0" err="1" smtClean="0"/>
              <a:t>fallacy</a:t>
            </a:r>
            <a:endParaRPr lang="fr-FR" sz="2800" dirty="0"/>
          </a:p>
          <a:p>
            <a:pPr marL="457200" indent="-457200">
              <a:buFont typeface="+mj-lt"/>
              <a:buAutoNum type="alphaUcPeriod"/>
            </a:pPr>
            <a:endParaRPr lang="fr-FR" sz="2800" dirty="0"/>
          </a:p>
          <a:p>
            <a:pPr marL="457200" indent="-457200">
              <a:buFont typeface="+mj-lt"/>
              <a:buAutoNum type="alphaUcPeriod"/>
            </a:pPr>
            <a:endParaRPr lang="fr-FR" sz="2800" dirty="0" smtClean="0"/>
          </a:p>
          <a:p>
            <a:pPr marL="457200" indent="-457200">
              <a:buFont typeface="+mj-lt"/>
              <a:buAutoNum type="alphaUcPeriod"/>
            </a:pPr>
            <a:endParaRPr lang="fr-FR" sz="2800" dirty="0" smtClean="0"/>
          </a:p>
          <a:p>
            <a:pPr marL="457200" indent="-457200">
              <a:buFont typeface="+mj-lt"/>
              <a:buAutoNum type="alphaUcPeriod"/>
            </a:pPr>
            <a:endParaRPr lang="fr-FR" sz="2400" dirty="0"/>
          </a:p>
          <a:p>
            <a:pPr marL="457200" indent="-457200">
              <a:buFont typeface="+mj-lt"/>
              <a:buAutoNum type="alphaUcPeriod"/>
            </a:pPr>
            <a:endParaRPr lang="fr-FR" sz="2000" dirty="0" smtClean="0"/>
          </a:p>
          <a:p>
            <a:pPr marL="457200" indent="-457200">
              <a:buFont typeface="+mj-lt"/>
              <a:buAutoNum type="alphaUcPeriod"/>
            </a:pPr>
            <a:endParaRPr lang="fr-FR" sz="2000" dirty="0"/>
          </a:p>
          <a:p>
            <a:endParaRPr lang="en-US" dirty="0"/>
          </a:p>
        </p:txBody>
      </p:sp>
    </p:spTree>
    <p:extLst>
      <p:ext uri="{BB962C8B-B14F-4D97-AF65-F5344CB8AC3E}">
        <p14:creationId xmlns:p14="http://schemas.microsoft.com/office/powerpoint/2010/main" val="2058974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087" y="1295400"/>
            <a:ext cx="6589199" cy="1280890"/>
          </a:xfrm>
        </p:spPr>
        <p:txBody>
          <a:bodyPr>
            <a:noAutofit/>
          </a:bodyPr>
          <a:lstStyle/>
          <a:p>
            <a:r>
              <a:rPr lang="en-US" sz="3200" dirty="0"/>
              <a:t>A </a:t>
            </a:r>
            <a:r>
              <a:rPr lang="en-US" sz="3200" dirty="0" smtClean="0"/>
              <a:t>six-sided </a:t>
            </a:r>
            <a:r>
              <a:rPr lang="en-US" sz="3200" dirty="0"/>
              <a:t>fair die is rolled. </a:t>
            </a:r>
            <a:r>
              <a:rPr lang="en-US" sz="3200" dirty="0" smtClean="0"/>
              <a:t>I want to find </a:t>
            </a:r>
            <a:r>
              <a:rPr lang="en-US" sz="3200" dirty="0"/>
              <a:t>the probability of getting an odd number or a prime number</a:t>
            </a:r>
            <a:r>
              <a:rPr lang="en-US" sz="3200" dirty="0" smtClean="0"/>
              <a:t>. Which rule should be used?</a:t>
            </a:r>
            <a:endParaRPr lang="en-US" sz="3200" dirty="0"/>
          </a:p>
        </p:txBody>
      </p:sp>
      <p:sp>
        <p:nvSpPr>
          <p:cNvPr id="3" name="Content Placeholder 2"/>
          <p:cNvSpPr>
            <a:spLocks noGrp="1"/>
          </p:cNvSpPr>
          <p:nvPr>
            <p:ph idx="1"/>
          </p:nvPr>
        </p:nvSpPr>
        <p:spPr>
          <a:xfrm>
            <a:off x="1956087" y="4267200"/>
            <a:ext cx="6591985" cy="2101222"/>
          </a:xfrm>
        </p:spPr>
        <p:txBody>
          <a:bodyPr>
            <a:normAutofit/>
          </a:bodyPr>
          <a:lstStyle/>
          <a:p>
            <a:pPr marL="457200" indent="-457200">
              <a:buFont typeface="+mj-lt"/>
              <a:buAutoNum type="alphaUcPeriod"/>
            </a:pPr>
            <a:r>
              <a:rPr lang="it-IT" sz="2800" dirty="0" err="1" smtClean="0"/>
              <a:t>Addition</a:t>
            </a:r>
            <a:r>
              <a:rPr lang="it-IT" sz="2800" dirty="0" smtClean="0"/>
              <a:t> </a:t>
            </a:r>
            <a:r>
              <a:rPr lang="it-IT" sz="2800" dirty="0" err="1" smtClean="0"/>
              <a:t>rule</a:t>
            </a:r>
            <a:endParaRPr lang="it-IT" sz="2800" dirty="0" smtClean="0"/>
          </a:p>
          <a:p>
            <a:pPr marL="457200" indent="-457200">
              <a:buFont typeface="+mj-lt"/>
              <a:buAutoNum type="alphaUcPeriod"/>
            </a:pPr>
            <a:r>
              <a:rPr lang="it-IT" sz="2800" dirty="0" err="1" smtClean="0"/>
              <a:t>Multiplication</a:t>
            </a:r>
            <a:r>
              <a:rPr lang="it-IT" sz="2800" dirty="0" smtClean="0"/>
              <a:t> </a:t>
            </a:r>
            <a:r>
              <a:rPr lang="it-IT" sz="2800" dirty="0" err="1" smtClean="0"/>
              <a:t>rule</a:t>
            </a:r>
            <a:endParaRPr lang="it-IT" sz="2800" dirty="0" smtClean="0"/>
          </a:p>
          <a:p>
            <a:pPr marL="457200" indent="-457200">
              <a:buFont typeface="+mj-lt"/>
              <a:buAutoNum type="alphaUcPeriod"/>
            </a:pPr>
            <a:r>
              <a:rPr lang="it-IT" sz="2800" dirty="0" err="1" smtClean="0"/>
              <a:t>Either</a:t>
            </a:r>
            <a:r>
              <a:rPr lang="it-IT" sz="2800" dirty="0" smtClean="0"/>
              <a:t> </a:t>
            </a:r>
            <a:r>
              <a:rPr lang="it-IT" sz="2800" dirty="0" err="1" smtClean="0"/>
              <a:t>one</a:t>
            </a:r>
            <a:endParaRPr lang="it-IT" sz="2800" dirty="0"/>
          </a:p>
        </p:txBody>
      </p:sp>
    </p:spTree>
    <p:extLst>
      <p:ext uri="{BB962C8B-B14F-4D97-AF65-F5344CB8AC3E}">
        <p14:creationId xmlns:p14="http://schemas.microsoft.com/office/powerpoint/2010/main" val="3862258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087" y="838200"/>
            <a:ext cx="6589199" cy="1600200"/>
          </a:xfrm>
        </p:spPr>
        <p:txBody>
          <a:bodyPr>
            <a:noAutofit/>
          </a:bodyPr>
          <a:lstStyle/>
          <a:p>
            <a:r>
              <a:rPr lang="en-US" sz="3200" dirty="0" smtClean="0"/>
              <a:t>A lucky person won the raffle three years in a row. Assume that there was no cheating and the results are fair. If I want to find out the probability, which rule should be used?</a:t>
            </a:r>
            <a:endParaRPr lang="en-US" sz="3200" dirty="0"/>
          </a:p>
        </p:txBody>
      </p:sp>
      <p:sp>
        <p:nvSpPr>
          <p:cNvPr id="3" name="Content Placeholder 2"/>
          <p:cNvSpPr>
            <a:spLocks noGrp="1"/>
          </p:cNvSpPr>
          <p:nvPr>
            <p:ph idx="1"/>
          </p:nvPr>
        </p:nvSpPr>
        <p:spPr>
          <a:xfrm>
            <a:off x="1956087" y="4191000"/>
            <a:ext cx="6591985" cy="2177422"/>
          </a:xfrm>
        </p:spPr>
        <p:txBody>
          <a:bodyPr>
            <a:normAutofit/>
          </a:bodyPr>
          <a:lstStyle/>
          <a:p>
            <a:pPr marL="457200" indent="-457200">
              <a:buFont typeface="+mj-lt"/>
              <a:buAutoNum type="alphaUcPeriod"/>
            </a:pPr>
            <a:r>
              <a:rPr lang="it-IT" sz="2800" dirty="0" err="1"/>
              <a:t>Addition</a:t>
            </a:r>
            <a:r>
              <a:rPr lang="it-IT" sz="2800" dirty="0"/>
              <a:t> </a:t>
            </a:r>
            <a:r>
              <a:rPr lang="it-IT" sz="2800" dirty="0" err="1"/>
              <a:t>rule</a:t>
            </a:r>
            <a:endParaRPr lang="it-IT" sz="2800" dirty="0"/>
          </a:p>
          <a:p>
            <a:pPr marL="457200" indent="-457200">
              <a:buFont typeface="+mj-lt"/>
              <a:buAutoNum type="alphaUcPeriod"/>
            </a:pPr>
            <a:r>
              <a:rPr lang="it-IT" sz="2800" dirty="0" err="1"/>
              <a:t>Multiplication</a:t>
            </a:r>
            <a:r>
              <a:rPr lang="it-IT" sz="2800" dirty="0"/>
              <a:t> </a:t>
            </a:r>
            <a:r>
              <a:rPr lang="it-IT" sz="2800" dirty="0" err="1"/>
              <a:t>rule</a:t>
            </a:r>
            <a:endParaRPr lang="it-IT" sz="2800" dirty="0"/>
          </a:p>
          <a:p>
            <a:pPr marL="457200" indent="-457200">
              <a:buFont typeface="+mj-lt"/>
              <a:buAutoNum type="alphaUcPeriod"/>
            </a:pPr>
            <a:r>
              <a:rPr lang="it-IT" sz="2800" dirty="0" err="1"/>
              <a:t>Either</a:t>
            </a:r>
            <a:r>
              <a:rPr lang="it-IT" sz="2800" dirty="0"/>
              <a:t> </a:t>
            </a:r>
            <a:r>
              <a:rPr lang="it-IT" sz="2800" dirty="0" err="1"/>
              <a:t>one</a:t>
            </a:r>
            <a:endParaRPr lang="it-IT" sz="2800" dirty="0"/>
          </a:p>
        </p:txBody>
      </p:sp>
    </p:spTree>
    <p:extLst>
      <p:ext uri="{BB962C8B-B14F-4D97-AF65-F5344CB8AC3E}">
        <p14:creationId xmlns:p14="http://schemas.microsoft.com/office/powerpoint/2010/main" val="145429097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412</TotalTime>
  <Words>606</Words>
  <Application>Microsoft Macintosh PowerPoint</Application>
  <PresentationFormat>On-screen Show (4:3)</PresentationFormat>
  <Paragraphs>79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Century Gothic</vt:lpstr>
      <vt:lpstr>Times New Roman</vt:lpstr>
      <vt:lpstr>Wingdings 3</vt:lpstr>
      <vt:lpstr>Arial</vt:lpstr>
      <vt:lpstr>Wisp</vt:lpstr>
      <vt:lpstr>Unit 7 Quiz: Review questions</vt:lpstr>
      <vt:lpstr>Can you explain your answer?</vt:lpstr>
      <vt:lpstr>Which of the following statement about random sampling is true?</vt:lpstr>
      <vt:lpstr>Assume that there exists hidden bias in the real world. Which of the following is a better definition of random sampling?</vt:lpstr>
      <vt:lpstr>Which random process(es) may have a hidden bias?</vt:lpstr>
      <vt:lpstr>In a raffle I randomly select three winners out of 40 participants. What is the probability of winning for the third winner, assuming sampling without replacement?</vt:lpstr>
      <vt:lpstr>The researcher will randomly select 100 students from APU in the academic year 2018-19. What is the formula of computing the probability of being sampled?</vt:lpstr>
      <vt:lpstr>Which of the following statement is true?</vt:lpstr>
      <vt:lpstr>The acceptance rate of MIT is 6.9%. When Tom tried to apply for MIT, his parents told him, “Don’t bother. Your chance is very slim.” His parents are using _____</vt:lpstr>
      <vt:lpstr>The acceptance rate of MIT is 6.9%. When Tom tried to apply for MIT, his parents told him, “You will make it! Your ranking at your high school is among the top 1%. Your SAT is 1600.” His parents are using _____</vt:lpstr>
      <vt:lpstr>The acceptance rate of MIT is 6.9%. When Tom tried to apply for MIT, his parents told him, “Your ranking at your high school is average. Your SAT is 1400 only. Your chance is slim because last year all applicants like you were rejected.” Tom said, “I will make it! I am better than them!” Tom might committee the  ________</vt:lpstr>
      <vt:lpstr>A six-sided fair die is rolled. I want to find the probability of getting an odd number or a prime number. Which rule should be used?</vt:lpstr>
      <vt:lpstr>A lucky person won the raffle three years in a row. Assume that there was no cheating and the results are fair. If I want to find out the probability, which rule should be used?</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Microsoft Office User</cp:lastModifiedBy>
  <cp:revision>123</cp:revision>
  <cp:lastPrinted>1601-01-01T00:00:00Z</cp:lastPrinted>
  <dcterms:created xsi:type="dcterms:W3CDTF">2015-03-25T05:36:38Z</dcterms:created>
  <dcterms:modified xsi:type="dcterms:W3CDTF">2018-10-29T00:30:47Z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