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1"/>
  </p:notesMasterIdLst>
  <p:handoutMasterIdLst>
    <p:handoutMasterId r:id="rId32"/>
  </p:handoutMasterIdLst>
  <p:sldIdLst>
    <p:sldId id="288" r:id="rId2"/>
    <p:sldId id="289" r:id="rId3"/>
    <p:sldId id="290" r:id="rId4"/>
    <p:sldId id="291" r:id="rId5"/>
    <p:sldId id="292" r:id="rId6"/>
    <p:sldId id="293" r:id="rId7"/>
    <p:sldId id="294" r:id="rId8"/>
    <p:sldId id="295" r:id="rId9"/>
    <p:sldId id="296" r:id="rId10"/>
    <p:sldId id="297" r:id="rId11"/>
    <p:sldId id="298" r:id="rId12"/>
    <p:sldId id="279" r:id="rId13"/>
    <p:sldId id="274" r:id="rId14"/>
    <p:sldId id="266" r:id="rId15"/>
    <p:sldId id="267" r:id="rId16"/>
    <p:sldId id="268" r:id="rId17"/>
    <p:sldId id="269" r:id="rId18"/>
    <p:sldId id="270" r:id="rId19"/>
    <p:sldId id="287" r:id="rId20"/>
    <p:sldId id="271" r:id="rId21"/>
    <p:sldId id="272" r:id="rId22"/>
    <p:sldId id="278" r:id="rId23"/>
    <p:sldId id="273" r:id="rId24"/>
    <p:sldId id="280" r:id="rId25"/>
    <p:sldId id="281" r:id="rId26"/>
    <p:sldId id="282" r:id="rId27"/>
    <p:sldId id="283" r:id="rId28"/>
    <p:sldId id="284" r:id="rId29"/>
    <p:sldId id="299" r:id="rId30"/>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Calibri" charset="0"/>
        <a:ea typeface="Arial" charset="0"/>
        <a:cs typeface="Arial" charset="0"/>
      </a:defRPr>
    </a:lvl1pPr>
    <a:lvl2pPr marL="457200" algn="l" rtl="0" fontAlgn="base">
      <a:spcBef>
        <a:spcPct val="0"/>
      </a:spcBef>
      <a:spcAft>
        <a:spcPct val="0"/>
      </a:spcAft>
      <a:defRPr kern="1200">
        <a:solidFill>
          <a:schemeClr val="tx1"/>
        </a:solidFill>
        <a:latin typeface="Calibri" charset="0"/>
        <a:ea typeface="Arial" charset="0"/>
        <a:cs typeface="Arial" charset="0"/>
      </a:defRPr>
    </a:lvl2pPr>
    <a:lvl3pPr marL="914400" algn="l" rtl="0" fontAlgn="base">
      <a:spcBef>
        <a:spcPct val="0"/>
      </a:spcBef>
      <a:spcAft>
        <a:spcPct val="0"/>
      </a:spcAft>
      <a:defRPr kern="1200">
        <a:solidFill>
          <a:schemeClr val="tx1"/>
        </a:solidFill>
        <a:latin typeface="Calibri" charset="0"/>
        <a:ea typeface="Arial" charset="0"/>
        <a:cs typeface="Arial" charset="0"/>
      </a:defRPr>
    </a:lvl3pPr>
    <a:lvl4pPr marL="1371600" algn="l" rtl="0" fontAlgn="base">
      <a:spcBef>
        <a:spcPct val="0"/>
      </a:spcBef>
      <a:spcAft>
        <a:spcPct val="0"/>
      </a:spcAft>
      <a:defRPr kern="1200">
        <a:solidFill>
          <a:schemeClr val="tx1"/>
        </a:solidFill>
        <a:latin typeface="Calibri" charset="0"/>
        <a:ea typeface="Arial" charset="0"/>
        <a:cs typeface="Arial" charset="0"/>
      </a:defRPr>
    </a:lvl4pPr>
    <a:lvl5pPr marL="1828800" algn="l" rtl="0" fontAlgn="base">
      <a:spcBef>
        <a:spcPct val="0"/>
      </a:spcBef>
      <a:spcAft>
        <a:spcPct val="0"/>
      </a:spcAft>
      <a:defRPr kern="1200">
        <a:solidFill>
          <a:schemeClr val="tx1"/>
        </a:solidFill>
        <a:latin typeface="Calibri" charset="0"/>
        <a:ea typeface="Arial" charset="0"/>
        <a:cs typeface="Arial" charset="0"/>
      </a:defRPr>
    </a:lvl5pPr>
    <a:lvl6pPr marL="2286000" algn="l" defTabSz="914400" rtl="0" eaLnBrk="1" latinLnBrk="0" hangingPunct="1">
      <a:defRPr kern="1200">
        <a:solidFill>
          <a:schemeClr val="tx1"/>
        </a:solidFill>
        <a:latin typeface="Calibri" charset="0"/>
        <a:ea typeface="Arial" charset="0"/>
        <a:cs typeface="Arial" charset="0"/>
      </a:defRPr>
    </a:lvl6pPr>
    <a:lvl7pPr marL="2743200" algn="l" defTabSz="914400" rtl="0" eaLnBrk="1" latinLnBrk="0" hangingPunct="1">
      <a:defRPr kern="1200">
        <a:solidFill>
          <a:schemeClr val="tx1"/>
        </a:solidFill>
        <a:latin typeface="Calibri" charset="0"/>
        <a:ea typeface="Arial" charset="0"/>
        <a:cs typeface="Arial" charset="0"/>
      </a:defRPr>
    </a:lvl7pPr>
    <a:lvl8pPr marL="3200400" algn="l" defTabSz="914400" rtl="0" eaLnBrk="1" latinLnBrk="0" hangingPunct="1">
      <a:defRPr kern="1200">
        <a:solidFill>
          <a:schemeClr val="tx1"/>
        </a:solidFill>
        <a:latin typeface="Calibri" charset="0"/>
        <a:ea typeface="Arial" charset="0"/>
        <a:cs typeface="Arial" charset="0"/>
      </a:defRPr>
    </a:lvl8pPr>
    <a:lvl9pPr marL="3657600" algn="l" defTabSz="914400" rtl="0" eaLnBrk="1" latinLnBrk="0" hangingPunct="1">
      <a:defRPr kern="1200">
        <a:solidFill>
          <a:schemeClr val="tx1"/>
        </a:solidFill>
        <a:latin typeface="Calibri" charset="0"/>
        <a:ea typeface="Arial" charset="0"/>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373"/>
    <p:restoredTop sz="94627"/>
  </p:normalViewPr>
  <p:slideViewPr>
    <p:cSldViewPr>
      <p:cViewPr varScale="1">
        <p:scale>
          <a:sx n="83" d="100"/>
          <a:sy n="83" d="100"/>
        </p:scale>
        <p:origin x="1428" y="9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B776C34-2CAA-C145-9DEB-7B438A4FD7A2}" type="datetimeFigureOut">
              <a:rPr lang="en-US" smtClean="0"/>
              <a:t>1/2/2020</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2A81E96-A712-444A-89C5-AEC287517552}" type="slidenum">
              <a:rPr lang="en-US" smtClean="0"/>
              <a:t>‹#›</a:t>
            </a:fld>
            <a:endParaRPr lang="en-US"/>
          </a:p>
        </p:txBody>
      </p:sp>
    </p:spTree>
    <p:extLst>
      <p:ext uri="{BB962C8B-B14F-4D97-AF65-F5344CB8AC3E}">
        <p14:creationId xmlns:p14="http://schemas.microsoft.com/office/powerpoint/2010/main" val="107798082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15668A7-2AC7-F745-9AA0-14C6FB597F4B}" type="datetimeFigureOut">
              <a:rPr lang="en-US" smtClean="0"/>
              <a:t>1/2/2020</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22F27B6-1694-F54A-BAF4-88800C5D7A69}" type="slidenum">
              <a:rPr lang="en-US" smtClean="0"/>
              <a:t>‹#›</a:t>
            </a:fld>
            <a:endParaRPr lang="en-US"/>
          </a:p>
        </p:txBody>
      </p:sp>
    </p:spTree>
    <p:extLst>
      <p:ext uri="{BB962C8B-B14F-4D97-AF65-F5344CB8AC3E}">
        <p14:creationId xmlns:p14="http://schemas.microsoft.com/office/powerpoint/2010/main" val="123303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fld id="{D20EF2C6-E8BF-C244-9C0F-188AA8FE0365}" type="datetime1">
              <a:rPr lang="en-US" altLang="x-none"/>
              <a:pPr/>
              <a:t>1/2/2020</a:t>
            </a:fld>
            <a:endParaRPr lang="en-US" altLang="x-none"/>
          </a:p>
        </p:txBody>
      </p:sp>
      <p:sp>
        <p:nvSpPr>
          <p:cNvPr id="5" name="Footer Placeholder 4"/>
          <p:cNvSpPr>
            <a:spLocks noGrp="1"/>
          </p:cNvSpPr>
          <p:nvPr>
            <p:ph type="ftr" sz="quarter" idx="11"/>
          </p:nvPr>
        </p:nvSpPr>
        <p:spPr/>
        <p:txBody>
          <a:bodyPr/>
          <a:lstStyle>
            <a:lvl1pPr>
              <a:defRPr/>
            </a:lvl1pPr>
          </a:lstStyle>
          <a:p>
            <a:endParaRPr lang="x-none" altLang="x-none"/>
          </a:p>
        </p:txBody>
      </p:sp>
      <p:sp>
        <p:nvSpPr>
          <p:cNvPr id="6" name="Slide Number Placeholder 5"/>
          <p:cNvSpPr>
            <a:spLocks noGrp="1"/>
          </p:cNvSpPr>
          <p:nvPr>
            <p:ph type="sldNum" sz="quarter" idx="12"/>
          </p:nvPr>
        </p:nvSpPr>
        <p:spPr/>
        <p:txBody>
          <a:bodyPr/>
          <a:lstStyle>
            <a:lvl1pPr>
              <a:defRPr/>
            </a:lvl1pPr>
          </a:lstStyle>
          <a:p>
            <a:fld id="{4D41DB2A-057A-C541-AFA1-A3ABB13FDE85}" type="slidenum">
              <a:rPr lang="en-US" altLang="x-none"/>
              <a:pPr/>
              <a:t>‹#›</a:t>
            </a:fld>
            <a:endParaRPr lang="en-US" altLang="x-none"/>
          </a:p>
        </p:txBody>
      </p:sp>
    </p:spTree>
    <p:extLst>
      <p:ext uri="{BB962C8B-B14F-4D97-AF65-F5344CB8AC3E}">
        <p14:creationId xmlns:p14="http://schemas.microsoft.com/office/powerpoint/2010/main" val="11036471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B32FA92C-C365-494F-8781-1937E62A79A5}" type="datetime1">
              <a:rPr lang="en-US" altLang="x-none"/>
              <a:pPr/>
              <a:t>1/2/2020</a:t>
            </a:fld>
            <a:endParaRPr lang="en-US" altLang="x-none"/>
          </a:p>
        </p:txBody>
      </p:sp>
      <p:sp>
        <p:nvSpPr>
          <p:cNvPr id="5" name="Footer Placeholder 4"/>
          <p:cNvSpPr>
            <a:spLocks noGrp="1"/>
          </p:cNvSpPr>
          <p:nvPr>
            <p:ph type="ftr" sz="quarter" idx="11"/>
          </p:nvPr>
        </p:nvSpPr>
        <p:spPr/>
        <p:txBody>
          <a:bodyPr/>
          <a:lstStyle>
            <a:lvl1pPr>
              <a:defRPr/>
            </a:lvl1pPr>
          </a:lstStyle>
          <a:p>
            <a:endParaRPr lang="x-none" altLang="x-none"/>
          </a:p>
        </p:txBody>
      </p:sp>
      <p:sp>
        <p:nvSpPr>
          <p:cNvPr id="6" name="Slide Number Placeholder 5"/>
          <p:cNvSpPr>
            <a:spLocks noGrp="1"/>
          </p:cNvSpPr>
          <p:nvPr>
            <p:ph type="sldNum" sz="quarter" idx="12"/>
          </p:nvPr>
        </p:nvSpPr>
        <p:spPr/>
        <p:txBody>
          <a:bodyPr/>
          <a:lstStyle>
            <a:lvl1pPr>
              <a:defRPr/>
            </a:lvl1pPr>
          </a:lstStyle>
          <a:p>
            <a:fld id="{D115D759-4F58-F549-ABA8-ECE61FF6805E}" type="slidenum">
              <a:rPr lang="en-US" altLang="x-none"/>
              <a:pPr/>
              <a:t>‹#›</a:t>
            </a:fld>
            <a:endParaRPr lang="en-US" altLang="x-none"/>
          </a:p>
        </p:txBody>
      </p:sp>
    </p:spTree>
    <p:extLst>
      <p:ext uri="{BB962C8B-B14F-4D97-AF65-F5344CB8AC3E}">
        <p14:creationId xmlns:p14="http://schemas.microsoft.com/office/powerpoint/2010/main" val="11812228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fld id="{33226690-2F4A-D741-958F-69E9CBE6E108}" type="datetime1">
              <a:rPr lang="en-US" altLang="x-none"/>
              <a:pPr/>
              <a:t>1/2/2020</a:t>
            </a:fld>
            <a:endParaRPr lang="en-US" altLang="x-none"/>
          </a:p>
        </p:txBody>
      </p:sp>
      <p:sp>
        <p:nvSpPr>
          <p:cNvPr id="5" name="Footer Placeholder 4"/>
          <p:cNvSpPr>
            <a:spLocks noGrp="1"/>
          </p:cNvSpPr>
          <p:nvPr>
            <p:ph type="ftr" sz="quarter" idx="11"/>
          </p:nvPr>
        </p:nvSpPr>
        <p:spPr/>
        <p:txBody>
          <a:bodyPr/>
          <a:lstStyle>
            <a:lvl1pPr>
              <a:defRPr/>
            </a:lvl1pPr>
          </a:lstStyle>
          <a:p>
            <a:endParaRPr lang="x-none" altLang="x-none"/>
          </a:p>
        </p:txBody>
      </p:sp>
      <p:sp>
        <p:nvSpPr>
          <p:cNvPr id="6" name="Slide Number Placeholder 5"/>
          <p:cNvSpPr>
            <a:spLocks noGrp="1"/>
          </p:cNvSpPr>
          <p:nvPr>
            <p:ph type="sldNum" sz="quarter" idx="12"/>
          </p:nvPr>
        </p:nvSpPr>
        <p:spPr/>
        <p:txBody>
          <a:bodyPr/>
          <a:lstStyle>
            <a:lvl1pPr>
              <a:defRPr/>
            </a:lvl1pPr>
          </a:lstStyle>
          <a:p>
            <a:fld id="{13280960-AD41-CE45-B1B7-07140B688BA5}" type="slidenum">
              <a:rPr lang="en-US" altLang="x-none"/>
              <a:pPr/>
              <a:t>‹#›</a:t>
            </a:fld>
            <a:endParaRPr lang="en-US" altLang="x-none"/>
          </a:p>
        </p:txBody>
      </p:sp>
    </p:spTree>
    <p:extLst>
      <p:ext uri="{BB962C8B-B14F-4D97-AF65-F5344CB8AC3E}">
        <p14:creationId xmlns:p14="http://schemas.microsoft.com/office/powerpoint/2010/main" val="14734558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fld id="{854B43B9-86D4-4049-8357-BC74D0517EBE}" type="datetime1">
              <a:rPr lang="en-US" altLang="x-none"/>
              <a:pPr/>
              <a:t>1/2/2020</a:t>
            </a:fld>
            <a:endParaRPr lang="en-US" altLang="x-none"/>
          </a:p>
        </p:txBody>
      </p:sp>
      <p:sp>
        <p:nvSpPr>
          <p:cNvPr id="6" name="Footer Placeholder 4"/>
          <p:cNvSpPr>
            <a:spLocks noGrp="1"/>
          </p:cNvSpPr>
          <p:nvPr>
            <p:ph type="ftr" sz="quarter" idx="11"/>
          </p:nvPr>
        </p:nvSpPr>
        <p:spPr/>
        <p:txBody>
          <a:bodyPr/>
          <a:lstStyle>
            <a:lvl1pPr>
              <a:defRPr/>
            </a:lvl1pPr>
          </a:lstStyle>
          <a:p>
            <a:endParaRPr lang="x-none" altLang="x-none"/>
          </a:p>
        </p:txBody>
      </p:sp>
      <p:sp>
        <p:nvSpPr>
          <p:cNvPr id="7" name="Slide Number Placeholder 5"/>
          <p:cNvSpPr>
            <a:spLocks noGrp="1"/>
          </p:cNvSpPr>
          <p:nvPr>
            <p:ph type="sldNum" sz="quarter" idx="12"/>
          </p:nvPr>
        </p:nvSpPr>
        <p:spPr/>
        <p:txBody>
          <a:bodyPr/>
          <a:lstStyle>
            <a:lvl1pPr>
              <a:defRPr/>
            </a:lvl1pPr>
          </a:lstStyle>
          <a:p>
            <a:fld id="{D564ACDE-33E6-0949-A918-3B06F5722539}" type="slidenum">
              <a:rPr lang="en-US" altLang="x-none"/>
              <a:pPr/>
              <a:t>‹#›</a:t>
            </a:fld>
            <a:endParaRPr lang="en-US" altLang="x-none"/>
          </a:p>
        </p:txBody>
      </p:sp>
    </p:spTree>
    <p:extLst>
      <p:ext uri="{BB962C8B-B14F-4D97-AF65-F5344CB8AC3E}">
        <p14:creationId xmlns:p14="http://schemas.microsoft.com/office/powerpoint/2010/main" val="17380163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fld id="{3C7BD3F6-D3BD-434D-8976-9164E5630AA3}" type="datetime1">
              <a:rPr lang="en-US" altLang="x-none"/>
              <a:pPr/>
              <a:t>1/2/2020</a:t>
            </a:fld>
            <a:endParaRPr lang="en-US" altLang="x-none"/>
          </a:p>
        </p:txBody>
      </p:sp>
      <p:sp>
        <p:nvSpPr>
          <p:cNvPr id="8" name="Footer Placeholder 4"/>
          <p:cNvSpPr>
            <a:spLocks noGrp="1"/>
          </p:cNvSpPr>
          <p:nvPr>
            <p:ph type="ftr" sz="quarter" idx="11"/>
          </p:nvPr>
        </p:nvSpPr>
        <p:spPr/>
        <p:txBody>
          <a:bodyPr/>
          <a:lstStyle>
            <a:lvl1pPr>
              <a:defRPr/>
            </a:lvl1pPr>
          </a:lstStyle>
          <a:p>
            <a:endParaRPr lang="x-none" altLang="x-none"/>
          </a:p>
        </p:txBody>
      </p:sp>
      <p:sp>
        <p:nvSpPr>
          <p:cNvPr id="9" name="Slide Number Placeholder 5"/>
          <p:cNvSpPr>
            <a:spLocks noGrp="1"/>
          </p:cNvSpPr>
          <p:nvPr>
            <p:ph type="sldNum" sz="quarter" idx="12"/>
          </p:nvPr>
        </p:nvSpPr>
        <p:spPr/>
        <p:txBody>
          <a:bodyPr/>
          <a:lstStyle>
            <a:lvl1pPr>
              <a:defRPr/>
            </a:lvl1pPr>
          </a:lstStyle>
          <a:p>
            <a:fld id="{18577F6A-854A-3145-A733-240BB549D813}" type="slidenum">
              <a:rPr lang="en-US" altLang="x-none"/>
              <a:pPr/>
              <a:t>‹#›</a:t>
            </a:fld>
            <a:endParaRPr lang="en-US" altLang="x-none"/>
          </a:p>
        </p:txBody>
      </p:sp>
    </p:spTree>
    <p:extLst>
      <p:ext uri="{BB962C8B-B14F-4D97-AF65-F5344CB8AC3E}">
        <p14:creationId xmlns:p14="http://schemas.microsoft.com/office/powerpoint/2010/main" val="7686649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fld id="{D20B92D7-A1BC-CF43-8E0F-6ACE7A7DC7FB}" type="datetime1">
              <a:rPr lang="en-US" altLang="x-none"/>
              <a:pPr/>
              <a:t>1/2/2020</a:t>
            </a:fld>
            <a:endParaRPr lang="en-US" altLang="x-none"/>
          </a:p>
        </p:txBody>
      </p:sp>
      <p:sp>
        <p:nvSpPr>
          <p:cNvPr id="4" name="Footer Placeholder 4"/>
          <p:cNvSpPr>
            <a:spLocks noGrp="1"/>
          </p:cNvSpPr>
          <p:nvPr>
            <p:ph type="ftr" sz="quarter" idx="11"/>
          </p:nvPr>
        </p:nvSpPr>
        <p:spPr/>
        <p:txBody>
          <a:bodyPr/>
          <a:lstStyle>
            <a:lvl1pPr>
              <a:defRPr/>
            </a:lvl1pPr>
          </a:lstStyle>
          <a:p>
            <a:endParaRPr lang="x-none" altLang="x-none"/>
          </a:p>
        </p:txBody>
      </p:sp>
      <p:sp>
        <p:nvSpPr>
          <p:cNvPr id="5" name="Slide Number Placeholder 5"/>
          <p:cNvSpPr>
            <a:spLocks noGrp="1"/>
          </p:cNvSpPr>
          <p:nvPr>
            <p:ph type="sldNum" sz="quarter" idx="12"/>
          </p:nvPr>
        </p:nvSpPr>
        <p:spPr/>
        <p:txBody>
          <a:bodyPr/>
          <a:lstStyle>
            <a:lvl1pPr>
              <a:defRPr/>
            </a:lvl1pPr>
          </a:lstStyle>
          <a:p>
            <a:fld id="{FE5EC7B6-D548-9942-993F-A3CE47CF8208}" type="slidenum">
              <a:rPr lang="en-US" altLang="x-none"/>
              <a:pPr/>
              <a:t>‹#›</a:t>
            </a:fld>
            <a:endParaRPr lang="en-US" altLang="x-none"/>
          </a:p>
        </p:txBody>
      </p:sp>
    </p:spTree>
    <p:extLst>
      <p:ext uri="{BB962C8B-B14F-4D97-AF65-F5344CB8AC3E}">
        <p14:creationId xmlns:p14="http://schemas.microsoft.com/office/powerpoint/2010/main" val="18374762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fld id="{B76770DD-35F8-EE4A-8129-C128586CC45F}" type="datetime1">
              <a:rPr lang="en-US" altLang="x-none"/>
              <a:pPr/>
              <a:t>1/2/2020</a:t>
            </a:fld>
            <a:endParaRPr lang="en-US" altLang="x-none"/>
          </a:p>
        </p:txBody>
      </p:sp>
      <p:sp>
        <p:nvSpPr>
          <p:cNvPr id="3" name="Footer Placeholder 4"/>
          <p:cNvSpPr>
            <a:spLocks noGrp="1"/>
          </p:cNvSpPr>
          <p:nvPr>
            <p:ph type="ftr" sz="quarter" idx="11"/>
          </p:nvPr>
        </p:nvSpPr>
        <p:spPr/>
        <p:txBody>
          <a:bodyPr/>
          <a:lstStyle>
            <a:lvl1pPr>
              <a:defRPr/>
            </a:lvl1pPr>
          </a:lstStyle>
          <a:p>
            <a:endParaRPr lang="x-none" altLang="x-none"/>
          </a:p>
        </p:txBody>
      </p:sp>
      <p:sp>
        <p:nvSpPr>
          <p:cNvPr id="4" name="Slide Number Placeholder 5"/>
          <p:cNvSpPr>
            <a:spLocks noGrp="1"/>
          </p:cNvSpPr>
          <p:nvPr>
            <p:ph type="sldNum" sz="quarter" idx="12"/>
          </p:nvPr>
        </p:nvSpPr>
        <p:spPr/>
        <p:txBody>
          <a:bodyPr/>
          <a:lstStyle>
            <a:lvl1pPr>
              <a:defRPr/>
            </a:lvl1pPr>
          </a:lstStyle>
          <a:p>
            <a:fld id="{0E56DECA-8FB7-1046-8E04-CA20C7FD46B1}" type="slidenum">
              <a:rPr lang="en-US" altLang="x-none"/>
              <a:pPr/>
              <a:t>‹#›</a:t>
            </a:fld>
            <a:endParaRPr lang="en-US" altLang="x-none"/>
          </a:p>
        </p:txBody>
      </p:sp>
    </p:spTree>
    <p:extLst>
      <p:ext uri="{BB962C8B-B14F-4D97-AF65-F5344CB8AC3E}">
        <p14:creationId xmlns:p14="http://schemas.microsoft.com/office/powerpoint/2010/main" val="16486747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fld id="{C3430FEF-543B-4D48-83AB-88DC738D2203}" type="datetime1">
              <a:rPr lang="en-US" altLang="x-none"/>
              <a:pPr/>
              <a:t>1/2/2020</a:t>
            </a:fld>
            <a:endParaRPr lang="en-US" altLang="x-none"/>
          </a:p>
        </p:txBody>
      </p:sp>
      <p:sp>
        <p:nvSpPr>
          <p:cNvPr id="6" name="Footer Placeholder 4"/>
          <p:cNvSpPr>
            <a:spLocks noGrp="1"/>
          </p:cNvSpPr>
          <p:nvPr>
            <p:ph type="ftr" sz="quarter" idx="11"/>
          </p:nvPr>
        </p:nvSpPr>
        <p:spPr/>
        <p:txBody>
          <a:bodyPr/>
          <a:lstStyle>
            <a:lvl1pPr>
              <a:defRPr/>
            </a:lvl1pPr>
          </a:lstStyle>
          <a:p>
            <a:endParaRPr lang="x-none" altLang="x-none"/>
          </a:p>
        </p:txBody>
      </p:sp>
      <p:sp>
        <p:nvSpPr>
          <p:cNvPr id="7" name="Slide Number Placeholder 5"/>
          <p:cNvSpPr>
            <a:spLocks noGrp="1"/>
          </p:cNvSpPr>
          <p:nvPr>
            <p:ph type="sldNum" sz="quarter" idx="12"/>
          </p:nvPr>
        </p:nvSpPr>
        <p:spPr/>
        <p:txBody>
          <a:bodyPr/>
          <a:lstStyle>
            <a:lvl1pPr>
              <a:defRPr/>
            </a:lvl1pPr>
          </a:lstStyle>
          <a:p>
            <a:fld id="{F6817981-9C80-5243-8ADE-2E84344E44A8}" type="slidenum">
              <a:rPr lang="en-US" altLang="x-none"/>
              <a:pPr/>
              <a:t>‹#›</a:t>
            </a:fld>
            <a:endParaRPr lang="en-US" altLang="x-none"/>
          </a:p>
        </p:txBody>
      </p:sp>
    </p:spTree>
    <p:extLst>
      <p:ext uri="{BB962C8B-B14F-4D97-AF65-F5344CB8AC3E}">
        <p14:creationId xmlns:p14="http://schemas.microsoft.com/office/powerpoint/2010/main" val="2953117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fld id="{68878191-3DCA-2A4A-B0D6-8A8030496AD1}" type="datetime1">
              <a:rPr lang="en-US" altLang="x-none"/>
              <a:pPr/>
              <a:t>1/2/2020</a:t>
            </a:fld>
            <a:endParaRPr lang="en-US" altLang="x-none"/>
          </a:p>
        </p:txBody>
      </p:sp>
      <p:sp>
        <p:nvSpPr>
          <p:cNvPr id="6" name="Footer Placeholder 4"/>
          <p:cNvSpPr>
            <a:spLocks noGrp="1"/>
          </p:cNvSpPr>
          <p:nvPr>
            <p:ph type="ftr" sz="quarter" idx="11"/>
          </p:nvPr>
        </p:nvSpPr>
        <p:spPr/>
        <p:txBody>
          <a:bodyPr/>
          <a:lstStyle>
            <a:lvl1pPr>
              <a:defRPr/>
            </a:lvl1pPr>
          </a:lstStyle>
          <a:p>
            <a:endParaRPr lang="x-none" altLang="x-none"/>
          </a:p>
        </p:txBody>
      </p:sp>
      <p:sp>
        <p:nvSpPr>
          <p:cNvPr id="7" name="Slide Number Placeholder 5"/>
          <p:cNvSpPr>
            <a:spLocks noGrp="1"/>
          </p:cNvSpPr>
          <p:nvPr>
            <p:ph type="sldNum" sz="quarter" idx="12"/>
          </p:nvPr>
        </p:nvSpPr>
        <p:spPr/>
        <p:txBody>
          <a:bodyPr/>
          <a:lstStyle>
            <a:lvl1pPr>
              <a:defRPr/>
            </a:lvl1pPr>
          </a:lstStyle>
          <a:p>
            <a:fld id="{84F8AEF4-12A8-F54A-9811-EC4D93105932}" type="slidenum">
              <a:rPr lang="en-US" altLang="x-none"/>
              <a:pPr/>
              <a:t>‹#›</a:t>
            </a:fld>
            <a:endParaRPr lang="en-US" altLang="x-none"/>
          </a:p>
        </p:txBody>
      </p:sp>
    </p:spTree>
    <p:extLst>
      <p:ext uri="{BB962C8B-B14F-4D97-AF65-F5344CB8AC3E}">
        <p14:creationId xmlns:p14="http://schemas.microsoft.com/office/powerpoint/2010/main" val="4695042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E5E00DB0-E86D-2E4F-ACC8-D2B458D60BD7}" type="datetime1">
              <a:rPr lang="en-US" altLang="x-none"/>
              <a:pPr/>
              <a:t>1/2/2020</a:t>
            </a:fld>
            <a:endParaRPr lang="en-US" altLang="x-none"/>
          </a:p>
        </p:txBody>
      </p:sp>
      <p:sp>
        <p:nvSpPr>
          <p:cNvPr id="5" name="Footer Placeholder 4"/>
          <p:cNvSpPr>
            <a:spLocks noGrp="1"/>
          </p:cNvSpPr>
          <p:nvPr>
            <p:ph type="ftr" sz="quarter" idx="11"/>
          </p:nvPr>
        </p:nvSpPr>
        <p:spPr/>
        <p:txBody>
          <a:bodyPr/>
          <a:lstStyle>
            <a:lvl1pPr>
              <a:defRPr/>
            </a:lvl1pPr>
          </a:lstStyle>
          <a:p>
            <a:endParaRPr lang="x-none" altLang="x-none"/>
          </a:p>
        </p:txBody>
      </p:sp>
      <p:sp>
        <p:nvSpPr>
          <p:cNvPr id="6" name="Slide Number Placeholder 5"/>
          <p:cNvSpPr>
            <a:spLocks noGrp="1"/>
          </p:cNvSpPr>
          <p:nvPr>
            <p:ph type="sldNum" sz="quarter" idx="12"/>
          </p:nvPr>
        </p:nvSpPr>
        <p:spPr/>
        <p:txBody>
          <a:bodyPr/>
          <a:lstStyle>
            <a:lvl1pPr>
              <a:defRPr/>
            </a:lvl1pPr>
          </a:lstStyle>
          <a:p>
            <a:fld id="{79ACCB5E-5E98-9D4F-9E9B-C93E1F9AA305}" type="slidenum">
              <a:rPr lang="en-US" altLang="x-none"/>
              <a:pPr/>
              <a:t>‹#›</a:t>
            </a:fld>
            <a:endParaRPr lang="en-US" altLang="x-none"/>
          </a:p>
        </p:txBody>
      </p:sp>
    </p:spTree>
    <p:extLst>
      <p:ext uri="{BB962C8B-B14F-4D97-AF65-F5344CB8AC3E}">
        <p14:creationId xmlns:p14="http://schemas.microsoft.com/office/powerpoint/2010/main" val="11034980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7662DDD1-650E-4E41-BFDC-FB12803CACBE}" type="datetime1">
              <a:rPr lang="en-US" altLang="x-none"/>
              <a:pPr/>
              <a:t>1/2/2020</a:t>
            </a:fld>
            <a:endParaRPr lang="en-US" altLang="x-none"/>
          </a:p>
        </p:txBody>
      </p:sp>
      <p:sp>
        <p:nvSpPr>
          <p:cNvPr id="5" name="Footer Placeholder 4"/>
          <p:cNvSpPr>
            <a:spLocks noGrp="1"/>
          </p:cNvSpPr>
          <p:nvPr>
            <p:ph type="ftr" sz="quarter" idx="11"/>
          </p:nvPr>
        </p:nvSpPr>
        <p:spPr/>
        <p:txBody>
          <a:bodyPr/>
          <a:lstStyle>
            <a:lvl1pPr>
              <a:defRPr/>
            </a:lvl1pPr>
          </a:lstStyle>
          <a:p>
            <a:endParaRPr lang="x-none" altLang="x-none"/>
          </a:p>
        </p:txBody>
      </p:sp>
      <p:sp>
        <p:nvSpPr>
          <p:cNvPr id="6" name="Slide Number Placeholder 5"/>
          <p:cNvSpPr>
            <a:spLocks noGrp="1"/>
          </p:cNvSpPr>
          <p:nvPr>
            <p:ph type="sldNum" sz="quarter" idx="12"/>
          </p:nvPr>
        </p:nvSpPr>
        <p:spPr/>
        <p:txBody>
          <a:bodyPr/>
          <a:lstStyle>
            <a:lvl1pPr>
              <a:defRPr/>
            </a:lvl1pPr>
          </a:lstStyle>
          <a:p>
            <a:fld id="{0589FE50-E100-D84B-A64A-8557513ABFB2}" type="slidenum">
              <a:rPr lang="en-US" altLang="x-none"/>
              <a:pPr/>
              <a:t>‹#›</a:t>
            </a:fld>
            <a:endParaRPr lang="en-US" altLang="x-none"/>
          </a:p>
        </p:txBody>
      </p:sp>
    </p:spTree>
    <p:extLst>
      <p:ext uri="{BB962C8B-B14F-4D97-AF65-F5344CB8AC3E}">
        <p14:creationId xmlns:p14="http://schemas.microsoft.com/office/powerpoint/2010/main" val="8233710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p>
            <a:pPr lvl="0"/>
            <a:r>
              <a:rPr lang="en-US" altLang="x-none"/>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x-none"/>
              <a:t>Click to edit Master text styles</a:t>
            </a:r>
          </a:p>
          <a:p>
            <a:pPr lvl="1"/>
            <a:r>
              <a:rPr lang="en-US" altLang="x-none"/>
              <a:t>Second level</a:t>
            </a:r>
          </a:p>
          <a:p>
            <a:pPr lvl="2"/>
            <a:r>
              <a:rPr lang="en-US" altLang="x-none"/>
              <a:t>Third level</a:t>
            </a:r>
          </a:p>
          <a:p>
            <a:pPr lvl="3"/>
            <a:r>
              <a:rPr lang="en-US" altLang="x-none"/>
              <a:t>Fourth level</a:t>
            </a:r>
          </a:p>
          <a:p>
            <a:pPr lvl="4"/>
            <a:r>
              <a:rPr lang="en-US" altLang="x-none"/>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a:defRPr sz="1200">
                <a:solidFill>
                  <a:srgbClr val="898989"/>
                </a:solidFill>
              </a:defRPr>
            </a:lvl1pPr>
          </a:lstStyle>
          <a:p>
            <a:fld id="{363E1B7E-D31E-DE43-B77B-022F9E247EFC}" type="datetime1">
              <a:rPr lang="en-US" altLang="x-none"/>
              <a:pPr/>
              <a:t>1/2/2020</a:t>
            </a:fld>
            <a:endParaRPr lang="en-US" altLang="x-none"/>
          </a:p>
        </p:txBody>
      </p:sp>
      <p:sp>
        <p:nvSpPr>
          <p:cNvPr id="5" name="Footer Placeholder 4"/>
          <p:cNvSpPr>
            <a:spLocks noGrp="1"/>
          </p:cNvSpPr>
          <p:nvPr>
            <p:ph type="ftr" sz="quarter" idx="3"/>
          </p:nvPr>
        </p:nvSpPr>
        <p:spPr>
          <a:xfrm>
            <a:off x="3124200" y="6356350"/>
            <a:ext cx="2895600" cy="365125"/>
          </a:xfrm>
          <a:prstGeom prst="rect">
            <a:avLst/>
          </a:prstGeom>
        </p:spPr>
        <p:txBody>
          <a:bodyPr vert="horz" wrap="square" lIns="91440" tIns="45720" rIns="91440" bIns="45720" numCol="1" anchor="ctr" anchorCtr="0" compatLnSpc="1">
            <a:prstTxWarp prst="textNoShape">
              <a:avLst/>
            </a:prstTxWarp>
          </a:bodyPr>
          <a:lstStyle>
            <a:lvl1pPr algn="ctr">
              <a:defRPr sz="1200">
                <a:solidFill>
                  <a:srgbClr val="898989"/>
                </a:solidFill>
              </a:defRPr>
            </a:lvl1pPr>
          </a:lstStyle>
          <a:p>
            <a:endParaRPr lang="x-none" altLang="x-non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defRPr>
            </a:lvl1pPr>
          </a:lstStyle>
          <a:p>
            <a:fld id="{83B24C65-2487-7B44-91BF-50B3BCC6EF68}" type="slidenum">
              <a:rPr lang="en-US" altLang="x-none"/>
              <a:pPr/>
              <a:t>‹#›</a:t>
            </a:fld>
            <a:endParaRPr lang="en-US" altLang="x-non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kern="1200">
          <a:solidFill>
            <a:schemeClr val="tx1"/>
          </a:solidFill>
          <a:latin typeface="+mj-lt"/>
          <a:ea typeface="ＭＳ Ｐゴシック" charset="-128"/>
          <a:cs typeface="+mj-cs"/>
        </a:defRPr>
      </a:lvl1pPr>
      <a:lvl2pPr algn="ctr" rtl="0" eaLnBrk="0" fontAlgn="base" hangingPunct="0">
        <a:spcBef>
          <a:spcPct val="0"/>
        </a:spcBef>
        <a:spcAft>
          <a:spcPct val="0"/>
        </a:spcAft>
        <a:defRPr sz="4400">
          <a:solidFill>
            <a:schemeClr val="tx1"/>
          </a:solidFill>
          <a:latin typeface="Calibri" pitchFamily="34" charset="0"/>
          <a:ea typeface="ＭＳ Ｐゴシック" charset="-128"/>
        </a:defRPr>
      </a:lvl2pPr>
      <a:lvl3pPr algn="ctr" rtl="0" eaLnBrk="0" fontAlgn="base" hangingPunct="0">
        <a:spcBef>
          <a:spcPct val="0"/>
        </a:spcBef>
        <a:spcAft>
          <a:spcPct val="0"/>
        </a:spcAft>
        <a:defRPr sz="4400">
          <a:solidFill>
            <a:schemeClr val="tx1"/>
          </a:solidFill>
          <a:latin typeface="Calibri" pitchFamily="34" charset="0"/>
          <a:ea typeface="ＭＳ Ｐゴシック" charset="-128"/>
        </a:defRPr>
      </a:lvl3pPr>
      <a:lvl4pPr algn="ctr" rtl="0" eaLnBrk="0" fontAlgn="base" hangingPunct="0">
        <a:spcBef>
          <a:spcPct val="0"/>
        </a:spcBef>
        <a:spcAft>
          <a:spcPct val="0"/>
        </a:spcAft>
        <a:defRPr sz="4400">
          <a:solidFill>
            <a:schemeClr val="tx1"/>
          </a:solidFill>
          <a:latin typeface="Calibri" pitchFamily="34" charset="0"/>
          <a:ea typeface="ＭＳ Ｐゴシック" charset="-128"/>
        </a:defRPr>
      </a:lvl4pPr>
      <a:lvl5pPr algn="ctr" rtl="0" eaLnBrk="0" fontAlgn="base" hangingPunct="0">
        <a:spcBef>
          <a:spcPct val="0"/>
        </a:spcBef>
        <a:spcAft>
          <a:spcPct val="0"/>
        </a:spcAft>
        <a:defRPr sz="4400">
          <a:solidFill>
            <a:schemeClr val="tx1"/>
          </a:solidFill>
          <a:latin typeface="Calibri" pitchFamily="34" charset="0"/>
          <a:ea typeface="ＭＳ Ｐゴシック" charset="-128"/>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ＭＳ Ｐゴシック" charset="-128"/>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ＭＳ Ｐゴシック" charset="-128"/>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ＭＳ Ｐゴシック" charset="-128"/>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tiff"/><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tif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tif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image" Target="../media/image6.tif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stretch>
            <a:fillRect/>
          </a:stretch>
        </p:blipFill>
        <p:spPr>
          <a:xfrm>
            <a:off x="4038600" y="444500"/>
            <a:ext cx="4889500" cy="3670300"/>
          </a:xfrm>
          <a:prstGeom prst="rect">
            <a:avLst/>
          </a:prstGeom>
        </p:spPr>
      </p:pic>
      <p:sp>
        <p:nvSpPr>
          <p:cNvPr id="2" name="Title 1"/>
          <p:cNvSpPr>
            <a:spLocks noGrp="1"/>
          </p:cNvSpPr>
          <p:nvPr>
            <p:ph type="title"/>
          </p:nvPr>
        </p:nvSpPr>
        <p:spPr>
          <a:xfrm>
            <a:off x="297873" y="1371600"/>
            <a:ext cx="8229600" cy="1143000"/>
          </a:xfrm>
        </p:spPr>
        <p:txBody>
          <a:bodyPr>
            <a:scene3d>
              <a:camera prst="orthographicFront"/>
              <a:lightRig rig="soft" dir="t">
                <a:rot lat="0" lon="0" rev="15600000"/>
              </a:lightRig>
            </a:scene3d>
            <a:sp3d extrusionH="57150" prstMaterial="softEdge">
              <a:bevelT w="25400" h="38100"/>
            </a:sp3d>
          </a:bodyPr>
          <a:lstStyle/>
          <a:p>
            <a:r>
              <a:rPr lang="en-US" sz="6000" b="1" dirty="0" smtClean="0">
                <a:ln/>
                <a:solidFill>
                  <a:schemeClr val="accent4"/>
                </a:solidFill>
              </a:rPr>
              <a:t>       </a:t>
            </a:r>
            <a:r>
              <a:rPr lang="en-US" sz="6000" b="1" dirty="0" smtClean="0">
                <a:ln/>
                <a:solidFill>
                  <a:srgbClr val="7030A0"/>
                </a:solidFill>
              </a:rPr>
              <a:t>What is </a:t>
            </a:r>
            <a:r>
              <a:rPr lang="en-US" sz="6000" b="1" dirty="0" smtClean="0">
                <a:ln/>
                <a:solidFill>
                  <a:schemeClr val="bg1"/>
                </a:solidFill>
              </a:rPr>
              <a:t>randomness?</a:t>
            </a:r>
            <a:br>
              <a:rPr lang="en-US" sz="6000" b="1" dirty="0" smtClean="0">
                <a:ln/>
                <a:solidFill>
                  <a:schemeClr val="bg1"/>
                </a:solidFill>
              </a:rPr>
            </a:br>
            <a:r>
              <a:rPr lang="en-US" sz="6000" b="1" smtClean="0">
                <a:ln/>
                <a:solidFill>
                  <a:schemeClr val="bg1"/>
                </a:solidFill>
              </a:rPr>
              <a:t>     </a:t>
            </a:r>
            <a:r>
              <a:rPr lang="en-US" sz="6000" b="1" smtClean="0">
                <a:ln/>
                <a:solidFill>
                  <a:srgbClr val="7030A0"/>
                </a:solidFill>
              </a:rPr>
              <a:t>What </a:t>
            </a:r>
            <a:r>
              <a:rPr lang="en-US" sz="6000" b="1" dirty="0" smtClean="0">
                <a:ln/>
                <a:solidFill>
                  <a:srgbClr val="7030A0"/>
                </a:solidFill>
              </a:rPr>
              <a:t>is </a:t>
            </a:r>
            <a:r>
              <a:rPr lang="en-US" sz="6000" b="1" dirty="0" smtClean="0">
                <a:ln/>
                <a:solidFill>
                  <a:schemeClr val="bg1"/>
                </a:solidFill>
              </a:rPr>
              <a:t>probability?</a:t>
            </a:r>
            <a:endParaRPr lang="en-US" sz="6000" b="1" dirty="0">
              <a:ln/>
              <a:solidFill>
                <a:schemeClr val="bg1"/>
              </a:solidFill>
            </a:endParaRPr>
          </a:p>
        </p:txBody>
      </p:sp>
      <p:sp>
        <p:nvSpPr>
          <p:cNvPr id="3" name="Content Placeholder 2"/>
          <p:cNvSpPr>
            <a:spLocks noGrp="1"/>
          </p:cNvSpPr>
          <p:nvPr>
            <p:ph idx="1"/>
          </p:nvPr>
        </p:nvSpPr>
        <p:spPr>
          <a:xfrm>
            <a:off x="304800" y="4572000"/>
            <a:ext cx="8229600" cy="1295400"/>
          </a:xfrm>
        </p:spPr>
        <p:txBody>
          <a:bodyPr/>
          <a:lstStyle/>
          <a:p>
            <a:r>
              <a:rPr lang="en-US" dirty="0" smtClean="0"/>
              <a:t>Chong Ho Yu, Ph.Ds.</a:t>
            </a:r>
          </a:p>
          <a:p>
            <a:r>
              <a:rPr lang="en-US" dirty="0" smtClean="0"/>
              <a:t>Azusa Pacific University</a:t>
            </a:r>
          </a:p>
        </p:txBody>
      </p:sp>
    </p:spTree>
    <p:extLst>
      <p:ext uri="{BB962C8B-B14F-4D97-AF65-F5344CB8AC3E}">
        <p14:creationId xmlns:p14="http://schemas.microsoft.com/office/powerpoint/2010/main" val="19486196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Conventional definition</a:t>
            </a:r>
            <a:endParaRPr lang="en-US" dirty="0"/>
          </a:p>
        </p:txBody>
      </p:sp>
      <p:sp>
        <p:nvSpPr>
          <p:cNvPr id="3" name="Content Placeholder 2"/>
          <p:cNvSpPr>
            <a:spLocks noGrp="1"/>
          </p:cNvSpPr>
          <p:nvPr>
            <p:ph idx="1"/>
          </p:nvPr>
        </p:nvSpPr>
        <p:spPr/>
        <p:txBody>
          <a:bodyPr/>
          <a:lstStyle/>
          <a:p>
            <a:r>
              <a:rPr lang="en-US" dirty="0" smtClean="0"/>
              <a:t>Typical textbook definition: Random sampling is a sampling process in which every member of the set has an equal probability of being selected.</a:t>
            </a:r>
          </a:p>
          <a:p>
            <a:r>
              <a:rPr lang="en-US" dirty="0" smtClean="0"/>
              <a:t>It is true in an ideal world or a closed system.</a:t>
            </a:r>
          </a:p>
          <a:p>
            <a:r>
              <a:rPr lang="en-US" dirty="0" smtClean="0"/>
              <a:t>But is it true in the </a:t>
            </a:r>
            <a:r>
              <a:rPr lang="en-US" dirty="0" smtClean="0">
                <a:solidFill>
                  <a:srgbClr val="FF0000"/>
                </a:solidFill>
              </a:rPr>
              <a:t>empirical </a:t>
            </a:r>
            <a:r>
              <a:rPr lang="en-US" dirty="0" smtClean="0"/>
              <a:t>world? </a:t>
            </a:r>
            <a:endParaRPr lang="en-US" dirty="0"/>
          </a:p>
        </p:txBody>
      </p:sp>
    </p:spTree>
    <p:extLst>
      <p:ext uri="{BB962C8B-B14F-4D97-AF65-F5344CB8AC3E}">
        <p14:creationId xmlns:p14="http://schemas.microsoft.com/office/powerpoint/2010/main" val="13241685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p:txBody>
          <a:bodyPr/>
          <a:lstStyle/>
          <a:p>
            <a:pPr eaLnBrk="1" hangingPunct="1"/>
            <a:r>
              <a:rPr lang="en-US" altLang="en-US"/>
              <a:t>Equal? Independent?</a:t>
            </a:r>
          </a:p>
        </p:txBody>
      </p:sp>
      <p:sp>
        <p:nvSpPr>
          <p:cNvPr id="13315" name="Content Placeholder 2"/>
          <p:cNvSpPr>
            <a:spLocks noGrp="1"/>
          </p:cNvSpPr>
          <p:nvPr>
            <p:ph idx="1"/>
          </p:nvPr>
        </p:nvSpPr>
        <p:spPr/>
        <p:txBody>
          <a:bodyPr/>
          <a:lstStyle/>
          <a:p>
            <a:pPr eaLnBrk="1" hangingPunct="1"/>
            <a:r>
              <a:rPr lang="en-US" altLang="en-US" sz="3000" dirty="0"/>
              <a:t>Phenomena appear to occur according to equal chances, but indeed in those incidents there are many </a:t>
            </a:r>
            <a:r>
              <a:rPr lang="en-US" altLang="en-US" sz="3000" dirty="0">
                <a:solidFill>
                  <a:srgbClr val="FF0000"/>
                </a:solidFill>
              </a:rPr>
              <a:t>hidden biases </a:t>
            </a:r>
            <a:r>
              <a:rPr lang="en-US" altLang="en-US" sz="3000" dirty="0"/>
              <a:t>and thus observers assume that chance alone would decide.  </a:t>
            </a:r>
            <a:endParaRPr lang="en-US" altLang="en-US" sz="3000" dirty="0" smtClean="0"/>
          </a:p>
          <a:p>
            <a:pPr eaLnBrk="1" hangingPunct="1"/>
            <a:r>
              <a:rPr lang="en-US" altLang="en-US" sz="3000" dirty="0" smtClean="0"/>
              <a:t>Random </a:t>
            </a:r>
            <a:r>
              <a:rPr lang="en-US" altLang="en-US" sz="3000" dirty="0"/>
              <a:t>sampling is a sampling process that each member within a set has </a:t>
            </a:r>
            <a:r>
              <a:rPr lang="en-US" altLang="en-US" sz="3000" dirty="0">
                <a:solidFill>
                  <a:srgbClr val="FF0000"/>
                </a:solidFill>
              </a:rPr>
              <a:t>independent chances </a:t>
            </a:r>
            <a:r>
              <a:rPr lang="en-US" altLang="en-US" sz="3000" dirty="0"/>
              <a:t>to be drawn.  In other words, the probability of one being sampled is not related to that of others.</a:t>
            </a:r>
          </a:p>
          <a:p>
            <a:pPr eaLnBrk="1" hangingPunct="1"/>
            <a:endParaRPr lang="en-US" altLang="en-US" sz="3000" dirty="0"/>
          </a:p>
        </p:txBody>
      </p:sp>
    </p:spTree>
    <p:extLst>
      <p:ext uri="{BB962C8B-B14F-4D97-AF65-F5344CB8AC3E}">
        <p14:creationId xmlns:p14="http://schemas.microsoft.com/office/powerpoint/2010/main" val="9272817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 want a prize! Equal chance?</a:t>
            </a:r>
            <a:endParaRPr lang="en-US" dirty="0"/>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1417638"/>
            <a:ext cx="9144000" cy="5143500"/>
          </a:xfrm>
          <a:prstGeom prst="rect">
            <a:avLst/>
          </a:prstGeom>
        </p:spPr>
      </p:pic>
    </p:spTree>
    <p:extLst>
      <p:ext uri="{BB962C8B-B14F-4D97-AF65-F5344CB8AC3E}">
        <p14:creationId xmlns:p14="http://schemas.microsoft.com/office/powerpoint/2010/main" val="5360333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p:txBody>
          <a:bodyPr/>
          <a:lstStyle/>
          <a:p>
            <a:pPr eaLnBrk="1" hangingPunct="1"/>
            <a:r>
              <a:rPr lang="en-US" altLang="en-US"/>
              <a:t>Examples of bias tendency </a:t>
            </a:r>
          </a:p>
        </p:txBody>
      </p:sp>
      <p:sp>
        <p:nvSpPr>
          <p:cNvPr id="14339" name="Content Placeholder 2"/>
          <p:cNvSpPr>
            <a:spLocks noGrp="1"/>
          </p:cNvSpPr>
          <p:nvPr>
            <p:ph idx="1"/>
          </p:nvPr>
        </p:nvSpPr>
        <p:spPr>
          <a:xfrm>
            <a:off x="457200" y="1429670"/>
            <a:ext cx="4953000" cy="4525963"/>
          </a:xfrm>
        </p:spPr>
        <p:txBody>
          <a:bodyPr/>
          <a:lstStyle/>
          <a:p>
            <a:pPr eaLnBrk="1" hangingPunct="1"/>
            <a:r>
              <a:rPr lang="en-US" altLang="en-US" dirty="0"/>
              <a:t>Throwing a </a:t>
            </a:r>
            <a:r>
              <a:rPr lang="en-US" altLang="en-US" dirty="0" smtClean="0"/>
              <a:t>prize </a:t>
            </a:r>
            <a:r>
              <a:rPr lang="en-US" altLang="en-US" dirty="0"/>
              <a:t>to a crowd</a:t>
            </a:r>
          </a:p>
          <a:p>
            <a:pPr eaLnBrk="1" hangingPunct="1"/>
            <a:r>
              <a:rPr lang="en-US" altLang="en-US" dirty="0"/>
              <a:t>Putting dots on a piece of paper</a:t>
            </a:r>
          </a:p>
          <a:p>
            <a:pPr eaLnBrk="1" hangingPunct="1"/>
            <a:r>
              <a:rPr lang="en-US" altLang="en-US" dirty="0"/>
              <a:t>Drawing a winner in a </a:t>
            </a:r>
            <a:r>
              <a:rPr lang="en-US" altLang="en-US" dirty="0" smtClean="0"/>
              <a:t>raffle</a:t>
            </a:r>
          </a:p>
          <a:p>
            <a:pPr eaLnBrk="1" hangingPunct="1"/>
            <a:r>
              <a:rPr lang="en-US" altLang="en-US" dirty="0" smtClean="0"/>
              <a:t>Not everyone has an equal chance! </a:t>
            </a:r>
            <a:endParaRPr lang="en-US" altLang="en-US" dirty="0"/>
          </a:p>
        </p:txBody>
      </p:sp>
      <p:sp>
        <p:nvSpPr>
          <p:cNvPr id="14340" name="AutoShape 2" descr="data:image/jpeg;base64,/9j/4AAQSkZJRgABAQAAAQABAAD/2wCEAAkGBxQSEhUUEhQUFBUUFxQYFRUUFxQWFxcVFxYXFhcVFBUYHCggGBolHBQUIjEhJSkrLi4uFx8zODQsNygtLiwBCgoKDg0OGhAQGiwmICQsLCwsLCwsLCwsLCwsLCwsLCwsLCwsLCwsLCwsLCwsLCwsLCwsLCwsLCwsLCwsLCwsLP/AABEIAM8A8wMBIgACEQEDEQH/xAAbAAABBQEBAAAAAAAAAAAAAAABAAIEBQYDB//EADwQAAIBAgQEBAMGBgIBBQEAAAECEQADBBIhMQVBUWEGEyJxgZGhBzJCUrHRFCNyweHwYoIzJLPC0vEV/8QAGQEBAQEBAQEAAAAAAAAAAAAAAAECAwQF/8QAJREAAgIDAQACAgIDAQAAAAAAAAECEQMSITETQSJRYYFCcZEE/9oADAMBAAIRAxEAPwD2sUqRpVsyCjSpGgFSpUKANA0qFChmlTaVUg6hSJrh/FLMa+/IfGoZckvSRQqPcxqDnPtUS9xL8unfc/pFDLyxX2WdKs3iuO5WKsWJXJMAfiJ6RMZdfcVOtcVYqDAhgDqNdRPI0M/Mv0W00pqqbiLdh7f5rmvEyBJIgwPVpqTAHLUkgUHzxLqlVda4qp5bdCDqND9ZrsOIJ3+n70NLLB/ZLpVGGOTqR8DXa3cDCQZFDakn4zpRptGhQ0qVKoAzSoUaAVI0qVAClQo1QNo0BRNAKlSNA0AqBpGmsY1NUBpVyu3gokn271VYrFFj25Af3ocp5VEn38ZH3YPWf7RXO7xER6Qfc/tVBjLNxyVDZVOxBIbUFWGm49UjoVHXTpicZbsqPOuIkgfeIWTzgE0PO8s34yRjeIZVzOxgEfCTqfYCSewNRcJjvNLDKRl6mZ9Tqfqh+YqUwqj8V+Ihg7YIAa45hFPQfeYxyA+pFDmltz7Lwioi2384mfRl25TI5fD671XeE+NNi7BuOFDB2UhZAgAEbk9askxim41pdWRVZ+2YnKD3ME/LrQatNo73EWJbLABJLRoOZJNU3DfFNi9eFi2Hn1ZWgBCFBMjWYgdKz3i3jguX/wCFdzasqR5zqCzPoGygDlqPj7RVb4bxVleIFlOW0S62tG1zelB1kzzrNndYvxtnpWJxaWyodgDcOVBuWPYDl35U69ZVxB6gjfcGQfpUS9wy299L5LeZbXKoDekAzMr/ANj9KruPeIfJcWbSeZfaMqchOxb9Y+ZFU4626Rc4TBLbLET6omd9JP6sx92Nd68wu2bzY+3bu3C10tbzlSQFB9bIscgvStr4k4y2GQFLTXGYnk2VQObEDvoPeiZqWN2u+lnaxJ8xliAgEtP4jBiI6HrUvB8XGwIOrQDofSQpj4kD41CwN1zbQ3QA5UFgJgE8tSdtqT4O3mDEAEGRyk+o7e7E+4B5VTmnT4XycRB3B+Gv0qRbxSHZh8dP1qhinoeutDpH/wBEkaGnVV8OuAEgmJiByqzqHrhPZWGjQpCobDQpUaAEUqU0qAFClNKqBUDRrjfvhd/lzqkbSVsdccASdhVPxHiI0nQEwoPNjMDpJjSadicSX7DkBUS9aDCGAI6HUcxqOe5oePJl24vDhgcZ5oLQRrpM6ggEEfOCORBFSTpVP4o4mbGGuOphoCqejMQJHtqfhWb8F8WdL9yxfZszEsC5JIdRqCT1XX/rS/oysbknJG6c15V4luPijexQ1tWnSynddZI7SQf+46V6fjLPmWnUNGdGUMOWZSAR86wSeBL/AJRD39lYraTMyl4kDWAJMcqkjeFxXWzZeG8b52GtPMkoA39S+lvqDXnON48j4q+99Hc5blmyi5YQHMhYzz1Ow3Y9q3PgnA3bOGyXkyMGYgEg+kweR01nSrxLKj7qqJ1MACT3ilWiKUYSZ5z9mfEXDmwLZZHJZrgmEIQxmgQJyga1f+D+HX7d3FXMQpDXWXKxI9QBfYA6DVasuB+HLWELG1nlwAczToDIgQBzq5WiQnkTbr7IFzhVi4SXs2mJ3LIhJ+JE1n+EeDPKxDXbnlukk21UMMjZwymNtAIrTpj7ZKgMJb7uh1+8On/BvlUmoTeS4V2G4YEvXbwPqvC3I6ZARoe4j5VXcY8JWsS5uMXRzElSCNBA9JB5AbRWgdwNyAJA16kwB8yBSVgdiDy0+X9qtGFOSdo8x8NcLvnFSkp5TKWNwENkJykAEHUrNbrB8Yz4m7Y8tl8oKc86GQCBHImT8jVqR3pnlAEmBJiSIkxtJ5xJolRqeXb1GT8S+J2tXfItZA3pzXLk5VLdvaDOu+1Znitm4+It2/P/AIi42X1g+hWbUC3HICCSIr0Ti/DLd622e2txgpy8mmNAH5a96xnhXw5iFvLdP8oW3hgw9TDKZyyCIMgT3MbVHdnXHKKjZubVxbfl2yxLEZVmWZso1Y/3J696mHXtUdlRZuNAKqZc8lHqInpzrNXvHVpjlw1m/iG5ZEIH/wBvpVs4KDl4XmE89HCNDJBJckzuSTPUl1ULyCE9BV1YxjLzkd6wfhjxu2KxHktYiZIKNmy5dy5PLYSOZHWtoGqI1LaLLixjVO/pPfb51Kmsk3EQLotxuCSekDN02iNZ/Eu+sW/B7+fVXBUjSCCD7VTtjzStJot5pUBRqHpBSpUaoGA0aFc798IJPwHWqRtJWzljcQV2G/P/ABWax+Ius+W3IIIlmEgiAwOadp9JXeGkbVZ4i4WMn/8AK5Gh4Z5NpWVfG+O2sIoNySzfdRRJMRO+gAmp1q+txVdDmVgCpGxB1FYzxhhlv421adgiixcYsYAU+sgtPKVWqnwj4iu2WTDqq3Va6ANdQDo3lkkDf1Ce/XSbdN/FcbXpf/aErm3ZCoWXzRmAky0HKsDrLVluOcMxdxhfvWgDdIUKg1kDSUEnYRrrpXqxFILRqyRzaqqInCLOSzaWGEIohyCw0GjEcxt8KmhKFRcZbuMfQwC+meRkNm0gaggZSD1+dOXrJcVCxnE0t5pzMV3VRJ1VnG/XIR711sDIqIzyQIBJ1bKN45mN6cbSkzlBPWAT86E5fRwedRsRRO1ZHiPjhLeJ8hLYcB1RrmaACSA2URrE9dwa1rOACTsASfYamlmtGqsi4lbNlTdcKgTXNtBJbYcyTcfT/kaXC+KWsQC1l8wXQ6MIJ15gV5/xXjC443XuXVt2rSubFksA9y5lOViOfL9BzNXP2Yuvk3RIzeZJWROUIomOkk61i+naWOo2/TX37KuIYbEEdiCCD7yKZhMEtucpJzRvBOk/3LH3Y1T8e8QCyws2lN2+8ZV5LOxY8/b5kVkDZvtj0t3bpa6WTOVJGUGHZFjkF6aVWzEMba9PTxULFY/yycynKMsN11bMfZVUmpW1V/FeNWLAi86gn8H3mP8A1H960ckrfhYI0gHUSAddx2NPVai8Pxtu+ue2wZeZG4O8EHUHWnY3F+WAYkEgEzCqvNmPQAE0FO6HY3CJdRrbjMriGGoke4ryjxFbfh1x7GHxDZLyetPxKDoA3KSOYgxXq+Dxa3VzKekg6EEgGCORgjSuWJ4VauXEuvbVntmUeNR79QJkTsday+nXHPR0zMfZrgUt4Q3kVmuXM2aQASEJARCdI7zv7VXXPFvEAXunCgWrbQ6lXBXsXmZ21iNak+NPEOLwlwLatJbs6BLmXMGMSR0Tn6Y71XJd4njrBCXLL230fIbasOqvpK+1Q7JX+TrpueFcRt4ywLlslQ2h2zIykEqeR5diD3phd8Oxdm/kooVQDLM2gB5ereeeulVXB7VvhODnEuJe5LZZPrYABUG5hVk+xqZhvF2Du3VspczM/wB30MFzcllhv+1U4OPXquGt4fxUEhXIDwCRIJE/mj9atQaxl7CuMxtkkuRJZvujMW9MRpLHeTEDYRV1hMUyAD7w5z+o6UOkM1cZczRrmpnXr1pVT1HPEXwo78hWcxXFP5qpBbMD6hsIMenqAdDGokaRrWixOHDjXfkelUS4NbbNCgMxliBueveqebPf34QuK8ds4bL5zZc5AA3PdiOSjma64zF5Ar6G2T62/KCPTcn8sxPZp5Vj/HHDRfxuGtzl8y26huhXMwntNUfBPEt/DFcPNt0FzKc5lQslWVbg0yc51j20rO3TMcVxTXpr/EPhQYq+t03CgC5XG5IBlcnIbmZ7V1HgzC57bqrKLYjKCfWQZDM28jXbt0q/toNAIAA0jp2o3bqopZjCqJJ6Dr7VqkY+SXiY4jrUPHYhwcqKSSAcwg89VPQkAwTpO8c++HxIuLKyNwQdwRoQe9PNDn4+kc4gW7Ya+6LAAZiYUnqJ67xXXD31uIroZVgCp11B20NZDxojYi9h8KpALZ3PaFIUn5P86l+AcWWwzW2kNZdkI5gHX4QSw+FS+0dHD8diPYxD4niLXEP8rCDy/wCpnlWj4z8EHWp/jLjDYbCsyffchFP5SwJzfAAx3iqThHgi7adWfEQquHCJmIYgggsSQJ0HI1scTgUurluorrIMOARI2MH3oro1NxUl9o8Z4lfseXYWxmLoHN1yIzOxUgjWSBBGvQV6/wANxX8Th1coVF1TKk8jI37j9ag8b8K2MQioALIRs38pUBOhEHTv9KuMHZW1bRJ0RUQFiJMQqz3OlRKizyKSVema4x4NsG0/kWQt2PQc7gTImQTG08q7eC+AHC22NwAXXMGGkZB92Pma0aXVbYgkbwQY1I/VWHwNOZwNyAJA16kwB8yKUYlklWpneM+E7OIc3GNxXaJKmRoAB6SDyA2isn4W4VfbE5lLW/KYFjcBDFCSIAYblQRXpysDsQfakaUVZmlRnPGd7Ei0Bhg258xkjMBGgA31ncdKwV57ToiWbdw33f8AmNcOZi2wVPcnpOmteusKpcB4dCYq5iLj+YzGUERknT4mNAfejRcWVRRP4Hw8YewlsbqPURzc6sfn9AKGP4zYs6Xrtteqkgn2ybn5Vn/tEweKuW1/hySiSbiISHbodPvKBPp/Xl55iGs3FtWcLh3F5zFwuxZi8wFTYAcyYH0NG6NQxb/k2e2cPuW2thrJUo0kFTIJJJJ95JnvXW/iAilmMAdie0ADeqDhdixwvCAXXCyZdtSXuEbKo1MAQOwnrXXh/H8LjZRWDEa5GDI3uu06Tt1pZyce2vC1uJbv24IV0uD7rCQQddjVDwPwgmFxLXrdxwhUgWpMAn8xn1KOQPOp1+09ol0GYkKiBVMKoJMFQwGghRyETpJqyw+IV5UH1LGaJgHXTNEHUGgtxXPDOfaJxm3YwxtlVe5eBCqwBAHO4QenLvHeqz7M/DWRRiro9Tj+UD+FDu/ueXb3rQcb8KWMVdS7dDZkImDo6DXIw6e2u9X6aaD4UrpfkShqv7DlqbgMPJk7D6muFi3mMVcIgAAFU1gx29mKjRilQ9o2o+Lw2cdxt+xqRSqkaTVM858beG7uJNtrTBXtllIYkel4kgjpG3MH5ix4IwqpbVlLFDLPMF+oboug0G3XUzvsXhg4kb/r2NVLLEzpG8/3qUjyZN4cT4MS0AAAAAIAA2AGgAHSuOIwquVLT6SdiQdYkSORjbY021js11reU+kDX9xyBEEHY6jQgio+K45Yt3ksu4Fx9h06BjyJ5dflVOKUrInizGHD4NzbOQjIqleQLAGOmk1nfBXGGtXThb5IJJy5tw51Kk/8pkdz3q0+0dGOE9IJAuIX7LDCT2krWYxnC8biP/VlArApkRRD5QfSwXcxpq2vwFZfp6IRTh37NB4i8N3r+K8y1cyK1sKWkgrEgqANSDM/E1L8OeH2wl1sjF7ToskwD5isdh0gmr3BOzIpcZXKjOo1ho1E+9djpzq0cXklWoaZcuBVLMQABJJ2AGpNccdauMIRsshgeuo9LAjWQdehk/DotsZcp1H+ZqmKOa4xS5QGWEyPbIT/AO4nzrpfw63FytMe8VDxl2zhbTXSoUII0AzGQqhRPM5UHwHSn8Y4qmGtNduTA0AG7MdlH1qM0l3gUt2rLasFa6YAYiWbMzwo5mXb51JvWFcQ2sEEe4IIPzFY7gmGuYi/bxd9hJzlLSkEJbyws9DLg9dNe1rx7xF5LCxZU3MQ8ZV/Cs7Fjz6x8yKl8Nyi9qXpb4TBLbmCTmiZ30/yWPuxoYsPoUIkSSu2b0tAn+or8jVNwDhd23cuXsS+e6wCzyVfvMF6CYHL7tdcV4mtC4LVn+fdYwFQ+kd2fYAc4mqYcXtzpa4IuV/mRMke4GgJ94n2IqQHEkAiREjmJ2kctj8qbanSd+1QMZwuWzW2KEsC0bTGWR/yy5gOUsTvQiSvpNvLIIBKkgjMIkE8xOk1hMD4Ct2Wa9ib5ItuLgYHKCi+om6TqCTvB5d63sU25aDAggEEQQdQQeRFGjUZuPEYfj/izhuJXJdW5cAPpdUKlT1ViQRMVluLY6zdxNn/APnWmtuIAgQWuT6SFBMRzJ357Vo+P+Bmtv5+AOVhqbOh9/Lzaf8AU6fpWh4BjgmGW/i7dnCuZBMLbkciQQCpOvp1/tWT0KUYq49LnFcRs2YF27btltg7qs+0nauV3ABgMhGRmzsB6s5kEENPQQOWvYViuKYPhd++1+5jPvj1IGJ9WgBUwTEfh9vah9l2ObzrthSz2QrMmb8MOANPw5gZI6ilnP46jsjf8OuO4YuuUT6JBDR3B/XnBqXkpTU7h9mfUfh+9aOMI7ypEnB2Mo13O/7VIpClUPoJJKkCjQo1TQKFOoUA2ouNwuYSN/1HQ1LoVTMopqmZzD4Zba5UGUDlt9K818S8KN7G4vKwVktpdGaACAqBgWO2+9ewY7CT6l35jr/mvO/E3hG5icULiXAtu4oW71AWNh+KYG+xFRrh54r45u2O8CeIPPt+TdM3EGhO729NT1I2+Va2KpMJ4Vw9q4ly2GVralRrox/O/U6ntr2q5uuchKgFgDAPMjlpRHGbTl+I4iKr7+Ba40u+gMrG42MdNGVCDHIjnXTBWHzMzsfV+EwY1kbaSJYabgLOorphMYl1Q6EMpnUdQYI+YNDPV4ds1R7GLW41wKZ8tsjf1ZVb/wCX0NVPAOLedexSzolwZfYDIYHSUn/tT/D3CGw7X8zBlu3S6gTIBJ+8Tz2+VCuNXZneP8TTEY+3hrjFbNlxmEMfMumMqwBtJAnpm7VreMcJt4pBbu5soYMMpgyARv8AE1zbw/hjdN5rStcJDZiWPqWIIEwDoOVWgFK/ZtzXNfopuB+G7WELm1nJeAS5BgCdBAHWuHGPCFjEO1wl1dolgZBgQPSwI2A2itA7gbkDYa9SYA+ZFLOImRGsnSNN9f8AdqUZ3ldlXj+FZ8OcOjG2CoTNGYwI0PWQIPvUbwrwRsIjK5RmZjqoAheQLRJ6wdqvlFIrQik6owWJ8a372IOGwi2bZzFVe+SpYjTYxBPIQTVFZ4zjmxotW8T5zq0HKALOn35UAAoNdYnTTlWg+1Dhim0t1LBa4CA91d1QfnA1YdDy69eX2c8AvYc3Wv2lTOqZGOrwRmI0MAaiecjtWe2elOChskblLhO/0/tVbiLDI73VJdmBVQFGnMT12AHITJnU1meP+F8XfxLMMUEtRKQXGQj8ORT8c0/tTPs+4/cuvcw95vMa2CUuAzKqwUgt+Iagg8xSzhpS2TNngsYHYpMsgGYgCDykCSQJB36c6r/FPhu3jUAclXSfLcaxMSCuxBgd+9TMTw0OIEICwNyB98c1Mdf9g60rWOZcxuAwSAqZRmAgSd/UJMbanbQiKZTp3E8xwnDP4O+tjG4QX0uMAly2WzEnQeWQRm5Spgj9fWOFcJs4ZStm2qA6mJJJ7kkk/OpAtgxoDBkTrB6iuqiTA57USNTyOfDvhLOdo5DerlVrlhrIRY+Z6mutU9WLHqg0qVKodQUqApVQONCkaFAA0qRoTVIGq/H4X8S/Ede4qfNA0MyipKmUJ61CweN8wsQpEGDM6j+zAggqdR3EE23FcArA6SrfeXQ95g8qi27QUAAaDT/etDxShpxnPE3cqsfyhj8hNY7wHxC2tlLRcea7XGyc9D9DAmO01Y+G8W15L1u5r5V25a1/EkmAe4Ej2FdOBeF7GGJYAu8nKzxKDkFHWOe/6VP5N8inFnThXh+3YvXLyFs1wn06ZVDGSABvrV1kpoWlcklYMAGSOukR9Z+FDi236OkTGk9OfvUXGYAXDJZh6SsDbKSpI+aiuhw4LhzOYAgGeR3EfAH4Ci2JUOLc+sqWy88oIEnoJNGWPPA3rCuAGGxBGuxBBB+YrkcGptm3rlIIOuusyZ66k+9dBckkDUiAexIn9CPnSvXlRWZyFVRLMxgADmT0qk74G+Gyt5ZAaDlzbTGk/TWo3D8S5ZkdCMoHrMa8tY0kkM2mwK9ao8Z48wqGENy83S2umndo07ia7+F/FyY1mQI1t1GaD6lKzE5gNDrsfhNZs6aSS8NFWZ8ccEv4m0Bh7xQrJNucoue7DUEcgdNeW9aY1EGOQuU5gEk6RAIB1nkT9D0NVmYtp2jxbhWAtNdaxjbl/D3JiTGT2cESvvsf19N8N+FbeCD+Uxa64jzLkGOgCrHpnUidY3q2x3CLN50uXLas1ogoxGoI2B6idYOk1ifFeNu4TidrEO1wYdlRTk1BVZzIRsTJzR3MVmqOzn8nELHcQ4rgs1681u7aDhSPRlIJ0IAAZQZA/UVueE4m3irVu+qghhK5gJU7MOxBBHwryjGNbx3EfLs3bxtX3BMzo2X1MEaNBGk7AV6/wnh6Yeylq3OVBAnc6ySe5JJ+NETMkkv2S8vSrLh9iBmO529qi4SzmPYb/tVtWi4Mf+TDSoUah6xUaFGgG0qdlpVQKKFOpRSwMNCnEUCKpBppUYppFAA1WYrD5dR939P8fpVpQIoZnBSVM8xw/hS6uOa75uWz5huiDqWYmUK7cyCeh76bAKNx8unapOLwhXVdV6fl/wAVEdsuvzjXTrHapR48m10zicSpbID94NB0IMHKwBHMaSO/vT7FoIoUbLt7dB2oJYVSWUAFjJMbnuacDRHN/wABmo1rBAXnuzq6okcgELHQ9y/0qSBTlWqLpAW2B8f9n6VXcf4SuKstadmUGDKnmNpGxE8jUrFY9LbANIlWYmNAqgSe+6jSdxXdWB2M/wCNDUNK108X4rib+DW7gs9tlJGZkAzEHXKW3E6SpnpMVvfCuFt4PAecoa6XQXXNtSWcxoqg65Rt8zVnd8LYVrxvNaUswYMDBRi27Fds0SJ7msrx7xxew91rKYdbYTRfNmSo0DAKQAvTU1nw9G3yKl/YsJ9oj5g13DMthjAdCxg+5ADnsI2rZG0l+2GtMoF0Bs6qDmUgxPcTI6EfCsDxd+JYyytr+FRbbFWBtZYPMHMXIiTOlbnw1w44XC27TkFkU5jyliWIBPIEx8KqM5IxSteitYtrRPmLlQlVtIoBJOoyiBtGXfvtU7E4VLqlHVbinRlYBh11HyqNZx+Hu3PLW5ae4ssFDKWHIka761z/AIW7bZRb1zsC9whPugaqw3M7yPxMToKHJ/8ADtwjw/hsOxazZRGOhYCTHQEyQO1W6CSABqa5irPA2IEnc/QVS44vJLp3s2gogf6etdBSAogVD3CoikBTgKAQFOApCjQoIpUZoUAKFIUaABptONA1SDaBFGlVA2m06gRUA1hNU3E+GqYzCVBkdQYI0O433FXdNdZ0NDE4bIoCI0+X7VWYC7cF68jj0gq9t9YKMIK+4KnTvV5jMMV22Ox6HvUO2C0yCCPYg9wRy+tDxNONpj0Wnmgoge9YD7RMdi7brlL28NABe0fUST6sx0KnkBMHrroYxw2dG04jctAReZFBIjOyrrOhWecxXfD2VRQqiFUAAdq8VxmGtXr1u1g/Nus8Zrl0+pmO4iNAoBk68+mvq+HezgMPbS7dACjLmuNqzbnKDrHQDYVEzrPHqkWd++qD1EAbSdNf9B+VQON8Fs4tMl1cwEww0ZD1U8vbY0LV6xi1DI4uBdPS2mvJh3j5SNiZat+5bYZhmNxxoCxUDQEr6f6jGwAE6mSMJNeelb4T8OXcH5q+d5ls/wDhQyFnfMw1ymYHp03PthcaXXEsvFTiCpzMott/LJkn0g6ZTMemCJ1r161eVpykGDBggwd499RWa8b+HLuNFoW7ihUb1Iw/MQDcB5kDl70aOmPJ+X5GO8A8A/icSb+Xy7FppVQTq+6oGOpgQSf3r14LVH4X4AuCttbW49zMxb1aQNgAuw7nnV7bQsYG5+g60SoxkfySpEjBWMxnkPqf2FWgFMs2woAGwrqKHqhBRVCAp1KnUNgijRpUKKgTRJphNAKaNMpVSj6FKaFCCoGkaVUDSaE0aFCApUqFQCpUqUUA10BEHY1UYqyUP/H/AH6irmmXbYYQahyyQUkUCADQSNTo07/8SeXaovF8K12xcS2wR3UqGZZAneR7Trymdam4hCjFZaOXpJUj5R8Aa5k/7r/f96p5KcWYXwv4PbCMuJxF4WvLz50BAXLsua5MQdSR7d6HiXHcLxbo13EMGt6SguwyzJU+kjXqNa2PEcJaxNs2by5lblPMbFSOYrzPjPhe5gH85baYrD/iFxQSo6ON1/rX49Ky+HeL3dt9OXB8Xbt8UtjAFzadkUg5tVP/AJNG1ygSROulesXsQgIRmUM8hVJgtG+UbnflVHwbDWLVtbtnDW7N69bJS0xVXYxOTN02+eorz3Eh8RiHONuth7x0tZ0YIGDaLmB9Cj8wnUzPV4Vx+R/6PUxhvKyBSRbtyTqcxJmcw2aSQZOg9XYiZgL5uIGK5Z21mRyI7Hes/wCDL2MPmW8Wn/igLdJ1cnlI0cR+L5yZjUmtHCap0CQN/gOvtVrgsPlEnc7/ALVG4bh5Ocj+n96swKHow46VsIp4popwqHccKNCKU0KOpTQmlQCNKKQNGgGRRoxSqgaKVKlQANNNONNNUApUqVCAIpUqVQApUqIoAUKdQqEI2OtkroM3aQP1qlzmtHUTH4XNqNx9RVOOXHt1elJcBOhj+9clZl0ILL+aNv6gOXerJcHrGk8x07nrVpYw4UQPietDlDG36eceO+Cvi7Smz/5bJLKJjMDEhTybQEe1YzjnE8XjRawzYZhctnX0vLNGWTmHoG88u9e14vhW7WoB5ryPt0P0qACdjII3B3FSjpbx+q/0ceE4c2rNq2xzMltFY9SqgE/SpuHt+Y+XkNW/auD6CTz0A6k8qusBhRbXb1H7x5k1TnjjtK2SFEU6lRqHsCKdTadQBmgaIp0UKMmjmoFKaUNUDg1HNXMimzQp2mlXHNQoCQaE0CaBoQRNKlFKqAUqIoRQg00qMUqgBRpUYoAUIp0UKgBSo0qAEUqIpUAIqPi8Ir76EbMNx+47VIpUIRcHhMurEE7abAVLpUqBJLiFRpRSFCiFOptGhR9GaaDRoB1KgKNAKKYyV0FKoDhlpV2pVbB//9k="/>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charset="0"/>
                <a:ea typeface="Arial" charset="0"/>
                <a:cs typeface="Arial" charset="0"/>
              </a:defRPr>
            </a:lvl1pPr>
            <a:lvl2pPr marL="37931725" indent="-37474525" eaLnBrk="0" hangingPunct="0">
              <a:defRPr sz="2400">
                <a:solidFill>
                  <a:schemeClr val="tx1"/>
                </a:solidFill>
                <a:latin typeface="Calibri" charset="0"/>
                <a:ea typeface="Arial" charset="0"/>
                <a:cs typeface="Arial" charset="0"/>
              </a:defRPr>
            </a:lvl2pPr>
            <a:lvl3pPr eaLnBrk="0" hangingPunct="0">
              <a:defRPr sz="2400">
                <a:solidFill>
                  <a:schemeClr val="tx1"/>
                </a:solidFill>
                <a:latin typeface="Calibri" charset="0"/>
                <a:ea typeface="Arial" charset="0"/>
                <a:cs typeface="Arial" charset="0"/>
              </a:defRPr>
            </a:lvl3pPr>
            <a:lvl4pPr eaLnBrk="0" hangingPunct="0">
              <a:defRPr sz="2400">
                <a:solidFill>
                  <a:schemeClr val="tx1"/>
                </a:solidFill>
                <a:latin typeface="Calibri" charset="0"/>
                <a:ea typeface="Arial" charset="0"/>
                <a:cs typeface="Arial" charset="0"/>
              </a:defRPr>
            </a:lvl4pPr>
            <a:lvl5pPr eaLnBrk="0" hangingPunct="0">
              <a:defRPr sz="2400">
                <a:solidFill>
                  <a:schemeClr val="tx1"/>
                </a:solidFill>
                <a:latin typeface="Calibri" charset="0"/>
                <a:ea typeface="Arial" charset="0"/>
                <a:cs typeface="Arial" charset="0"/>
              </a:defRPr>
            </a:lvl5pPr>
            <a:lvl6pPr marL="457200" eaLnBrk="0" fontAlgn="base" hangingPunct="0">
              <a:spcBef>
                <a:spcPct val="0"/>
              </a:spcBef>
              <a:spcAft>
                <a:spcPct val="0"/>
              </a:spcAft>
              <a:defRPr sz="2400">
                <a:solidFill>
                  <a:schemeClr val="tx1"/>
                </a:solidFill>
                <a:latin typeface="Calibri" charset="0"/>
                <a:ea typeface="Arial" charset="0"/>
                <a:cs typeface="Arial" charset="0"/>
              </a:defRPr>
            </a:lvl6pPr>
            <a:lvl7pPr marL="914400" eaLnBrk="0" fontAlgn="base" hangingPunct="0">
              <a:spcBef>
                <a:spcPct val="0"/>
              </a:spcBef>
              <a:spcAft>
                <a:spcPct val="0"/>
              </a:spcAft>
              <a:defRPr sz="2400">
                <a:solidFill>
                  <a:schemeClr val="tx1"/>
                </a:solidFill>
                <a:latin typeface="Calibri" charset="0"/>
                <a:ea typeface="Arial" charset="0"/>
                <a:cs typeface="Arial" charset="0"/>
              </a:defRPr>
            </a:lvl7pPr>
            <a:lvl8pPr marL="1371600" eaLnBrk="0" fontAlgn="base" hangingPunct="0">
              <a:spcBef>
                <a:spcPct val="0"/>
              </a:spcBef>
              <a:spcAft>
                <a:spcPct val="0"/>
              </a:spcAft>
              <a:defRPr sz="2400">
                <a:solidFill>
                  <a:schemeClr val="tx1"/>
                </a:solidFill>
                <a:latin typeface="Calibri" charset="0"/>
                <a:ea typeface="Arial" charset="0"/>
                <a:cs typeface="Arial" charset="0"/>
              </a:defRPr>
            </a:lvl8pPr>
            <a:lvl9pPr marL="1828800" eaLnBrk="0" fontAlgn="base" hangingPunct="0">
              <a:spcBef>
                <a:spcPct val="0"/>
              </a:spcBef>
              <a:spcAft>
                <a:spcPct val="0"/>
              </a:spcAft>
              <a:defRPr sz="2400">
                <a:solidFill>
                  <a:schemeClr val="tx1"/>
                </a:solidFill>
                <a:latin typeface="Calibri" charset="0"/>
                <a:ea typeface="Arial" charset="0"/>
                <a:cs typeface="Arial" charset="0"/>
              </a:defRPr>
            </a:lvl9pPr>
          </a:lstStyle>
          <a:p>
            <a:pPr eaLnBrk="1" hangingPunct="1"/>
            <a:endParaRPr lang="en-US" altLang="en-US" sz="1800"/>
          </a:p>
        </p:txBody>
      </p:sp>
      <p:pic>
        <p:nvPicPr>
          <p:cNvPr id="14341" name="Picture 4" descr="http://1.bp.blogspot.com/_eDBIrz51HpI/TPVfqgezKqI/AAAAAAAABTY/K4zBMqsusSI/s400/ticket-300x287.gif"/>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5638800" y="1531938"/>
            <a:ext cx="2764856" cy="264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90176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p:txBody>
          <a:bodyPr/>
          <a:lstStyle/>
          <a:p>
            <a:r>
              <a:rPr lang="en-US" altLang="en-US"/>
              <a:t>Is it truly random (equal chance)?</a:t>
            </a:r>
          </a:p>
        </p:txBody>
      </p:sp>
      <p:sp>
        <p:nvSpPr>
          <p:cNvPr id="15363" name="Content Placeholder 2"/>
          <p:cNvSpPr>
            <a:spLocks noGrp="1"/>
          </p:cNvSpPr>
          <p:nvPr>
            <p:ph idx="1"/>
          </p:nvPr>
        </p:nvSpPr>
        <p:spPr>
          <a:xfrm>
            <a:off x="634675" y="1600200"/>
            <a:ext cx="6629400" cy="4525963"/>
          </a:xfrm>
        </p:spPr>
        <p:txBody>
          <a:bodyPr/>
          <a:lstStyle/>
          <a:p>
            <a:r>
              <a:rPr lang="en-US" altLang="en-US" dirty="0"/>
              <a:t>I am a quality control (QC) engineer at Intel. I want to randomly select some microchips for inspection. </a:t>
            </a:r>
            <a:r>
              <a:rPr lang="en-US" altLang="en-US" dirty="0">
                <a:solidFill>
                  <a:srgbClr val="FF0000"/>
                </a:solidFill>
              </a:rPr>
              <a:t>The objects cannot say “no” to me.</a:t>
            </a:r>
          </a:p>
          <a:p>
            <a:r>
              <a:rPr lang="en-US" altLang="en-US" dirty="0"/>
              <a:t>When you deal with human subjects, this is another story. Suppose I obtain a list of all students, and then I randomly select some names </a:t>
            </a:r>
            <a:r>
              <a:rPr lang="en-US" altLang="en-US" dirty="0" smtClean="0"/>
              <a:t>from </a:t>
            </a:r>
            <a:r>
              <a:rPr lang="en-US" altLang="en-US" dirty="0"/>
              <a:t>the list. </a:t>
            </a:r>
          </a:p>
        </p:txBody>
      </p:sp>
      <p:pic>
        <p:nvPicPr>
          <p:cNvPr id="2" name="Picture 1"/>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502075" y="3200400"/>
            <a:ext cx="2337125" cy="1828800"/>
          </a:xfrm>
          <a:prstGeom prst="rect">
            <a:avLst/>
          </a:prstGeom>
        </p:spPr>
      </p:pic>
    </p:spTree>
    <p:extLst>
      <p:ext uri="{BB962C8B-B14F-4D97-AF65-F5344CB8AC3E}">
        <p14:creationId xmlns:p14="http://schemas.microsoft.com/office/powerpoint/2010/main" val="8308154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a:xfrm>
            <a:off x="457200" y="149432"/>
            <a:ext cx="8229600" cy="1143000"/>
          </a:xfrm>
        </p:spPr>
        <p:txBody>
          <a:bodyPr/>
          <a:lstStyle/>
          <a:p>
            <a:r>
              <a:rPr lang="en-US" altLang="en-US" dirty="0"/>
              <a:t>Is it truly random (equal chance)?</a:t>
            </a:r>
          </a:p>
        </p:txBody>
      </p:sp>
      <p:sp>
        <p:nvSpPr>
          <p:cNvPr id="16387" name="Content Placeholder 2"/>
          <p:cNvSpPr>
            <a:spLocks noGrp="1"/>
          </p:cNvSpPr>
          <p:nvPr>
            <p:ph idx="1"/>
          </p:nvPr>
        </p:nvSpPr>
        <p:spPr>
          <a:xfrm>
            <a:off x="348916" y="1304464"/>
            <a:ext cx="6400800" cy="4525963"/>
          </a:xfrm>
        </p:spPr>
        <p:txBody>
          <a:bodyPr/>
          <a:lstStyle/>
          <a:p>
            <a:r>
              <a:rPr lang="en-US" altLang="en-US" sz="2800" dirty="0"/>
              <a:t>Next, I sent email invitations to </a:t>
            </a:r>
            <a:r>
              <a:rPr lang="en-US" altLang="en-US" sz="2800" dirty="0" smtClean="0"/>
              <a:t>this </a:t>
            </a:r>
            <a:r>
              <a:rPr lang="en-US" altLang="en-US" sz="2800" dirty="0"/>
              <a:t>“random” </a:t>
            </a:r>
            <a:r>
              <a:rPr lang="en-US" altLang="en-US" sz="2800" dirty="0" smtClean="0"/>
              <a:t>sample. </a:t>
            </a:r>
            <a:r>
              <a:rPr lang="en-US" altLang="en-US" sz="2800" dirty="0"/>
              <a:t>Some of them would say “yes” to me but some </a:t>
            </a:r>
            <a:r>
              <a:rPr lang="en-US" altLang="en-US" sz="2800" dirty="0" smtClean="0"/>
              <a:t>would say </a:t>
            </a:r>
            <a:r>
              <a:rPr lang="en-US" altLang="en-US" sz="2800" dirty="0"/>
              <a:t>“no.”</a:t>
            </a:r>
          </a:p>
          <a:p>
            <a:r>
              <a:rPr lang="en-US" altLang="en-US" sz="2800" dirty="0"/>
              <a:t>This “yes/no” answer may not be random in the conventional sense (equal chance). If I offer extra credit points or a $100 gift card as incentives, </a:t>
            </a:r>
            <a:r>
              <a:rPr lang="en-US" altLang="en-US" sz="2800" dirty="0">
                <a:solidFill>
                  <a:srgbClr val="FF0000"/>
                </a:solidFill>
              </a:rPr>
              <a:t>students who need the extra credit or extra cash tend to sign up</a:t>
            </a:r>
            <a:r>
              <a:rPr lang="en-US" altLang="en-US" sz="2800" dirty="0" smtClean="0"/>
              <a:t>.</a:t>
            </a:r>
          </a:p>
          <a:p>
            <a:r>
              <a:rPr lang="en-US" altLang="en-US" sz="2800" dirty="0" smtClean="0"/>
              <a:t>Self-selection </a:t>
            </a:r>
            <a:r>
              <a:rPr lang="en-US" altLang="en-US" sz="2800" dirty="0" smtClean="0">
                <a:sym typeface="Wingdings" panose="05000000000000000000" pitchFamily="2" charset="2"/>
              </a:rPr>
              <a:t> convenience sampling</a:t>
            </a:r>
            <a:endParaRPr lang="en-US" altLang="en-US" sz="2800" dirty="0"/>
          </a:p>
        </p:txBody>
      </p:sp>
      <p:pic>
        <p:nvPicPr>
          <p:cNvPr id="2" name="Picture 1"/>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781801" y="3962401"/>
            <a:ext cx="2133600" cy="1600200"/>
          </a:xfrm>
          <a:prstGeom prst="rect">
            <a:avLst/>
          </a:prstGeom>
        </p:spPr>
      </p:pic>
      <p:pic>
        <p:nvPicPr>
          <p:cNvPr id="3" name="Picture 2"/>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781800" y="1447800"/>
            <a:ext cx="2121578" cy="2043446"/>
          </a:xfrm>
          <a:prstGeom prst="rect">
            <a:avLst/>
          </a:prstGeom>
        </p:spPr>
      </p:pic>
    </p:spTree>
    <p:extLst>
      <p:ext uri="{BB962C8B-B14F-4D97-AF65-F5344CB8AC3E}">
        <p14:creationId xmlns:p14="http://schemas.microsoft.com/office/powerpoint/2010/main" val="5767298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pPr eaLnBrk="1" hangingPunct="1"/>
            <a:r>
              <a:rPr lang="en-US" altLang="en-US" dirty="0"/>
              <a:t>Changing population</a:t>
            </a:r>
          </a:p>
        </p:txBody>
      </p:sp>
      <p:sp>
        <p:nvSpPr>
          <p:cNvPr id="17411" name="Content Placeholder 2"/>
          <p:cNvSpPr>
            <a:spLocks noGrp="1"/>
          </p:cNvSpPr>
          <p:nvPr>
            <p:ph idx="1"/>
          </p:nvPr>
        </p:nvSpPr>
        <p:spPr/>
        <p:txBody>
          <a:bodyPr/>
          <a:lstStyle/>
          <a:p>
            <a:pPr eaLnBrk="1" hangingPunct="1">
              <a:lnSpc>
                <a:spcPct val="90000"/>
              </a:lnSpc>
            </a:pPr>
            <a:r>
              <a:rPr lang="en-US" altLang="en-US" sz="3000" dirty="0"/>
              <a:t>Assume that your population consists of all 1,000 adult males in a hypothetical country called USX.</a:t>
            </a:r>
          </a:p>
          <a:p>
            <a:pPr eaLnBrk="1" hangingPunct="1">
              <a:lnSpc>
                <a:spcPct val="90000"/>
              </a:lnSpc>
            </a:pPr>
            <a:r>
              <a:rPr lang="en-US" altLang="en-US" sz="3000" dirty="0" smtClean="0"/>
              <a:t>I want to select 2 participants. </a:t>
            </a:r>
          </a:p>
          <a:p>
            <a:pPr eaLnBrk="1" hangingPunct="1">
              <a:lnSpc>
                <a:spcPct val="90000"/>
              </a:lnSpc>
            </a:pPr>
            <a:r>
              <a:rPr lang="en-US" altLang="en-US" sz="3000" dirty="0" smtClean="0"/>
              <a:t>Based </a:t>
            </a:r>
            <a:r>
              <a:rPr lang="en-US" altLang="en-US" sz="3000" dirty="0"/>
              <a:t>on the notion that randomness = equal chance, the probability of every one to be sampled is </a:t>
            </a:r>
            <a:r>
              <a:rPr lang="en-US" altLang="en-US" sz="3000" dirty="0" smtClean="0"/>
              <a:t>2/1000</a:t>
            </a:r>
            <a:r>
              <a:rPr lang="en-US" altLang="en-US" sz="3000" dirty="0"/>
              <a:t>, right?</a:t>
            </a:r>
          </a:p>
          <a:p>
            <a:pPr eaLnBrk="1" hangingPunct="1">
              <a:lnSpc>
                <a:spcPct val="90000"/>
              </a:lnSpc>
            </a:pPr>
            <a:r>
              <a:rPr lang="en-US" altLang="en-US" sz="3000" dirty="0"/>
              <a:t>But </a:t>
            </a:r>
            <a:r>
              <a:rPr lang="en-US" altLang="en-US" sz="3000" dirty="0" smtClean="0"/>
              <a:t>the </a:t>
            </a:r>
            <a:r>
              <a:rPr lang="en-US" altLang="en-US" sz="3000" dirty="0"/>
              <a:t>population </a:t>
            </a:r>
            <a:r>
              <a:rPr lang="en-US" altLang="en-US" sz="3000" dirty="0" smtClean="0"/>
              <a:t>is </a:t>
            </a:r>
            <a:r>
              <a:rPr lang="en-US" altLang="en-US" sz="3000" dirty="0">
                <a:solidFill>
                  <a:srgbClr val="FF0000"/>
                </a:solidFill>
              </a:rPr>
              <a:t>not </a:t>
            </a:r>
            <a:r>
              <a:rPr lang="en-US" altLang="en-US" sz="3000" dirty="0" smtClean="0">
                <a:solidFill>
                  <a:srgbClr val="FF0000"/>
                </a:solidFill>
              </a:rPr>
              <a:t>invariant</a:t>
            </a:r>
            <a:r>
              <a:rPr lang="en-US" altLang="en-US" sz="3000" dirty="0"/>
              <a:t>!</a:t>
            </a:r>
            <a:r>
              <a:rPr lang="en-US" altLang="en-US" sz="3000" dirty="0" smtClean="0"/>
              <a:t> </a:t>
            </a:r>
            <a:r>
              <a:rPr lang="en-US" altLang="en-US" sz="3000" dirty="0"/>
              <a:t>Every second some minors turn into adults and every second some seniors die. </a:t>
            </a:r>
            <a:endParaRPr lang="en-US" altLang="en-US" sz="3000" dirty="0" smtClean="0"/>
          </a:p>
          <a:p>
            <a:pPr eaLnBrk="1" hangingPunct="1">
              <a:lnSpc>
                <a:spcPct val="90000"/>
              </a:lnSpc>
            </a:pPr>
            <a:r>
              <a:rPr lang="en-US" altLang="en-US" sz="3000" dirty="0"/>
              <a:t>T</a:t>
            </a:r>
            <a:r>
              <a:rPr lang="en-US" altLang="en-US" sz="3000" dirty="0" smtClean="0"/>
              <a:t>he </a:t>
            </a:r>
            <a:r>
              <a:rPr lang="en-US" altLang="en-US" sz="3000" dirty="0"/>
              <a:t>probability keeps changing: </a:t>
            </a:r>
            <a:r>
              <a:rPr lang="en-US" altLang="en-US" sz="3000" dirty="0" smtClean="0"/>
              <a:t>2/1011</a:t>
            </a:r>
            <a:r>
              <a:rPr lang="en-US" altLang="en-US" sz="3000" dirty="0"/>
              <a:t>, </a:t>
            </a:r>
            <a:r>
              <a:rPr lang="en-US" altLang="en-US" sz="3000" dirty="0" smtClean="0"/>
              <a:t>2/999</a:t>
            </a:r>
            <a:r>
              <a:rPr lang="en-US" altLang="en-US" sz="3000" dirty="0"/>
              <a:t>, </a:t>
            </a:r>
            <a:r>
              <a:rPr lang="en-US" altLang="en-US" sz="3000" dirty="0" smtClean="0"/>
              <a:t>2/1003</a:t>
            </a:r>
            <a:r>
              <a:rPr lang="en-US" altLang="en-US" sz="3000" dirty="0"/>
              <a:t>, </a:t>
            </a:r>
            <a:r>
              <a:rPr lang="en-US" altLang="en-US" sz="3000" dirty="0" smtClean="0"/>
              <a:t>2/1002…etc</a:t>
            </a:r>
            <a:r>
              <a:rPr lang="en-US" altLang="en-US" sz="3000" dirty="0"/>
              <a:t>.</a:t>
            </a:r>
          </a:p>
          <a:p>
            <a:pPr eaLnBrk="1" hangingPunct="1">
              <a:lnSpc>
                <a:spcPct val="90000"/>
              </a:lnSpc>
            </a:pPr>
            <a:endParaRPr lang="en-US" altLang="en-US" sz="3000" dirty="0"/>
          </a:p>
        </p:txBody>
      </p:sp>
    </p:spTree>
    <p:extLst>
      <p:ext uri="{BB962C8B-B14F-4D97-AF65-F5344CB8AC3E}">
        <p14:creationId xmlns:p14="http://schemas.microsoft.com/office/powerpoint/2010/main" val="15042513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Raffle again</a:t>
            </a:r>
            <a:endParaRPr lang="en-US" dirty="0"/>
          </a:p>
        </p:txBody>
      </p:sp>
      <p:sp>
        <p:nvSpPr>
          <p:cNvPr id="3" name="Content Placeholder 2"/>
          <p:cNvSpPr>
            <a:spLocks noGrp="1"/>
          </p:cNvSpPr>
          <p:nvPr>
            <p:ph idx="1"/>
          </p:nvPr>
        </p:nvSpPr>
        <p:spPr>
          <a:xfrm>
            <a:off x="304800" y="1600200"/>
            <a:ext cx="8458200" cy="4525963"/>
          </a:xfrm>
        </p:spPr>
        <p:txBody>
          <a:bodyPr/>
          <a:lstStyle/>
          <a:p>
            <a:r>
              <a:rPr lang="en-US" dirty="0" smtClean="0"/>
              <a:t>I want to give away three gift cards to students.</a:t>
            </a:r>
          </a:p>
          <a:p>
            <a:r>
              <a:rPr lang="en-US" dirty="0" smtClean="0"/>
              <a:t>There are 20 tickets in the bag.</a:t>
            </a:r>
          </a:p>
          <a:p>
            <a:r>
              <a:rPr lang="en-US" dirty="0" smtClean="0"/>
              <a:t>Does everyone has equal chance? 3/20?</a:t>
            </a:r>
          </a:p>
          <a:p>
            <a:r>
              <a:rPr lang="en-US" dirty="0" smtClean="0"/>
              <a:t>Assume </a:t>
            </a:r>
            <a:r>
              <a:rPr lang="en-US" dirty="0" smtClean="0">
                <a:solidFill>
                  <a:srgbClr val="FF0000"/>
                </a:solidFill>
              </a:rPr>
              <a:t>sampling without replacement </a:t>
            </a:r>
            <a:r>
              <a:rPr lang="en-US" dirty="0" smtClean="0"/>
              <a:t>(Once the name is drawn, you don’t put it back into the bag)</a:t>
            </a:r>
          </a:p>
          <a:p>
            <a:pPr lvl="1"/>
            <a:r>
              <a:rPr lang="en-US" dirty="0" smtClean="0"/>
              <a:t>First ticket: 1/20</a:t>
            </a:r>
          </a:p>
          <a:p>
            <a:pPr lvl="1"/>
            <a:r>
              <a:rPr lang="en-US" dirty="0" smtClean="0"/>
              <a:t>Second ticket: 1/19</a:t>
            </a:r>
          </a:p>
          <a:p>
            <a:pPr lvl="1"/>
            <a:r>
              <a:rPr lang="en-US" dirty="0" smtClean="0"/>
              <a:t>Third: 1/18</a:t>
            </a:r>
          </a:p>
        </p:txBody>
      </p:sp>
    </p:spTree>
    <p:extLst>
      <p:ext uri="{BB962C8B-B14F-4D97-AF65-F5344CB8AC3E}">
        <p14:creationId xmlns:p14="http://schemas.microsoft.com/office/powerpoint/2010/main" val="17753335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a:xfrm>
            <a:off x="304800" y="152400"/>
            <a:ext cx="8229600" cy="1143000"/>
          </a:xfrm>
        </p:spPr>
        <p:txBody>
          <a:bodyPr/>
          <a:lstStyle/>
          <a:p>
            <a:pPr eaLnBrk="1" hangingPunct="1"/>
            <a:r>
              <a:rPr lang="en-US" altLang="en-US" dirty="0"/>
              <a:t>What if the population is fixed?</a:t>
            </a:r>
          </a:p>
        </p:txBody>
      </p:sp>
      <p:sp>
        <p:nvSpPr>
          <p:cNvPr id="18435" name="Content Placeholder 2"/>
          <p:cNvSpPr>
            <a:spLocks noGrp="1"/>
          </p:cNvSpPr>
          <p:nvPr>
            <p:ph idx="1"/>
          </p:nvPr>
        </p:nvSpPr>
        <p:spPr>
          <a:xfrm>
            <a:off x="304800" y="1295400"/>
            <a:ext cx="8610600" cy="4525963"/>
          </a:xfrm>
        </p:spPr>
        <p:txBody>
          <a:bodyPr/>
          <a:lstStyle/>
          <a:p>
            <a:pPr eaLnBrk="1" hangingPunct="1">
              <a:lnSpc>
                <a:spcPct val="90000"/>
              </a:lnSpc>
            </a:pPr>
            <a:r>
              <a:rPr lang="en-US" altLang="en-US" dirty="0"/>
              <a:t>Assume that we have a </a:t>
            </a:r>
            <a:r>
              <a:rPr lang="en-US" altLang="en-US" dirty="0" smtClean="0">
                <a:solidFill>
                  <a:srgbClr val="FF0000"/>
                </a:solidFill>
              </a:rPr>
              <a:t>fixed (finite)</a:t>
            </a:r>
            <a:r>
              <a:rPr lang="en-US" altLang="en-US" dirty="0" smtClean="0"/>
              <a:t> </a:t>
            </a:r>
            <a:r>
              <a:rPr lang="en-US" altLang="en-US" dirty="0"/>
              <a:t>population: no baby is born and no one dies.  The population size is forever 1,000</a:t>
            </a:r>
            <a:r>
              <a:rPr lang="en-US" altLang="en-US" dirty="0" smtClean="0"/>
              <a:t>.</a:t>
            </a:r>
          </a:p>
          <a:p>
            <a:pPr eaLnBrk="1" hangingPunct="1">
              <a:lnSpc>
                <a:spcPct val="90000"/>
              </a:lnSpc>
            </a:pPr>
            <a:r>
              <a:rPr lang="en-US" altLang="en-US" dirty="0" smtClean="0"/>
              <a:t>I want to select 5 participants, but </a:t>
            </a:r>
            <a:r>
              <a:rPr lang="en-US" altLang="en-US" dirty="0" smtClean="0">
                <a:solidFill>
                  <a:srgbClr val="FF0000"/>
                </a:solidFill>
              </a:rPr>
              <a:t>not in one-sitting</a:t>
            </a:r>
            <a:r>
              <a:rPr lang="en-US" altLang="en-US" dirty="0" smtClean="0"/>
              <a:t>.</a:t>
            </a:r>
            <a:endParaRPr lang="en-US" altLang="en-US" dirty="0"/>
          </a:p>
          <a:p>
            <a:pPr eaLnBrk="1" hangingPunct="1">
              <a:lnSpc>
                <a:spcPct val="90000"/>
              </a:lnSpc>
            </a:pPr>
            <a:r>
              <a:rPr lang="en-US" altLang="en-US" dirty="0"/>
              <a:t>When I select the first subject, the probability is </a:t>
            </a:r>
            <a:r>
              <a:rPr lang="en-US" altLang="en-US" dirty="0" smtClean="0"/>
              <a:t>1/1000 (</a:t>
            </a:r>
            <a:r>
              <a:rPr lang="en-US" altLang="en-US" dirty="0" smtClean="0">
                <a:solidFill>
                  <a:srgbClr val="FF0000"/>
                </a:solidFill>
              </a:rPr>
              <a:t>sampling without replacement</a:t>
            </a:r>
            <a:r>
              <a:rPr lang="en-US" altLang="en-US" dirty="0" smtClean="0"/>
              <a:t>).</a:t>
            </a:r>
            <a:endParaRPr lang="en-US" altLang="en-US" dirty="0"/>
          </a:p>
          <a:p>
            <a:pPr eaLnBrk="1" hangingPunct="1">
              <a:lnSpc>
                <a:spcPct val="90000"/>
              </a:lnSpc>
            </a:pPr>
            <a:r>
              <a:rPr lang="en-US" altLang="en-US" dirty="0"/>
              <a:t>When the second subject is selected, the probability is </a:t>
            </a:r>
            <a:r>
              <a:rPr lang="en-US" altLang="en-US" dirty="0" smtClean="0"/>
              <a:t>1/999</a:t>
            </a:r>
            <a:r>
              <a:rPr lang="en-US" altLang="en-US" dirty="0"/>
              <a:t>.</a:t>
            </a:r>
          </a:p>
          <a:p>
            <a:pPr eaLnBrk="1" hangingPunct="1">
              <a:lnSpc>
                <a:spcPct val="90000"/>
              </a:lnSpc>
            </a:pPr>
            <a:r>
              <a:rPr lang="en-US" altLang="en-US" dirty="0"/>
              <a:t>Next, the </a:t>
            </a:r>
            <a:r>
              <a:rPr lang="en-US" altLang="en-US" i="1" dirty="0"/>
              <a:t>p</a:t>
            </a:r>
            <a:r>
              <a:rPr lang="en-US" altLang="en-US" dirty="0"/>
              <a:t> is </a:t>
            </a:r>
            <a:r>
              <a:rPr lang="en-US" altLang="en-US" dirty="0" smtClean="0"/>
              <a:t>1/998</a:t>
            </a:r>
            <a:r>
              <a:rPr lang="mr-IN" altLang="en-US" smtClean="0"/>
              <a:t>…</a:t>
            </a:r>
            <a:r>
              <a:rPr lang="en-US" altLang="en-US" smtClean="0"/>
              <a:t>etc.</a:t>
            </a:r>
            <a:endParaRPr lang="en-US" altLang="en-US" dirty="0"/>
          </a:p>
          <a:p>
            <a:pPr eaLnBrk="1" hangingPunct="1">
              <a:lnSpc>
                <a:spcPct val="90000"/>
              </a:lnSpc>
            </a:pPr>
            <a:r>
              <a:rPr lang="en-US" altLang="en-US" dirty="0"/>
              <a:t>How could it be equal chance?</a:t>
            </a:r>
          </a:p>
          <a:p>
            <a:pPr eaLnBrk="1" hangingPunct="1">
              <a:lnSpc>
                <a:spcPct val="90000"/>
              </a:lnSpc>
            </a:pPr>
            <a:endParaRPr lang="en-US" altLang="en-US" dirty="0"/>
          </a:p>
        </p:txBody>
      </p:sp>
    </p:spTree>
    <p:extLst>
      <p:ext uri="{BB962C8B-B14F-4D97-AF65-F5344CB8AC3E}">
        <p14:creationId xmlns:p14="http://schemas.microsoft.com/office/powerpoint/2010/main" val="8927968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762000"/>
            <a:ext cx="2438400" cy="1143000"/>
          </a:xfrm>
        </p:spPr>
        <p:txBody>
          <a:bodyPr>
            <a:normAutofit fontScale="90000"/>
          </a:bodyPr>
          <a:lstStyle/>
          <a:p>
            <a:pPr eaLnBrk="1" hangingPunct="1"/>
            <a:r>
              <a:rPr lang="en-US" altLang="en-US" sz="3600"/>
              <a:t>Future samples?</a:t>
            </a:r>
          </a:p>
        </p:txBody>
      </p:sp>
      <p:sp>
        <p:nvSpPr>
          <p:cNvPr id="19459" name="Content Placeholder 2"/>
          <p:cNvSpPr>
            <a:spLocks noGrp="1"/>
          </p:cNvSpPr>
          <p:nvPr>
            <p:ph idx="1"/>
          </p:nvPr>
        </p:nvSpPr>
        <p:spPr>
          <a:xfrm>
            <a:off x="2971800" y="381000"/>
            <a:ext cx="5715000" cy="6248400"/>
          </a:xfrm>
        </p:spPr>
        <p:txBody>
          <a:bodyPr/>
          <a:lstStyle/>
          <a:p>
            <a:pPr eaLnBrk="1" hangingPunct="1">
              <a:lnSpc>
                <a:spcPct val="80000"/>
              </a:lnSpc>
            </a:pPr>
            <a:r>
              <a:rPr lang="en-US" altLang="en-US" sz="2700" dirty="0"/>
              <a:t>McGrew (2003): A statistical inference based upon random sampling, by definition implies that each member of the population has an equal chance of being selected. But one cannot draw samples from the future. Hence, future members of a population have no chance to be included in one’s evidence; the probability that a person not yet born can be included is absolutely zero. The sample is not a truly random.</a:t>
            </a:r>
          </a:p>
          <a:p>
            <a:pPr eaLnBrk="1" hangingPunct="1">
              <a:lnSpc>
                <a:spcPct val="80000"/>
              </a:lnSpc>
            </a:pPr>
            <a:r>
              <a:rPr lang="en-US" altLang="en-US" sz="2700" dirty="0"/>
              <a:t>This problem can be resolved if random sampling is associated with </a:t>
            </a:r>
            <a:r>
              <a:rPr lang="en-US" altLang="en-US" sz="2700" dirty="0">
                <a:solidFill>
                  <a:srgbClr val="FF0000"/>
                </a:solidFill>
              </a:rPr>
              <a:t>independent chances </a:t>
            </a:r>
            <a:r>
              <a:rPr lang="en-US" altLang="en-US" sz="2700" dirty="0"/>
              <a:t>instead of equal chances.   </a:t>
            </a:r>
          </a:p>
          <a:p>
            <a:pPr eaLnBrk="1" hangingPunct="1">
              <a:lnSpc>
                <a:spcPct val="80000"/>
              </a:lnSpc>
            </a:pPr>
            <a:endParaRPr lang="en-US" altLang="en-US" sz="2700" dirty="0"/>
          </a:p>
        </p:txBody>
      </p:sp>
      <p:pic>
        <p:nvPicPr>
          <p:cNvPr id="19460" name="Picture 2" descr="C:\Users\alex\AppData\Local\Microsoft\Windows\Temporary Internet Files\Content.IE5\2K49K370\MP900401410[1].jpg"/>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315913" y="2286000"/>
            <a:ext cx="2497137" cy="312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687693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p:txBody>
          <a:bodyPr/>
          <a:lstStyle/>
          <a:p>
            <a:r>
              <a:rPr lang="en-US" altLang="x-none"/>
              <a:t>Statistics is tied to probability.</a:t>
            </a:r>
          </a:p>
        </p:txBody>
      </p:sp>
      <p:sp>
        <p:nvSpPr>
          <p:cNvPr id="21507" name="Content Placeholder 2"/>
          <p:cNvSpPr>
            <a:spLocks noGrp="1"/>
          </p:cNvSpPr>
          <p:nvPr>
            <p:ph idx="1"/>
          </p:nvPr>
        </p:nvSpPr>
        <p:spPr/>
        <p:txBody>
          <a:bodyPr/>
          <a:lstStyle/>
          <a:p>
            <a:r>
              <a:rPr lang="en-US" altLang="x-none"/>
              <a:t>Random sampling is about “</a:t>
            </a:r>
            <a:r>
              <a:rPr lang="en-US" altLang="x-none">
                <a:solidFill>
                  <a:srgbClr val="FF0000"/>
                </a:solidFill>
              </a:rPr>
              <a:t>chance</a:t>
            </a:r>
            <a:r>
              <a:rPr lang="en-US" altLang="x-none"/>
              <a:t>”, which means probability. </a:t>
            </a:r>
          </a:p>
          <a:p>
            <a:r>
              <a:rPr lang="en-US" altLang="x-none"/>
              <a:t>Statistics is </a:t>
            </a:r>
            <a:r>
              <a:rPr lang="en-US" altLang="x-none">
                <a:solidFill>
                  <a:srgbClr val="FF0000"/>
                </a:solidFill>
              </a:rPr>
              <a:t>partial</a:t>
            </a:r>
            <a:r>
              <a:rPr lang="en-US" altLang="x-none"/>
              <a:t> and </a:t>
            </a:r>
            <a:r>
              <a:rPr lang="en-US" altLang="x-none">
                <a:solidFill>
                  <a:srgbClr val="FF0000"/>
                </a:solidFill>
              </a:rPr>
              <a:t>incomplete</a:t>
            </a:r>
            <a:r>
              <a:rPr lang="en-US" altLang="x-none"/>
              <a:t> information based on samples. Whenever there is </a:t>
            </a:r>
            <a:r>
              <a:rPr lang="en-US" altLang="x-none">
                <a:solidFill>
                  <a:srgbClr val="FF0000"/>
                </a:solidFill>
              </a:rPr>
              <a:t>uncertainty</a:t>
            </a:r>
            <a:r>
              <a:rPr lang="en-US" altLang="x-none"/>
              <a:t>, the statistical conclusion is a </a:t>
            </a:r>
            <a:r>
              <a:rPr lang="en-US" altLang="x-none">
                <a:solidFill>
                  <a:srgbClr val="FF0000"/>
                </a:solidFill>
              </a:rPr>
              <a:t>probabilistic inference</a:t>
            </a:r>
            <a:r>
              <a:rPr lang="en-US" altLang="x-none"/>
              <a:t>. But, there are several important questions:</a:t>
            </a:r>
          </a:p>
          <a:p>
            <a:pPr lvl="1"/>
            <a:r>
              <a:rPr lang="en-US" altLang="x-none"/>
              <a:t>Is probabilistic inference the best or the only way? </a:t>
            </a:r>
          </a:p>
          <a:p>
            <a:pPr lvl="1"/>
            <a:r>
              <a:rPr lang="en-US" altLang="x-none"/>
              <a:t>What is probability? Are there diverse perspectives to probability?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76400" y="215900"/>
            <a:ext cx="4876800" cy="657701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a:xfrm>
            <a:off x="474784" y="402431"/>
            <a:ext cx="5943600" cy="1143000"/>
          </a:xfrm>
        </p:spPr>
        <p:txBody>
          <a:bodyPr/>
          <a:lstStyle/>
          <a:p>
            <a:pPr eaLnBrk="1" hangingPunct="1"/>
            <a:r>
              <a:rPr lang="en-US" altLang="x-none" b="1"/>
              <a:t>Statistical Reasoning</a:t>
            </a:r>
            <a:endParaRPr lang="en-US" altLang="x-none"/>
          </a:p>
        </p:txBody>
      </p:sp>
      <p:sp>
        <p:nvSpPr>
          <p:cNvPr id="23555" name="Content Placeholder 2"/>
          <p:cNvSpPr>
            <a:spLocks noGrp="1"/>
          </p:cNvSpPr>
          <p:nvPr>
            <p:ph idx="1"/>
          </p:nvPr>
        </p:nvSpPr>
        <p:spPr>
          <a:xfrm>
            <a:off x="152400" y="1947863"/>
            <a:ext cx="8382000" cy="4525962"/>
          </a:xfrm>
        </p:spPr>
        <p:txBody>
          <a:bodyPr/>
          <a:lstStyle/>
          <a:p>
            <a:pPr eaLnBrk="1" hangingPunct="1">
              <a:lnSpc>
                <a:spcPct val="80000"/>
              </a:lnSpc>
            </a:pPr>
            <a:r>
              <a:rPr lang="en-US" altLang="x-none" sz="3000" dirty="0"/>
              <a:t>Mr. X and Miss Y just got married. Their statistician friend Dr. Statistics says, "According to previous data, the divorce rate in the US is 53%. Thus, this couple has 53% chances that they will divorce." </a:t>
            </a:r>
            <a:endParaRPr lang="en-US" altLang="x-none" sz="3000" dirty="0" smtClean="0"/>
          </a:p>
          <a:p>
            <a:pPr eaLnBrk="1" hangingPunct="1">
              <a:lnSpc>
                <a:spcPct val="80000"/>
              </a:lnSpc>
            </a:pPr>
            <a:r>
              <a:rPr lang="en-US" altLang="x-none" sz="3000" dirty="0" smtClean="0"/>
              <a:t>Their </a:t>
            </a:r>
            <a:r>
              <a:rPr lang="en-US" altLang="x-none" sz="3000" dirty="0"/>
              <a:t>philosopher friend Dr. Human says, "You should not judge people by a probabilistic model. You should judge X and Y based upon what you know about them. They are our friends! You know that they are mature people and the chances that they will divorce is almost zero! Your approach is mechanical and formulaic." </a:t>
            </a:r>
            <a:endParaRPr lang="en-US" altLang="x-none" sz="3000" dirty="0" smtClean="0"/>
          </a:p>
          <a:p>
            <a:pPr eaLnBrk="1" hangingPunct="1">
              <a:lnSpc>
                <a:spcPct val="80000"/>
              </a:lnSpc>
            </a:pPr>
            <a:r>
              <a:rPr lang="en-US" altLang="x-none" sz="3000" dirty="0" smtClean="0"/>
              <a:t>Who </a:t>
            </a:r>
            <a:r>
              <a:rPr lang="en-US" altLang="x-none" sz="3000" dirty="0"/>
              <a:t>is right?</a:t>
            </a:r>
          </a:p>
        </p:txBody>
      </p:sp>
      <p:pic>
        <p:nvPicPr>
          <p:cNvPr id="23556" name="Picture 2" descr="C:\Users\alex\AppData\Local\Microsoft\Windows\Temporary Internet Files\Content.IE5\DEIMDH7F\MP900409625[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394938" y="152400"/>
            <a:ext cx="1643063" cy="1643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p:txBody>
          <a:bodyPr/>
          <a:lstStyle/>
          <a:p>
            <a:pPr eaLnBrk="1" hangingPunct="1"/>
            <a:r>
              <a:rPr lang="en-US" altLang="x-none" b="1"/>
              <a:t>Probability models</a:t>
            </a:r>
            <a:endParaRPr lang="en-US" altLang="x-none"/>
          </a:p>
        </p:txBody>
      </p:sp>
      <p:sp>
        <p:nvSpPr>
          <p:cNvPr id="24579" name="Content Placeholder 2"/>
          <p:cNvSpPr>
            <a:spLocks noGrp="1"/>
          </p:cNvSpPr>
          <p:nvPr>
            <p:ph idx="1"/>
          </p:nvPr>
        </p:nvSpPr>
        <p:spPr/>
        <p:txBody>
          <a:bodyPr/>
          <a:lstStyle/>
          <a:p>
            <a:pPr eaLnBrk="1" hangingPunct="1"/>
            <a:r>
              <a:rPr lang="en-US" altLang="x-none"/>
              <a:t>In many textbooks, the concept of probability, which is the foundation of statistical reasoning and methods, is presented as one single unified theory. Actually, throughout history there are many different schools of probability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p:txBody>
          <a:bodyPr/>
          <a:lstStyle/>
          <a:p>
            <a:pPr eaLnBrk="1" hangingPunct="1"/>
            <a:r>
              <a:rPr lang="en-US" altLang="x-none" b="1"/>
              <a:t>Direct probability</a:t>
            </a:r>
            <a:endParaRPr lang="en-US" altLang="x-none"/>
          </a:p>
        </p:txBody>
      </p:sp>
      <p:sp>
        <p:nvSpPr>
          <p:cNvPr id="25603" name="Content Placeholder 2"/>
          <p:cNvSpPr>
            <a:spLocks noGrp="1"/>
          </p:cNvSpPr>
          <p:nvPr>
            <p:ph idx="1"/>
          </p:nvPr>
        </p:nvSpPr>
        <p:spPr/>
        <p:txBody>
          <a:bodyPr/>
          <a:lstStyle/>
          <a:p>
            <a:pPr eaLnBrk="1" hangingPunct="1">
              <a:lnSpc>
                <a:spcPct val="80000"/>
              </a:lnSpc>
            </a:pPr>
            <a:r>
              <a:rPr lang="en-US" altLang="x-none" sz="3000" dirty="0"/>
              <a:t>Dr. Statistics views Mr. X and Miss Y as members of a super-population, "the entire American population." </a:t>
            </a:r>
            <a:endParaRPr lang="en-US" altLang="x-none" sz="3000" dirty="0" smtClean="0"/>
          </a:p>
          <a:p>
            <a:pPr eaLnBrk="1" hangingPunct="1">
              <a:lnSpc>
                <a:spcPct val="80000"/>
              </a:lnSpc>
            </a:pPr>
            <a:r>
              <a:rPr lang="en-US" altLang="x-none" sz="3000" dirty="0" smtClean="0"/>
              <a:t>The </a:t>
            </a:r>
            <a:r>
              <a:rPr lang="en-US" altLang="x-none" sz="3000" dirty="0"/>
              <a:t>event "divorce" is a member of a </a:t>
            </a:r>
            <a:r>
              <a:rPr lang="en-US" altLang="x-none" sz="3000" dirty="0">
                <a:solidFill>
                  <a:srgbClr val="FF0000"/>
                </a:solidFill>
              </a:rPr>
              <a:t>super-set</a:t>
            </a:r>
            <a:r>
              <a:rPr lang="en-US" altLang="x-none" sz="3000" dirty="0"/>
              <a:t>, "all marriages in America." In other words, Dr. Statistics treats Mr. X and Miss Y as everybody else. </a:t>
            </a:r>
            <a:endParaRPr lang="en-US" altLang="x-none" sz="3000" dirty="0" smtClean="0"/>
          </a:p>
          <a:p>
            <a:pPr eaLnBrk="1" hangingPunct="1">
              <a:lnSpc>
                <a:spcPct val="80000"/>
              </a:lnSpc>
            </a:pPr>
            <a:r>
              <a:rPr lang="en-US" altLang="x-none" sz="3000" dirty="0" smtClean="0"/>
              <a:t>In </a:t>
            </a:r>
            <a:r>
              <a:rPr lang="en-US" altLang="x-none" sz="3000" dirty="0"/>
              <a:t>the direct probability model, it is assumed that every event of the set is </a:t>
            </a:r>
            <a:r>
              <a:rPr lang="en-US" altLang="x-none" sz="3000" dirty="0" err="1"/>
              <a:t>equi</a:t>
            </a:r>
            <a:r>
              <a:rPr lang="en-US" altLang="x-none" sz="3000" dirty="0"/>
              <a:t>-probable and probability is derived from a statistical law governing the given population. Based on these premises, the probability of getting divorce is said to be 53</a:t>
            </a:r>
            <a:r>
              <a:rPr lang="en-US" altLang="x-none" sz="3000" b="1" dirty="0"/>
              <a:t>%</a:t>
            </a:r>
            <a:r>
              <a:rPr lang="en-US" altLang="x-none" sz="3000" dirty="0"/>
              <a: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p:txBody>
          <a:bodyPr/>
          <a:lstStyle/>
          <a:p>
            <a:pPr eaLnBrk="1" hangingPunct="1"/>
            <a:r>
              <a:rPr lang="en-US" altLang="x-none" b="1"/>
              <a:t>Bayesian probability</a:t>
            </a:r>
            <a:endParaRPr lang="en-US" altLang="x-none"/>
          </a:p>
        </p:txBody>
      </p:sp>
      <p:sp>
        <p:nvSpPr>
          <p:cNvPr id="26627" name="Content Placeholder 2"/>
          <p:cNvSpPr>
            <a:spLocks noGrp="1"/>
          </p:cNvSpPr>
          <p:nvPr>
            <p:ph idx="1"/>
          </p:nvPr>
        </p:nvSpPr>
        <p:spPr/>
        <p:txBody>
          <a:bodyPr/>
          <a:lstStyle/>
          <a:p>
            <a:pPr eaLnBrk="1" hangingPunct="1">
              <a:lnSpc>
                <a:spcPct val="80000"/>
              </a:lnSpc>
            </a:pPr>
            <a:r>
              <a:rPr lang="en-US" altLang="x-none" sz="2700" dirty="0"/>
              <a:t>Someone may argue that it is unfair to judge this couple by the membership "American." Besides citizenship, there are </a:t>
            </a:r>
            <a:r>
              <a:rPr lang="en-US" altLang="x-none" sz="2700" dirty="0">
                <a:solidFill>
                  <a:srgbClr val="FF0000"/>
                </a:solidFill>
              </a:rPr>
              <a:t>many other dimensions </a:t>
            </a:r>
            <a:r>
              <a:rPr lang="en-US" altLang="x-none" sz="2700" dirty="0"/>
              <a:t>in their lives. For instance, there are Asian Americans (race), Evangelical Christians (religion), middle class (social-economic status), master's degree holders (education), and Republicans (political orientation). </a:t>
            </a:r>
            <a:endParaRPr lang="en-US" altLang="x-none" sz="2700" dirty="0" smtClean="0"/>
          </a:p>
          <a:p>
            <a:pPr eaLnBrk="1" hangingPunct="1">
              <a:lnSpc>
                <a:spcPct val="80000"/>
              </a:lnSpc>
            </a:pPr>
            <a:r>
              <a:rPr lang="en-US" altLang="x-none" sz="2700" dirty="0" smtClean="0"/>
              <a:t>Does </a:t>
            </a:r>
            <a:r>
              <a:rPr lang="en-US" altLang="x-none" sz="2700" dirty="0"/>
              <a:t>this supplementary information change their probability of getting divorce? The </a:t>
            </a:r>
            <a:r>
              <a:rPr lang="en-US" altLang="x-none" sz="2700" dirty="0">
                <a:solidFill>
                  <a:srgbClr val="FF0000"/>
                </a:solidFill>
              </a:rPr>
              <a:t>Bayesian probability </a:t>
            </a:r>
            <a:r>
              <a:rPr lang="en-US" altLang="x-none" sz="2700" dirty="0"/>
              <a:t>model uses new information as evidence. Even if there is no empirical divorce rate for those sub-populations, one can introduce subjective probabilities into the model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p:txBody>
          <a:bodyPr/>
          <a:lstStyle/>
          <a:p>
            <a:pPr eaLnBrk="1" hangingPunct="1"/>
            <a:r>
              <a:rPr lang="en-US" altLang="x-none" b="1"/>
              <a:t>Modes of reasoning</a:t>
            </a:r>
            <a:endParaRPr lang="en-US" altLang="x-none"/>
          </a:p>
        </p:txBody>
      </p:sp>
      <p:sp>
        <p:nvSpPr>
          <p:cNvPr id="27651" name="Content Placeholder 2"/>
          <p:cNvSpPr>
            <a:spLocks noGrp="1"/>
          </p:cNvSpPr>
          <p:nvPr>
            <p:ph idx="1"/>
          </p:nvPr>
        </p:nvSpPr>
        <p:spPr/>
        <p:txBody>
          <a:bodyPr/>
          <a:lstStyle/>
          <a:p>
            <a:pPr eaLnBrk="1" hangingPunct="1"/>
            <a:r>
              <a:rPr lang="en-US" altLang="x-none"/>
              <a:t>Dr. Statistics and Dr. Human apply two different ways of reasoning. The former approach is called statistical reasoning or </a:t>
            </a:r>
            <a:r>
              <a:rPr lang="en-US" altLang="x-none">
                <a:solidFill>
                  <a:srgbClr val="FF0000"/>
                </a:solidFill>
              </a:rPr>
              <a:t>probabilistic reasoning </a:t>
            </a:r>
            <a:r>
              <a:rPr lang="en-US" altLang="x-none"/>
              <a:t>while the latter one is rational reasoning or reasoning by </a:t>
            </a:r>
            <a:r>
              <a:rPr lang="en-US" altLang="x-none">
                <a:solidFill>
                  <a:srgbClr val="FF0000"/>
                </a:solidFill>
              </a:rPr>
              <a:t>direct evidence</a:t>
            </a:r>
            <a:r>
              <a:rPr lang="en-US" altLang="x-none"/>
              <a: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p:txBody>
          <a:bodyPr/>
          <a:lstStyle/>
          <a:p>
            <a:r>
              <a:rPr lang="en-US" altLang="x-none"/>
              <a:t>Conditional probability (Given X what is the probability of Y?)</a:t>
            </a:r>
          </a:p>
        </p:txBody>
      </p:sp>
      <p:sp>
        <p:nvSpPr>
          <p:cNvPr id="28675" name="Content Placeholder 2"/>
          <p:cNvSpPr>
            <a:spLocks noGrp="1"/>
          </p:cNvSpPr>
          <p:nvPr>
            <p:ph idx="1"/>
          </p:nvPr>
        </p:nvSpPr>
        <p:spPr>
          <a:xfrm>
            <a:off x="381000" y="1600200"/>
            <a:ext cx="8534400" cy="4525963"/>
          </a:xfrm>
        </p:spPr>
        <p:txBody>
          <a:bodyPr/>
          <a:lstStyle/>
          <a:p>
            <a:r>
              <a:rPr lang="en-US" altLang="x-none" sz="2800"/>
              <a:t>Wilcox and Williamson (2007) pointed out that protestants who attend church on a regular basis are </a:t>
            </a:r>
            <a:r>
              <a:rPr lang="en-US" altLang="x-none" sz="2800">
                <a:solidFill>
                  <a:srgbClr val="FF0000"/>
                </a:solidFill>
              </a:rPr>
              <a:t>35% less likely </a:t>
            </a:r>
            <a:r>
              <a:rPr lang="en-US" altLang="x-none" sz="2800"/>
              <a:t>to divorce compared to secular couples. But nominally attending conservative Protestants are 20 percent more likely to divorce. </a:t>
            </a:r>
          </a:p>
          <a:p>
            <a:r>
              <a:rPr lang="en-US" altLang="x-none" sz="2800"/>
              <a:t>Initially Wright and Stetzer’s (2010) found that Christians have a divorce rate of about </a:t>
            </a:r>
            <a:r>
              <a:rPr lang="en-US" altLang="x-none" sz="2800">
                <a:solidFill>
                  <a:srgbClr val="FF0000"/>
                </a:solidFill>
              </a:rPr>
              <a:t>42%</a:t>
            </a:r>
            <a:r>
              <a:rPr lang="en-US" altLang="x-none" sz="2800"/>
              <a:t>. But worship attendance is a crucial predictor of divorce. To be more specific, Six in ten evangelicals who never attend church had been divorced or separated, compared to </a:t>
            </a:r>
            <a:r>
              <a:rPr lang="en-US" altLang="x-none" sz="2800">
                <a:solidFill>
                  <a:srgbClr val="FF0000"/>
                </a:solidFill>
              </a:rPr>
              <a:t>38%</a:t>
            </a:r>
            <a:r>
              <a:rPr lang="en-US" altLang="x-none" sz="2800"/>
              <a:t> of weekly attendees</a:t>
            </a:r>
            <a:r>
              <a:rPr lang="en-US" altLang="x-none"/>
              <a:t>. </a:t>
            </a:r>
          </a:p>
          <a:p>
            <a:endParaRPr lang="en-US" altLang="x-none"/>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p:txBody>
          <a:bodyPr/>
          <a:lstStyle/>
          <a:p>
            <a:pPr eaLnBrk="1" hangingPunct="1"/>
            <a:r>
              <a:rPr lang="en-US" altLang="x-none" b="1"/>
              <a:t>Statistical reasoning</a:t>
            </a:r>
            <a:endParaRPr lang="en-US" altLang="x-none"/>
          </a:p>
        </p:txBody>
      </p:sp>
      <p:sp>
        <p:nvSpPr>
          <p:cNvPr id="29699" name="Content Placeholder 2"/>
          <p:cNvSpPr>
            <a:spLocks noGrp="1"/>
          </p:cNvSpPr>
          <p:nvPr>
            <p:ph idx="1"/>
          </p:nvPr>
        </p:nvSpPr>
        <p:spPr>
          <a:xfrm>
            <a:off x="152400" y="1371600"/>
            <a:ext cx="8534400" cy="2362200"/>
          </a:xfrm>
        </p:spPr>
        <p:txBody>
          <a:bodyPr/>
          <a:lstStyle/>
          <a:p>
            <a:pPr>
              <a:lnSpc>
                <a:spcPct val="90000"/>
              </a:lnSpc>
            </a:pPr>
            <a:r>
              <a:rPr lang="en-US" altLang="x-none" sz="3000" dirty="0"/>
              <a:t>In statistical reasoning, the judgment is made </a:t>
            </a:r>
            <a:r>
              <a:rPr lang="en-US" altLang="x-none" sz="3000" dirty="0">
                <a:solidFill>
                  <a:srgbClr val="FF0000"/>
                </a:solidFill>
              </a:rPr>
              <a:t>with reference to a class</a:t>
            </a:r>
            <a:r>
              <a:rPr lang="en-US" altLang="x-none" sz="3000" dirty="0"/>
              <a:t>. </a:t>
            </a:r>
          </a:p>
          <a:p>
            <a:pPr>
              <a:lnSpc>
                <a:spcPct val="90000"/>
              </a:lnSpc>
            </a:pPr>
            <a:r>
              <a:rPr lang="en-US" altLang="x-none" sz="3000" dirty="0"/>
              <a:t>Almost everyone applies statistical reasoning to some degree. For example, you pay higher car insurance premiums than me. Why?</a:t>
            </a:r>
          </a:p>
          <a:p>
            <a:pPr eaLnBrk="1" hangingPunct="1">
              <a:lnSpc>
                <a:spcPct val="90000"/>
              </a:lnSpc>
            </a:pPr>
            <a:endParaRPr lang="en-US" altLang="x-none" sz="3000" dirty="0"/>
          </a:p>
        </p:txBody>
      </p:sp>
      <p:pic>
        <p:nvPicPr>
          <p:cNvPr id="29700" name="Picture 6" descr="http://www.ruttermills.com/Aggressive_Driver.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76600" y="3708400"/>
            <a:ext cx="4953000" cy="278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Content Placeholder 2"/>
          <p:cNvSpPr>
            <a:spLocks noGrp="1"/>
          </p:cNvSpPr>
          <p:nvPr>
            <p:ph idx="1"/>
          </p:nvPr>
        </p:nvSpPr>
        <p:spPr>
          <a:xfrm>
            <a:off x="3657600" y="304800"/>
            <a:ext cx="5181600" cy="6324600"/>
          </a:xfrm>
        </p:spPr>
        <p:txBody>
          <a:bodyPr/>
          <a:lstStyle/>
          <a:p>
            <a:pPr eaLnBrk="1" hangingPunct="1">
              <a:lnSpc>
                <a:spcPct val="80000"/>
              </a:lnSpc>
            </a:pPr>
            <a:r>
              <a:rPr lang="en-US" altLang="x-none" sz="3000" dirty="0"/>
              <a:t>No matter what the statistics indicates, many people </a:t>
            </a:r>
            <a:r>
              <a:rPr lang="en-US" altLang="x-none" sz="3000" dirty="0">
                <a:solidFill>
                  <a:srgbClr val="FF0000"/>
                </a:solidFill>
              </a:rPr>
              <a:t>refuse to be identified as a member of a certain reference class</a:t>
            </a:r>
            <a:r>
              <a:rPr lang="en-US" altLang="x-none" sz="3000" dirty="0"/>
              <a:t>. </a:t>
            </a:r>
            <a:endParaRPr lang="en-US" altLang="x-none" sz="3000" dirty="0" smtClean="0"/>
          </a:p>
          <a:p>
            <a:pPr eaLnBrk="1" hangingPunct="1">
              <a:lnSpc>
                <a:spcPct val="80000"/>
              </a:lnSpc>
            </a:pPr>
            <a:r>
              <a:rPr lang="en-US" altLang="x-none" sz="3000" dirty="0" smtClean="0"/>
              <a:t>For </a:t>
            </a:r>
            <a:r>
              <a:rPr lang="en-US" altLang="x-none" sz="3000" dirty="0"/>
              <a:t>example, when I talked to parents about the problem of lowering academic standard in American schools, many of them admitted the problem but also claimed that their children are exceptionally bright. </a:t>
            </a:r>
            <a:endParaRPr lang="en-US" altLang="x-none" sz="3000" dirty="0" smtClean="0"/>
          </a:p>
          <a:p>
            <a:pPr eaLnBrk="1" hangingPunct="1">
              <a:lnSpc>
                <a:spcPct val="80000"/>
              </a:lnSpc>
            </a:pPr>
            <a:r>
              <a:rPr lang="en-US" altLang="x-none" sz="3000" dirty="0" smtClean="0"/>
              <a:t>Someone </a:t>
            </a:r>
            <a:r>
              <a:rPr lang="en-US" altLang="x-none" sz="3000" dirty="0"/>
              <a:t>says, "Well, 97 percent of American high school students have above average academic performance!" </a:t>
            </a:r>
          </a:p>
        </p:txBody>
      </p:sp>
      <p:pic>
        <p:nvPicPr>
          <p:cNvPr id="30723" name="Picture 2" descr="C:\Users\alex\AppData\Local\Microsoft\Windows\Temporary Internet Files\Content.IE5\DEIMDH7F\MP900442377[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152400"/>
            <a:ext cx="3314700" cy="220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24" name="Picture 3" descr="C:\Users\alex\AppData\Local\Microsoft\Windows\Temporary Internet Files\Content.IE5\P0PVASJL\MP900439476[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2438400"/>
            <a:ext cx="2743200" cy="409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Content Placeholder 2"/>
          <p:cNvSpPr>
            <a:spLocks noGrp="1"/>
          </p:cNvSpPr>
          <p:nvPr>
            <p:ph idx="1"/>
          </p:nvPr>
        </p:nvSpPr>
        <p:spPr>
          <a:xfrm>
            <a:off x="228600" y="228600"/>
            <a:ext cx="5867400" cy="6354763"/>
          </a:xfrm>
        </p:spPr>
        <p:txBody>
          <a:bodyPr/>
          <a:lstStyle/>
          <a:p>
            <a:pPr eaLnBrk="1" hangingPunct="1">
              <a:lnSpc>
                <a:spcPct val="90000"/>
              </a:lnSpc>
            </a:pPr>
            <a:r>
              <a:rPr lang="en-US" altLang="x-none" sz="3000"/>
              <a:t>This "</a:t>
            </a:r>
            <a:r>
              <a:rPr lang="en-US" altLang="x-none" sz="3000">
                <a:solidFill>
                  <a:srgbClr val="FF0000"/>
                </a:solidFill>
              </a:rPr>
              <a:t>above-average fallacy</a:t>
            </a:r>
            <a:r>
              <a:rPr lang="en-US" altLang="x-none" sz="3000"/>
              <a:t>" is a common blind spot and thus sometimes we cannot trust individual information. In a study when the researcher asked the female participants to estimate the probability of being attacked if a woman walks alone in the Central Park, New York, most subjects reported a relatively high probability. But when the question was reframed to "how likely that YOU will be attacked," the estimated probability became much lower</a:t>
            </a:r>
          </a:p>
        </p:txBody>
      </p:sp>
      <p:pic>
        <p:nvPicPr>
          <p:cNvPr id="31747" name="Picture 2" descr="http://videos.usatoday.net/Brightcove2/29906170001/2012/09/29906170001_1841170876001_0914dv-nyc-rape-reax-400x300.jpg?pubId=299061700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24588" y="1066800"/>
            <a:ext cx="2743200" cy="205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48" name="Picture 4" descr="http://media.salon.com/2012/09/central-park-sex-assault-report.jpeg3-460x307.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24588" y="3810000"/>
            <a:ext cx="2740025"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Content Placeholder 2"/>
          <p:cNvSpPr>
            <a:spLocks noGrp="1"/>
          </p:cNvSpPr>
          <p:nvPr>
            <p:ph idx="1"/>
          </p:nvPr>
        </p:nvSpPr>
        <p:spPr>
          <a:xfrm>
            <a:off x="228600" y="228600"/>
            <a:ext cx="5867400" cy="6354763"/>
          </a:xfrm>
        </p:spPr>
        <p:txBody>
          <a:bodyPr/>
          <a:lstStyle/>
          <a:p>
            <a:pPr eaLnBrk="1" hangingPunct="1">
              <a:lnSpc>
                <a:spcPct val="90000"/>
              </a:lnSpc>
            </a:pPr>
            <a:r>
              <a:rPr lang="en-US" altLang="x-none" sz="2700"/>
              <a:t>“Statistics and probability are irrelevant to me! Someone else will divorce, but not me!”</a:t>
            </a:r>
          </a:p>
          <a:p>
            <a:pPr eaLnBrk="1" hangingPunct="1">
              <a:lnSpc>
                <a:spcPct val="90000"/>
              </a:lnSpc>
            </a:pPr>
            <a:r>
              <a:rPr lang="en-US" altLang="x-none" sz="2700"/>
              <a:t>The Clark University Poll of Emerging Adults reported that over eighty percent of people between the ages 18 to 29, including both single and married, </a:t>
            </a:r>
            <a:r>
              <a:rPr lang="en-US" altLang="x-none" sz="2700">
                <a:solidFill>
                  <a:srgbClr val="FF0000"/>
                </a:solidFill>
              </a:rPr>
              <a:t>expected that their marriages will last a lifetime</a:t>
            </a:r>
            <a:r>
              <a:rPr lang="en-US" altLang="x-none" sz="2700"/>
              <a:t>.</a:t>
            </a:r>
          </a:p>
          <a:p>
            <a:pPr eaLnBrk="1" hangingPunct="1">
              <a:lnSpc>
                <a:spcPct val="90000"/>
              </a:lnSpc>
            </a:pPr>
            <a:r>
              <a:rPr lang="en-US" altLang="x-none" sz="2700"/>
              <a:t>Amato and Hohmann-Marriott (2007) found that about half of the people who divorced within 6 years of marriage, reported to have </a:t>
            </a:r>
            <a:r>
              <a:rPr lang="en-US" altLang="x-none" sz="2700">
                <a:solidFill>
                  <a:srgbClr val="FF0000"/>
                </a:solidFill>
              </a:rPr>
              <a:t>a high degree of marital happiness</a:t>
            </a:r>
            <a:r>
              <a:rPr lang="en-US" altLang="x-none" sz="2700"/>
              <a:t> before divorcing and also had </a:t>
            </a:r>
            <a:r>
              <a:rPr lang="en-US" altLang="x-none" sz="2700">
                <a:solidFill>
                  <a:srgbClr val="FF0000"/>
                </a:solidFill>
              </a:rPr>
              <a:t>a low projected likelihood of divorce</a:t>
            </a:r>
            <a:r>
              <a:rPr lang="en-US" altLang="x-none" sz="2700"/>
              <a:t>.</a:t>
            </a:r>
          </a:p>
          <a:p>
            <a:pPr eaLnBrk="1" hangingPunct="1">
              <a:lnSpc>
                <a:spcPct val="90000"/>
              </a:lnSpc>
            </a:pPr>
            <a:endParaRPr lang="en-US" altLang="x-none" sz="2700"/>
          </a:p>
        </p:txBody>
      </p:sp>
      <p:pic>
        <p:nvPicPr>
          <p:cNvPr id="32771" name="Picture 8" descr="http://static.guim.co.uk/sys-images/Money/Pix/pictures/2008/07/10/divorce46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24600" y="2565400"/>
            <a:ext cx="2590800" cy="1554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772" name="AutoShape 10" descr="data:image/jpeg;base64,/9j/4AAQSkZJRgABAQAAAQABAAD/2wCEAAkGBxQTEhQUExIUFBUXFBQYFBUUFBQVFhQUFRQWFhUUFRUYHCggGBolHBQUITEhJSkrLi4uFx8zODMsNygtLisBCgoKDg0OGhAQGiwmICQsLCwsLCwsLCwsLCwsLCwsLCwsLCwsLCwsLCwsLCwsLCwsLCwsLCwsLCwsLCwsLCwsLP/AABEIALcBFAMBIgACEQEDEQH/xAAbAAABBQEBAAAAAAAAAAAAAAADAAIEBQYBB//EAD8QAAEDAgQDBQUGBAYCAwAAAAEAAgMRIQQFMUESUWEGE3GBkSIyobHwFEJSwdHhFXKC8RYjM2KSwlOyNESD/8QAGgEAAwEBAQEAAAAAAAAAAAAAAQIDAAQFBv/EACkRAAICAgICAgEEAgMAAAAAAAABAhEDIRIxE0EEUWEyQpHwInGBsdH/2gAMAwEAAhEDEQA/AHMjqVJpQUCaCAky6+Ubs+rGhl0doTmsXaIWMOYUeMboMcV1I4VkKxrikSntYnkWVUybMX2koMS0ndgp5EqL9o7t/wDtf8CrbtrhSGslA900d4H91RRubKynovSwO4HDm1Oy7jmB1RQzks2zHOiIbKLbPGhHVXOGxgNKGqp0C0yW22nopLGAjqgg1uiMdyTpk5Kg8bFOjjqg4VwOuqmNbTROmTaExnNEMacHhV+Y5q1h4WDjefui/qi3QqTYzMZwwU3NgBqSgth7uP2tTcomCwJB72U1edBs3wVbnWOrYKM37Z0QVukTMkbUyO6gK0jYoORCkdKXrfzAVk1i4JPZ2aFwrlUfgQJGJUzD2JxCZGngrAHMjSexGjCcWrWAg0RWJwYnd2saxrmoLwpTwgPWMQJhdDIR8QhUsmsKBFcRaJI2aiA01KlRBDjjUlq4mdQ4BOaFxl0doACVmGpwKGbp7QsjMeTRca6qZSpRwLKiEZW9qXgYWS2wHq4BebuJjd8ivSe0UZdhpQNQ2v8AxIP5LDYpokYD0Xf8X9LOL5DpqwsGLY8cLwCgyZUQeKF9P9p0VQ5pbvopOFzI7ldZCqJ0eNxMfvM4h0UsZ+d43DyUeLNTzRmZ3TVoKGh1YWPtG7QRu9CrDCZtiX2bEelbIEWdtIs0Ap0ef01t4LWmFxa9Fm3LcRJQyycDfws19VdYPAxxMq1oFveOp81moO1gZWjeI7EqqzTtDLIQKkDkn5RRPxyZd55nGoaVX5NgzK7id7o57lQ8HgHPo59hXzK12FYGR2FBt0UqctspyUFxj2dyb3pBy4T81cMCqMjNRI78TqDwaKfOqtYyuDI7kzqiqSDEJhauCRLiSGBPZdEaxIuqutKNmCsCYXorEIipQsA1hReJDfZJr7IgYR2ijOCI8qO96JgcjVGAUtxQCEUECHJJPbdJEIyic0LgbVHaKLjOkcxtFxxqkk6yFGHNK4DdDBRIRdMgMkRhPcUwSIYNSmQjHzUII1BFD5rzXFsMEronaA2PNp0K9LJABJNALkrCdq8dBOA5j/bba4LSRXaouuv40nGWlo588FKOzO46Ii6qzPQ3CtocVajtEzE4IOu269NNPs87/KJEixbD96niid4Do4KFLhSNkPukHBfZSOVr0W0clCLqSZm86qiZEd1YYRxG3nRK8a+yqzPqi5wOEdJcUa38TrD91YcMTCKf5jhvSw8Aq3C4WV+lafBarJ8hp7UiKivRKU5PtiyvCueeJ3uoudY0WjZqbeCFneeMjBbEQToSNAq7KYi4946vSvzoofIyqMS+DDylbNblsQbGwD8KlBR8OfYb4BSQKBebZ2tDXFD7xPcbICZADMN1J4goDdUdrkWLRKDl06IbHWTnuslMClKE1ycXJrSmRmGdogShH4ggyFZABlCepDtkJ7UUYj8SSa8UKSajHYm2RgQAhcYXNfBcaOlhBIuPKYTRccUQDmXRmoMS6XXRME4tk8GiHHZErzTiMZOzia5p3BHqFgMzhBYfZJNNAL1Wk7R41/ssjrwm73N5fhqo8OIYW8NLgD4q+KD1InOSppnmbpHMJFD1Ybeil4TMeRvu02K1OZ5Fx1c7Tan5LJY3K+F3C8GmztCOVV6cckZd9nnSxyjtbRcNxQcLhcLY/wAKqTgJ2e4/iHJyaJsQLGKvgt3+lo2l+pNF7EItwp0L42/dWZZPMdIHKfh8JjZLNhDerildrtr+SilB/f8ADNXDnwj92MdK2Cq837RyykMDi7lHGPnT80XB9i5X3xE5puyO3lVaOHJ4cO2kUYbYGupNq3O5XLl+XCOrv/XRWGFy9V/vv+DO5XkrjR821xGDYdXHcrQMCc8rkYqQF5+Scsj2d0IqCLjLzVltiR8j+allpUHKz7LiNC91PAez+SmOcqS06EXQigSJ4cmuWRhpTgUJ+qfSyYwcPRHOsogKeHpWahBD47onGo7jdMhWSONDc5dGiagYdWyQcuApjtUUwUcfRJMfqkmBQ0BOJTAkHXXKdA4hIlNLqpcYF90QB6gBca1BaiR1qiBkhsazeLxzppixp/y2a0+84a+Sts7x/dx8LbyP9lo5c3eSrcvwHdtA1O/VXxR9sm2WmFc0gt5aqszXKS0VFq6EKUW8DS7Q1qrHJsd9o9ggHkuqOO+uznlOu+jLZRnB70RSioJoCR8Va9oMlYWmwNr+e6r+1WVtYS6Ozmmopz5KJlecOlbwPdpbrRGTuIUtmdhJa4sOxp+fyVtgwOSjZpGO+LhyA89PlRHwLrKM97KxTSplthgOQVrhzoqjDKyhdouaSHReYZoPFX8JPpeihSyVA5aeFD+hCLG+x8FHgOrToT6dVzyRSJGlbT4oc03ds4tXO9lg6nU+SJjsQxjQ55oNhu88mjy1UCIOfWeQcNiI2fhbzXdgwNf5SIZMqel/fwaLK3DuWU/D8d1J7xV+W0ETKk14a6c7/mpQ4RuUHhdh8iCgpgKY6VoNDVdEjOq3hkbyoG43Tmm1EpHt5fFNjmbVP4n9i+RfQ4LtF3vxyCa+fw9UPC/s3l/BwhMjdWqEcRQ3Nk6I38VpY+KNGfIlMBTSwojKJwUhwASdqikJj23QMBcupzwKriISO6Rcookk45LjXl3QKXEqSTJsE6qZUBObHVEARgqiT4psbS51gB9AJkkoYCSaAalVjQZnB5HsD3Gnc/iKaEOT/AsnQsHG57zM/wB4+60/daNArVsNBU+iPDhdzRHkwvsl8jgIxodK9Pmu+GOzmnkSKHHSl1AQANa+dFUjMu7eOAmo02PVLPc2a80YKBtW15jbRZyWQVqa18VSktIkre2akz96SXHx5LFvxpilkDdOI0Ur+KUFq9BWyqpXcdam51RxY9uwZclJceyWM2J99p11bf4KywGNjpd4B62+ay7mubofIokeIO4Cafx4voSHyZezeYfGR/8AkZ/yapYzCO3tg/y+18lgRiOh9QpTMYSAL8rmvwCg/ioss5vP42wch1caejRUn4Kuxue3/wAsFzju73R1Df1WfhhcdAT8Ar/Lcr3kP9O3j1808PjxjtISWa9M7leFdM/vZiXbiu/7clLx+K4nBg538P7IeY5m1o4W0UTLnmpcTcoz6pBhd8n/AMGkicKADyT+P2TzrZQIJNK81JdJanPRc9FrHTSWrTyQ4X13+uSbNJdBik1oE1aB7JpcD4oLNSEF0hqk2SjroUZsPM6yCXVCc7dBjOoTIVg3yKVhMToD4foosmqA19D0T0mqEunZqcMFJbHdV2XYioA30P6qxabhcEk06OpO1YyawQGuUmcqOEqCCkdddTiFxGwlNE0hSWBcbSii5pmYhDRSr3Gw5DmUEnJ0h3JLZOaLokjw1pvTqoeDc54B4v3RJIRxAudQbV0Cfwu6YvO1aIzWmV1weAGzeZ5laDAYSlzS31olhMO0UNrfJNzDNhGK68gu2MEkc0ptukTZpY428choAbN3dv6LF9pO0L5zTRo90bAKDnWcukcS4kk6AfCi7l+Sl9HzVA1DBqf5uXghPJr8f9hhjp2+ykHHIaNG+uw81aYPJ4+DjeS87jQfup8rWteQAAAbAckLCyg8QrW/6NSRyNukGcdWzHZs3heQBSlaBU/2gg30WgzyP267n9VSYiD68Su/G1Wzz8qb2gscwd1RWxhVDoyLiyJHjnjW/iquD9ElkX7kXkEbTrRTYY2t5UWdZmn+30KMc4J0Z8VNwmWWTH9mxwmPa2wF/r9lGxmcEH3qDkFlf4jIengEmMJNTU9SlcH7YVlj+1GgixXGa6K5wzvVUvZvAGaQNB4WgVe78LRqfG49V6NgpY2CmFgAprK8DjPXjN/+IAXNlyRho6IRlPZT4dj6VDHEfym6kGSlriw1UntLipmsYRiH8RbWjXyAjp73x6LMYPPcZxhnFJLUgCN4EocSaAUepp8t0UqvZfd5Y26oTXXsrnGDCQPijxLy2V3+o2AjuozUAcRfU+NORRsdhMKwlpErHjUNka7zAc24Nil5pAVvooXO09U553Ut+WcYLoHd7avARwyW1o3Rw/lJVeX2PyTpp9GenTJIfVR5H0NU2GTavguTIpAb0JxsgPKKDZBkKdCMsMtxNCPQrQRy1AWKElDYrQ5Ti+IUO3yXP8iH7i2Gf7S5caoANyud5fyQw665UXaHkJJvGkiAgROWT7Ytd3zXCp9jba5V5jMw4PZaKvOg5dSm4DCEmrvac7Un5eC6PjwalyJZpJqioyHOeGlVvsM6LER0FOIDzWL7SdneAd5CLi72jfqOqhdnc+Mbg4bbFdEoe/QkZ3r2jVPxjsPVhFRU0PJZzMMa6R9G1cToFcZhjmzguoKnZRcpga1vELuNak/IKDnSp+i/Fdjcvyrg9p/tP56hvh+qtGzIbp0CWWl1LcuzXRAxb/beoeX+zIRuS39U84nie7zUaSTheHfyn40KtBU6EltETOWaE/X1dVErLfX1zV1n17nnXw1VIBW/oCuuPRyESaLZAMSnTN2CEWq8ZEZQVkUQIjYUfu0WJiLkKsaAiOikAIzYdkWOP9FKUi0Y0WPZGcsixD6V9uJpHQcZ9K8PoFo8DmJvWteW2qy+Rzshe+OQANlLeF5JAY7drwNWur5GhC182SSRsbIBxxG7XtuBe7XU0I+NFzZYpytl8c+MaBYl/HQ30pfYaj9UTJZ2RYmB76BrZWlxOwJpXwFa/wBJTWC3jb8x81Xyynj4dNCDbxFR6eqX0Fob2j7PPfiZGlx73vXgl1hxF3M8xdEyiSR+HlZKD3uFc1orXi7p9QG134XNt0d0Wpw7G46JoDuDFxtDaONBOwWbRx++AKdbJs2VnDQvM1e/xBYAz7zIoqnjd14j6ALOToCq69/3ZmW5hJGWkcVBdpBIp4HVW0ePZjGOc2gnY0udt3sbfecR+Nu/MeCjzwmhBpa+ny+CH2XwDvt8Tmj2RxmTkIwxwdxdKGnmEFFfqHk9UADrovHZCLKHoU8NsqskhneIbyuOFyENyZCvoY9yn4DFUIdfqPmq8ruGkv0WlG1QIypmwDw640sQiVVVlc/3a9W+G4Vm7ZeZKPF0egnaGOeuoZCSwCpy3AGvEbk6laPAYegrSw57dUyKCwDbAak7BVue52GsMcZoN3bleq0orZwxbm9He0GbsYCxtz94/kvNMbIBKXNsCdFbtjfO4htafeedB+qtYspi4aFoPUi5PipvKovZR49aKbA5jQACpJNhzWjwwc1grrv53Q8NhI2H2GAHY7oz5tVCbUnpFI2lse41UbGP9lJslR5oOLfQHklS2FsqmOo/zSxlSGnYG/ndCcfaUhzqxu/pPiQaKr1TFX0dzRnFFxb09aLPxu5rQsvEByJ+NaLPyxlrr7roh1RCWmNcEws6/X1VSGsquujTpitEZoRWhdaxSIo1mzRQmNqpDW7+q7Ezb4o7Y6FT5D8fY/7I17aG/orDKc4xmAJEL+OPdjr25EGxHj6qPBY70Uxp/L6qkY2mi1j7b4eT/wCTgmNNqmPvITUHU8NW7lSsPjsmeau79p5d60gegrsqEsb95jTyqAbI0TWtNmMB58LTS3UIXX9X/gOCf9ZZZ5neBLRHgsJKXV/1XOc1ta78V/QKRl3aKQNa2YR4gUpwy1LmWu1kg9po9VRzsLjWvhT9EMYEmtZDf+3rdTe3ZRRVUbE5nlgbxSNfHQD2RI53kKt0VXi+0rJGuhwUBhiP+rK4HjkHIE3oqiPLYhchzyBcvNvT991PiaBYU0tsswKCGTRilfDyQ3DS/lW6lNaKaCp+dP7qO3SlP25IphYOfDkEKK+I0qrPvOJvVRpXChqN/gipMDSK8BNjNDWnjRFcwAkVsbgpPbav1yVLJUScM+hBGrTUdVfMlDwCNx9BZvCm/wACrDAv4XFhOpqOh3HmLrmzQ9nRilqizcLpIUstCurnplilzjtCbsjs2uvNUuCwj53VJIZuefQImX5f3pBdZlfMrSxgAAAUGwpai7s2b67OXHDRHEAYwNaKD61Qi3kpDjX9kM2F/JcyLEZrr/Wq6G1NzanxS4KVSa5OKBYaEoOJNiE+Z1/FRsTJ+idIVsrpnXUnAu862+vRQ8QiYNydr/ECey0wkNGSBxuDUj8/rkqjGYccXW58rrQtbUEjQtIPpr8VUSM6fV9EsJex3H0VDeSMG/snzRWqPoJ0Dfrqrt+ySXoY2NGY1H7vREijvUhDkDjQNjDVTo46hdjYjRNp9bqblY6Bsi2P10R4Xcx+iJJFXxsuiOv14rXYKochk0RW9dU/gQMCYetUaM9NvJNbBy1Tw0jqtQbCskpy+tl3j9oaW/VR3u8kmM3J+v7LcTcia53w05fVlHlNHHWh/NcJp9aIUjyb/ksosDmhxBqRW1f7FIuua7j1+j80hXetbbcjZJ0WlAfRNxYOcSPOLBMYa+WvUKV9ncdjTZC+yvbdo+aZQYkskQDfZNN9vDZSpX1o4fRCjuwklrUT4cNJuf7oyxNoEcyTLIScQBSUN0Tq8vAri5vDL6Onyx+x4FrUHJLv9NkMmnqo8kvtCgslSsz0Ty+1dPz6IU0o06IUclfJAf47/DkslszZz7VWvIfkkJbKujk9oja6lVsquNCKVnSa1r5KHITopLzRR3iqKMyJOag/WiZA75hdkZRCwyetC3s1eUM4wQoGNoNdrAKXkk/DTrp4qydkwPtPc0bipG5qpY4tyaKZJ8VZj5ZKm4XIjRa7+FQbvZ6hO+wYVo99q6lA5XlvZnYZmgaE+aIHHUN+ave8wrdCD5LhzjDBHxCvMVsTHHb4I7cM46Aox7RQN0A9UP8AxXEOXxR8IPMHhwjuRUluWv1uq2Ttozn6BAf20bsT6Bbwg8xdfw524ouNy4qhd20HInzH6IL+142b6uKbxIHkZqBgRuU8YVm7lkP8WO2aPiUw9qpNg30C3jibnI2TsPHuV0Qs+6CfALESdrZ9iB4NCA7tVi9pXj+W3yCZQiK5SPQm5e46RPP9J/RHblMv/gd50b8yvLJc6xb9ZZT/AFFRXumdq4/1PH5lNxQls9cdl8g94Qs6vnhH/ZNc2Me9i8G3/wDYO/8AUFeQGJ+7m+pPyBTDGfx+gK1IF/k9XnxuFb72YQf0Nld/1ChT5zgh/wDcc7+WFw+ZXmZw/wDuPp+6b3I6ptC7Z6BL2iwmz5nf0tH5qNP2mgbo158XD9FiOHknBqDYyRq/8Tt/Af8AkUlmmwpJeQ/A38w+Siy6g8l1JeVE9NnWOt41+CC91ifEriSZCsrmx3B5qWUklWQkehta1qhuNkkkBmV+IddR4jQ+aSSsuiT7JrsyMZaAL8+QPLqmvzQ9UkkVBUgObtkWXFE6EoBmfzXUk60I1YJ+JcEB855pJKsSEmBJJ3SoeaSSYQXCkGpJImHcK6EklgDg5PDkkljWOa9PEiSSxjoK6apJLGGkLiSSBhpBSZGkkg2NFbCdxzXXADRJJTuy1JHKJJJIWaj/2Q=="/>
          <p:cNvSpPr>
            <a:spLocks noChangeAspect="1" noChangeArrowheads="1"/>
          </p:cNvSpPr>
          <p:nvPr/>
        </p:nvSpPr>
        <p:spPr bwMode="auto">
          <a:xfrm>
            <a:off x="144463"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charset="0"/>
                <a:ea typeface="Arial" charset="0"/>
                <a:cs typeface="Arial" charset="0"/>
              </a:defRPr>
            </a:lvl1pPr>
            <a:lvl2pPr marL="37931725" indent="-37474525" eaLnBrk="0" hangingPunct="0">
              <a:defRPr sz="2400">
                <a:solidFill>
                  <a:schemeClr val="tx1"/>
                </a:solidFill>
                <a:latin typeface="Calibri" charset="0"/>
                <a:ea typeface="Arial" charset="0"/>
                <a:cs typeface="Arial" charset="0"/>
              </a:defRPr>
            </a:lvl2pPr>
            <a:lvl3pPr eaLnBrk="0" hangingPunct="0">
              <a:defRPr sz="2400">
                <a:solidFill>
                  <a:schemeClr val="tx1"/>
                </a:solidFill>
                <a:latin typeface="Calibri" charset="0"/>
                <a:ea typeface="Arial" charset="0"/>
                <a:cs typeface="Arial" charset="0"/>
              </a:defRPr>
            </a:lvl3pPr>
            <a:lvl4pPr eaLnBrk="0" hangingPunct="0">
              <a:defRPr sz="2400">
                <a:solidFill>
                  <a:schemeClr val="tx1"/>
                </a:solidFill>
                <a:latin typeface="Calibri" charset="0"/>
                <a:ea typeface="Arial" charset="0"/>
                <a:cs typeface="Arial" charset="0"/>
              </a:defRPr>
            </a:lvl4pPr>
            <a:lvl5pPr eaLnBrk="0" hangingPunct="0">
              <a:defRPr sz="2400">
                <a:solidFill>
                  <a:schemeClr val="tx1"/>
                </a:solidFill>
                <a:latin typeface="Calibri" charset="0"/>
                <a:ea typeface="Arial" charset="0"/>
                <a:cs typeface="Arial" charset="0"/>
              </a:defRPr>
            </a:lvl5pPr>
            <a:lvl6pPr marL="457200" eaLnBrk="0" fontAlgn="base" hangingPunct="0">
              <a:spcBef>
                <a:spcPct val="0"/>
              </a:spcBef>
              <a:spcAft>
                <a:spcPct val="0"/>
              </a:spcAft>
              <a:defRPr sz="2400">
                <a:solidFill>
                  <a:schemeClr val="tx1"/>
                </a:solidFill>
                <a:latin typeface="Calibri" charset="0"/>
                <a:ea typeface="Arial" charset="0"/>
                <a:cs typeface="Arial" charset="0"/>
              </a:defRPr>
            </a:lvl6pPr>
            <a:lvl7pPr marL="914400" eaLnBrk="0" fontAlgn="base" hangingPunct="0">
              <a:spcBef>
                <a:spcPct val="0"/>
              </a:spcBef>
              <a:spcAft>
                <a:spcPct val="0"/>
              </a:spcAft>
              <a:defRPr sz="2400">
                <a:solidFill>
                  <a:schemeClr val="tx1"/>
                </a:solidFill>
                <a:latin typeface="Calibri" charset="0"/>
                <a:ea typeface="Arial" charset="0"/>
                <a:cs typeface="Arial" charset="0"/>
              </a:defRPr>
            </a:lvl7pPr>
            <a:lvl8pPr marL="1371600" eaLnBrk="0" fontAlgn="base" hangingPunct="0">
              <a:spcBef>
                <a:spcPct val="0"/>
              </a:spcBef>
              <a:spcAft>
                <a:spcPct val="0"/>
              </a:spcAft>
              <a:defRPr sz="2400">
                <a:solidFill>
                  <a:schemeClr val="tx1"/>
                </a:solidFill>
                <a:latin typeface="Calibri" charset="0"/>
                <a:ea typeface="Arial" charset="0"/>
                <a:cs typeface="Arial" charset="0"/>
              </a:defRPr>
            </a:lvl8pPr>
            <a:lvl9pPr marL="1828800" eaLnBrk="0" fontAlgn="base" hangingPunct="0">
              <a:spcBef>
                <a:spcPct val="0"/>
              </a:spcBef>
              <a:spcAft>
                <a:spcPct val="0"/>
              </a:spcAft>
              <a:defRPr sz="2400">
                <a:solidFill>
                  <a:schemeClr val="tx1"/>
                </a:solidFill>
                <a:latin typeface="Calibri" charset="0"/>
                <a:ea typeface="Arial" charset="0"/>
                <a:cs typeface="Arial" charset="0"/>
              </a:defRPr>
            </a:lvl9pPr>
          </a:lstStyle>
          <a:p>
            <a:pPr eaLnBrk="1" hangingPunct="1"/>
            <a:endParaRPr lang="x-none" altLang="x-none" sz="1800"/>
          </a:p>
        </p:txBody>
      </p:sp>
      <p:pic>
        <p:nvPicPr>
          <p:cNvPr id="32773" name="Picture 12" descr="http://www.wrosslocklearlaw.com/images/divorc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56350" y="4419600"/>
            <a:ext cx="2559050" cy="1697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774" name="Picture 14" descr="http://boblivingstone.com/wp-content/uploads/2013/12/Divorce1.jpe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318250" y="457200"/>
            <a:ext cx="2597150" cy="1725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p:cNvSpPr>
            <a:spLocks noGrp="1"/>
          </p:cNvSpPr>
          <p:nvPr>
            <p:ph type="title"/>
          </p:nvPr>
        </p:nvSpPr>
        <p:spPr/>
        <p:txBody>
          <a:bodyPr/>
          <a:lstStyle/>
          <a:p>
            <a:r>
              <a:rPr lang="en-US" altLang="x-none"/>
              <a:t>Big questions</a:t>
            </a:r>
          </a:p>
        </p:txBody>
      </p:sp>
      <p:sp>
        <p:nvSpPr>
          <p:cNvPr id="33795" name="Content Placeholder 2"/>
          <p:cNvSpPr>
            <a:spLocks noGrp="1"/>
          </p:cNvSpPr>
          <p:nvPr>
            <p:ph idx="1"/>
          </p:nvPr>
        </p:nvSpPr>
        <p:spPr/>
        <p:txBody>
          <a:bodyPr/>
          <a:lstStyle/>
          <a:p>
            <a:r>
              <a:rPr lang="en-US" altLang="x-none" sz="2800"/>
              <a:t>Is probabilistic inference the best or the only way? </a:t>
            </a:r>
          </a:p>
          <a:p>
            <a:r>
              <a:rPr lang="en-US" altLang="x-none" sz="2800"/>
              <a:t>What is probability? Are there diverse perspectives to probability? If so, which one is right?</a:t>
            </a:r>
          </a:p>
          <a:p>
            <a:r>
              <a:rPr lang="en-US" altLang="x-none" sz="2800"/>
              <a:t>At the end of the day, we can see that there isn’t a single best answer. </a:t>
            </a:r>
          </a:p>
          <a:p>
            <a:r>
              <a:rPr lang="en-US" altLang="x-none" sz="2800"/>
              <a:t>But for the sake of computation, we would adopt the conventional way by seeing probability as: events that happen/all events in the long run. There are two simple rules only.</a:t>
            </a:r>
          </a:p>
          <a:p>
            <a:endParaRPr lang="en-US" altLang="x-none"/>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p:cNvSpPr>
          <p:nvPr>
            <p:ph type="title"/>
          </p:nvPr>
        </p:nvSpPr>
        <p:spPr/>
        <p:txBody>
          <a:bodyPr/>
          <a:lstStyle/>
          <a:p>
            <a:r>
              <a:rPr lang="en-US" altLang="x-none"/>
              <a:t>Addition rule</a:t>
            </a:r>
          </a:p>
        </p:txBody>
      </p:sp>
      <p:sp>
        <p:nvSpPr>
          <p:cNvPr id="34819" name="Content Placeholder 2"/>
          <p:cNvSpPr>
            <a:spLocks noGrp="1"/>
          </p:cNvSpPr>
          <p:nvPr>
            <p:ph idx="1"/>
          </p:nvPr>
        </p:nvSpPr>
        <p:spPr>
          <a:xfrm>
            <a:off x="457200" y="1600200"/>
            <a:ext cx="4876800" cy="4525963"/>
          </a:xfrm>
        </p:spPr>
        <p:txBody>
          <a:bodyPr/>
          <a:lstStyle/>
          <a:p>
            <a:r>
              <a:rPr lang="en-US" altLang="x-none" dirty="0"/>
              <a:t>Even A or event B (they are not mutually exclusive): Probability of A + probability of B</a:t>
            </a:r>
          </a:p>
          <a:p>
            <a:r>
              <a:rPr lang="en-US" altLang="x-none" dirty="0"/>
              <a:t>I randomly draw a card from a stack of poker. What is the chance that the card is a “A” or a “K”.</a:t>
            </a:r>
          </a:p>
          <a:p>
            <a:r>
              <a:rPr lang="en-US" altLang="x-none" dirty="0"/>
              <a:t>4/52 + 4/52 = 8/52.</a:t>
            </a:r>
          </a:p>
        </p:txBody>
      </p:sp>
      <p:pic>
        <p:nvPicPr>
          <p:cNvPr id="34820" name="Picture 2" descr="https://encrypted-tbn0.gstatic.com/images?q=tbn:ANd9GcTUsUpe9oCVolSgKBMq50y5XlzAfrECvmg4uHhsPZnvfWe8sXPbDQ"/>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62600" y="1828800"/>
            <a:ext cx="3390900" cy="312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title"/>
          </p:nvPr>
        </p:nvSpPr>
        <p:spPr/>
        <p:txBody>
          <a:bodyPr/>
          <a:lstStyle/>
          <a:p>
            <a:r>
              <a:rPr lang="en-US" altLang="x-none"/>
              <a:t>Multiplication rule</a:t>
            </a:r>
          </a:p>
        </p:txBody>
      </p:sp>
      <p:sp>
        <p:nvSpPr>
          <p:cNvPr id="35843" name="Content Placeholder 2"/>
          <p:cNvSpPr>
            <a:spLocks noGrp="1"/>
          </p:cNvSpPr>
          <p:nvPr>
            <p:ph idx="1"/>
          </p:nvPr>
        </p:nvSpPr>
        <p:spPr>
          <a:xfrm>
            <a:off x="457200" y="1524000"/>
            <a:ext cx="8229600" cy="4525963"/>
          </a:xfrm>
        </p:spPr>
        <p:txBody>
          <a:bodyPr/>
          <a:lstStyle/>
          <a:p>
            <a:r>
              <a:rPr lang="en-US" altLang="x-none" dirty="0"/>
              <a:t>Multiplication rule</a:t>
            </a:r>
          </a:p>
          <a:p>
            <a:r>
              <a:rPr lang="en-US" altLang="x-none" dirty="0"/>
              <a:t>Event A and Event B (They are </a:t>
            </a:r>
            <a:r>
              <a:rPr lang="en-US" altLang="x-none" dirty="0">
                <a:solidFill>
                  <a:srgbClr val="FF0000"/>
                </a:solidFill>
              </a:rPr>
              <a:t>independent</a:t>
            </a:r>
            <a:r>
              <a:rPr lang="en-US" altLang="x-none" dirty="0"/>
              <a:t>): Probability of A X probability of B.</a:t>
            </a:r>
          </a:p>
          <a:p>
            <a:r>
              <a:rPr lang="en-US" altLang="x-none" dirty="0"/>
              <a:t>I parked my car in a parking lot, in which the maximum time is 3 hours. The patrol used a chalk to put a mark the front and the rear tires of each vehicle there. Three hours later the patrol found that the chalk marks on my tires remained at the same position, and therefore he gave me a ticket.</a:t>
            </a:r>
          </a:p>
          <a:p>
            <a:endParaRPr lang="en-US" altLang="x-none"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p:txBody>
          <a:bodyPr/>
          <a:lstStyle/>
          <a:p>
            <a:r>
              <a:rPr lang="en-US" altLang="x-none"/>
              <a:t>Multiplication rule</a:t>
            </a:r>
          </a:p>
        </p:txBody>
      </p:sp>
      <p:sp>
        <p:nvSpPr>
          <p:cNvPr id="36867" name="Content Placeholder 2"/>
          <p:cNvSpPr>
            <a:spLocks noGrp="1"/>
          </p:cNvSpPr>
          <p:nvPr>
            <p:ph idx="1"/>
          </p:nvPr>
        </p:nvSpPr>
        <p:spPr>
          <a:xfrm>
            <a:off x="457200" y="1600200"/>
            <a:ext cx="5334000" cy="4525963"/>
          </a:xfrm>
        </p:spPr>
        <p:txBody>
          <a:bodyPr/>
          <a:lstStyle/>
          <a:p>
            <a:r>
              <a:rPr lang="en-US" altLang="x-none"/>
              <a:t>I appealed to the court by offering the following explanation: Two hours after I parked my car, I moved my car out. And then I returned the car to the same spot. I didn’t violate the law. </a:t>
            </a:r>
          </a:p>
          <a:p>
            <a:r>
              <a:rPr lang="en-US" altLang="x-none"/>
              <a:t>What would the judge say?</a:t>
            </a:r>
          </a:p>
        </p:txBody>
      </p:sp>
      <p:pic>
        <p:nvPicPr>
          <p:cNvPr id="36868" name="Picture 4" descr="http://cdn.themetapicture.com/media/funny-douchebag-car-parking.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67400" y="1733550"/>
            <a:ext cx="2928938"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p:cNvSpPr>
            <a:spLocks noGrp="1"/>
          </p:cNvSpPr>
          <p:nvPr>
            <p:ph type="title"/>
          </p:nvPr>
        </p:nvSpPr>
        <p:spPr>
          <a:xfrm>
            <a:off x="457200" y="152400"/>
            <a:ext cx="8229600" cy="1143000"/>
          </a:xfrm>
        </p:spPr>
        <p:txBody>
          <a:bodyPr/>
          <a:lstStyle/>
          <a:p>
            <a:r>
              <a:rPr lang="en-US" altLang="x-none" dirty="0" smtClean="0"/>
              <a:t>Ungraded i</a:t>
            </a:r>
            <a:r>
              <a:rPr lang="en-US" altLang="x-none" dirty="0" smtClean="0"/>
              <a:t>n-class exercise</a:t>
            </a:r>
            <a:endParaRPr lang="en-US" altLang="x-none" dirty="0"/>
          </a:p>
        </p:txBody>
      </p:sp>
      <p:sp>
        <p:nvSpPr>
          <p:cNvPr id="37891" name="Content Placeholder 2"/>
          <p:cNvSpPr>
            <a:spLocks noGrp="1"/>
          </p:cNvSpPr>
          <p:nvPr>
            <p:ph idx="1"/>
          </p:nvPr>
        </p:nvSpPr>
        <p:spPr>
          <a:xfrm>
            <a:off x="457200" y="1295400"/>
            <a:ext cx="8229600" cy="4525963"/>
          </a:xfrm>
        </p:spPr>
        <p:txBody>
          <a:bodyPr/>
          <a:lstStyle/>
          <a:p>
            <a:r>
              <a:rPr lang="en-US" altLang="x-none"/>
              <a:t>You are the judge. Can you find out the probability that I pulled the car out, returned to the same position, and the chalk marks remained the same?</a:t>
            </a:r>
          </a:p>
          <a:p>
            <a:r>
              <a:rPr lang="en-US" altLang="x-none"/>
              <a:t>Hints: There are two solutions. </a:t>
            </a:r>
          </a:p>
        </p:txBody>
      </p:sp>
      <p:pic>
        <p:nvPicPr>
          <p:cNvPr id="37892" name="Picture 4" descr="http://remodelista.com/img/sub/uimg/janet/12-2010/Howard-miller-clock.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05400" y="4038600"/>
            <a:ext cx="2474913" cy="24384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37893" name="Picture 6" descr="http://www.mathsisfun.com/geometry/images/degrees-360.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4038600"/>
            <a:ext cx="2474913" cy="24384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Assignment 7</a:t>
            </a:r>
            <a:endParaRPr lang="en-US" dirty="0"/>
          </a:p>
        </p:txBody>
      </p:sp>
      <p:sp>
        <p:nvSpPr>
          <p:cNvPr id="3" name="Content Placeholder 2"/>
          <p:cNvSpPr>
            <a:spLocks noGrp="1"/>
          </p:cNvSpPr>
          <p:nvPr>
            <p:ph idx="1"/>
          </p:nvPr>
        </p:nvSpPr>
        <p:spPr/>
        <p:txBody>
          <a:bodyPr/>
          <a:lstStyle/>
          <a:p>
            <a:r>
              <a:rPr lang="en-US" dirty="0" smtClean="0"/>
              <a:t>Read the question on Canvas</a:t>
            </a:r>
            <a:endParaRPr lang="en-US" dirty="0" smtClean="0"/>
          </a:p>
          <a:p>
            <a:r>
              <a:rPr lang="en-US" dirty="0" smtClean="0"/>
              <a:t>Form a small group of 3-5 </a:t>
            </a:r>
            <a:r>
              <a:rPr lang="en-US" dirty="0"/>
              <a:t>people. There is no right or wrong answer. </a:t>
            </a:r>
            <a:r>
              <a:rPr lang="en-US"/>
              <a:t>Although this is a group discussion, you need to submit an individual essay.</a:t>
            </a:r>
            <a:endParaRPr lang="en-US" dirty="0"/>
          </a:p>
        </p:txBody>
      </p:sp>
    </p:spTree>
    <p:extLst>
      <p:ext uri="{BB962C8B-B14F-4D97-AF65-F5344CB8AC3E}">
        <p14:creationId xmlns:p14="http://schemas.microsoft.com/office/powerpoint/2010/main" val="172606670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241</TotalTime>
  <Words>1891</Words>
  <Application>Microsoft Office PowerPoint</Application>
  <PresentationFormat>On-screen Show (4:3)</PresentationFormat>
  <Paragraphs>102</Paragraphs>
  <Slides>29</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29</vt:i4>
      </vt:variant>
    </vt:vector>
  </HeadingPairs>
  <TitlesOfParts>
    <vt:vector size="35" baseType="lpstr">
      <vt:lpstr>ＭＳ Ｐゴシック</vt:lpstr>
      <vt:lpstr>Arial</vt:lpstr>
      <vt:lpstr>Calibri</vt:lpstr>
      <vt:lpstr>Mangal</vt:lpstr>
      <vt:lpstr>Wingdings</vt:lpstr>
      <vt:lpstr>Office Theme</vt:lpstr>
      <vt:lpstr>       What is randomness?      What is probability?</vt:lpstr>
      <vt:lpstr>Conventional definition</vt:lpstr>
      <vt:lpstr>Equal? Independent?</vt:lpstr>
      <vt:lpstr>I want a prize! Equal chance?</vt:lpstr>
      <vt:lpstr>Examples of bias tendency </vt:lpstr>
      <vt:lpstr>Is it truly random (equal chance)?</vt:lpstr>
      <vt:lpstr>Is it truly random (equal chance)?</vt:lpstr>
      <vt:lpstr>Changing population</vt:lpstr>
      <vt:lpstr>Raffle again</vt:lpstr>
      <vt:lpstr>What if the population is fixed?</vt:lpstr>
      <vt:lpstr>Future samples?</vt:lpstr>
      <vt:lpstr>Statistics is tied to probability.</vt:lpstr>
      <vt:lpstr>PowerPoint Presentation</vt:lpstr>
      <vt:lpstr>Statistical Reasoning</vt:lpstr>
      <vt:lpstr>Probability models</vt:lpstr>
      <vt:lpstr>Direct probability</vt:lpstr>
      <vt:lpstr>Bayesian probability</vt:lpstr>
      <vt:lpstr>Modes of reasoning</vt:lpstr>
      <vt:lpstr>Conditional probability (Given X what is the probability of Y?)</vt:lpstr>
      <vt:lpstr>Statistical reasoning</vt:lpstr>
      <vt:lpstr>PowerPoint Presentation</vt:lpstr>
      <vt:lpstr>PowerPoint Presentation</vt:lpstr>
      <vt:lpstr>PowerPoint Presentation</vt:lpstr>
      <vt:lpstr>Big questions</vt:lpstr>
      <vt:lpstr>Addition rule</vt:lpstr>
      <vt:lpstr>Multiplication rule</vt:lpstr>
      <vt:lpstr>Multiplication rule</vt:lpstr>
      <vt:lpstr>Ungraded in-class exercise</vt:lpstr>
      <vt:lpstr>Assignment 7</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alex</dc:creator>
  <cp:lastModifiedBy>Chong Ho Yu</cp:lastModifiedBy>
  <cp:revision>63</cp:revision>
  <dcterms:created xsi:type="dcterms:W3CDTF">2014-10-08T07:03:13Z</dcterms:created>
  <dcterms:modified xsi:type="dcterms:W3CDTF">2020-01-02T21:35:10Z</dcterms:modified>
</cp:coreProperties>
</file>