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4" r:id="rId2"/>
  </p:sldMasterIdLst>
  <p:notesMasterIdLst>
    <p:notesMasterId r:id="rId12"/>
  </p:notesMasterIdLst>
  <p:sldIdLst>
    <p:sldId id="256" r:id="rId3"/>
    <p:sldId id="257" r:id="rId4"/>
    <p:sldId id="281" r:id="rId5"/>
    <p:sldId id="282" r:id="rId6"/>
    <p:sldId id="284" r:id="rId7"/>
    <p:sldId id="290" r:id="rId8"/>
    <p:sldId id="277" r:id="rId9"/>
    <p:sldId id="291" r:id="rId10"/>
    <p:sldId id="292" r:id="rId11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0906" autoAdjust="0"/>
    <p:restoredTop sz="94660"/>
  </p:normalViewPr>
  <p:slideViewPr>
    <p:cSldViewPr>
      <p:cViewPr varScale="1">
        <p:scale>
          <a:sx n="132" d="100"/>
          <a:sy n="132" d="100"/>
        </p:scale>
        <p:origin x="1284" y="13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presProps" Target="pres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notesMaster" Target="notesMasters/notesMaster1.xml"/><Relationship Id="rId2" Type="http://schemas.openxmlformats.org/officeDocument/2006/relationships/slideMaster" Target="slideMasters/slideMaster1.xml"/><Relationship Id="rId16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theme" Target="theme/theme1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7D85426-8859-ED4A-A8AE-FFE12EDECB01}" type="datetimeFigureOut">
              <a:rPr lang="en-US" smtClean="0"/>
              <a:t>10/28/2018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AA8BE01-416C-5749-B345-7E68ED379D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89746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42416" y="2514601"/>
            <a:ext cx="6600451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42416" y="4777380"/>
            <a:ext cx="6600451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8"/>
          <p:cNvSpPr/>
          <p:nvPr/>
        </p:nvSpPr>
        <p:spPr bwMode="auto">
          <a:xfrm>
            <a:off x="-31719" y="4321158"/>
            <a:ext cx="1395473" cy="781781"/>
          </a:xfrm>
          <a:custGeom>
            <a:avLst/>
            <a:gdLst/>
            <a:ahLst/>
            <a:cxnLst/>
            <a:rect l="l" t="t" r="r" b="b"/>
            <a:pathLst>
              <a:path w="8042" h="10000">
                <a:moveTo>
                  <a:pt x="5799" y="10000"/>
                </a:moveTo>
                <a:cubicBezTo>
                  <a:pt x="5880" y="10000"/>
                  <a:pt x="5934" y="9940"/>
                  <a:pt x="5961" y="9880"/>
                </a:cubicBezTo>
                <a:cubicBezTo>
                  <a:pt x="5961" y="9820"/>
                  <a:pt x="5988" y="9820"/>
                  <a:pt x="5988" y="9820"/>
                </a:cubicBezTo>
                <a:lnTo>
                  <a:pt x="8042" y="5260"/>
                </a:lnTo>
                <a:cubicBezTo>
                  <a:pt x="8096" y="5140"/>
                  <a:pt x="8096" y="4901"/>
                  <a:pt x="8042" y="4721"/>
                </a:cubicBezTo>
                <a:lnTo>
                  <a:pt x="5988" y="221"/>
                </a:lnTo>
                <a:cubicBezTo>
                  <a:pt x="5988" y="160"/>
                  <a:pt x="5961" y="160"/>
                  <a:pt x="5961" y="160"/>
                </a:cubicBezTo>
                <a:cubicBezTo>
                  <a:pt x="5934" y="101"/>
                  <a:pt x="5880" y="41"/>
                  <a:pt x="5799" y="41"/>
                </a:cubicBezTo>
                <a:lnTo>
                  <a:pt x="18" y="0"/>
                </a:lnTo>
                <a:cubicBezTo>
                  <a:pt x="12" y="3330"/>
                  <a:pt x="6" y="6661"/>
                  <a:pt x="0" y="9991"/>
                </a:cubicBezTo>
                <a:lnTo>
                  <a:pt x="5799" y="10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23334" y="4529541"/>
            <a:ext cx="584978" cy="365125"/>
          </a:xfrm>
        </p:spPr>
        <p:txBody>
          <a:bodyPr/>
          <a:lstStyle/>
          <a:p>
            <a:fld id="{52374C19-6195-44EB-AC08-1E9DDA826AD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31073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1" y="624110"/>
            <a:ext cx="6589199" cy="128089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42415" y="2133600"/>
            <a:ext cx="6591985" cy="377762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8679E9-49B0-4045-A04C-50677AC6C1E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6835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2074562"/>
            <a:ext cx="6591985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3581400"/>
            <a:ext cx="659198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FD2B5B07-8454-4E55-B3A7-8E9AA2D9B57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42459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42416" y="2136706"/>
            <a:ext cx="3197531" cy="376739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7307" y="2136706"/>
            <a:ext cx="3197093" cy="376739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787783"/>
            <a:ext cx="584978" cy="365125"/>
          </a:xfrm>
        </p:spPr>
        <p:txBody>
          <a:bodyPr/>
          <a:lstStyle/>
          <a:p>
            <a:fld id="{E726B5A4-B00C-496C-B349-442F725A803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95606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65352" y="2226626"/>
            <a:ext cx="287459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942415" y="2802888"/>
            <a:ext cx="3197532" cy="3105703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6154" y="2223398"/>
            <a:ext cx="28732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333715" y="2799660"/>
            <a:ext cx="3195680" cy="3105703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787783"/>
            <a:ext cx="584978" cy="365125"/>
          </a:xfrm>
        </p:spPr>
        <p:txBody>
          <a:bodyPr/>
          <a:lstStyle/>
          <a:p>
            <a:fld id="{FF6D4235-583C-4C1D-9CB9-18973B6C5B9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08651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0" y="624110"/>
            <a:ext cx="6589200" cy="128089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02FCFB-EA54-40EB-A37A-8CF2D6BE7A4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59840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F64FF-B736-405E-A7A0-3B9068A5EB3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26601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446088"/>
            <a:ext cx="2629584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3494" y="446089"/>
            <a:ext cx="3790906" cy="5414963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1598613"/>
            <a:ext cx="2629584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2FDF83-FB89-4D99-9CEB-EA16FA1D06D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21060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4800600"/>
            <a:ext cx="6591985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942415" y="634965"/>
            <a:ext cx="6591985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367338"/>
            <a:ext cx="6591985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BCFEC6FB-1DF1-4F17-89DD-551E77ABC4E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08158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609600"/>
            <a:ext cx="6591985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92C0D9DA-B4BA-4992-BA0E-5EB2E289DED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59046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15972" y="3505200"/>
            <a:ext cx="5653888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9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92C0D9DA-B4BA-4992-BA0E-5EB2E289DED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1808316" y="64800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169533" y="290530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93218212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2438401"/>
            <a:ext cx="6591985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591985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92C0D9DA-B4BA-4992-BA0E-5EB2E289DED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084361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2415" y="4343400"/>
            <a:ext cx="6688292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688292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92C0D9DA-B4BA-4992-BA0E-5EB2E289DED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1808316" y="64800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169533" y="290530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78759543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6" y="627407"/>
            <a:ext cx="6591984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2415" y="4343400"/>
            <a:ext cx="6591985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591985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92C0D9DA-B4BA-4992-BA0E-5EB2E289DED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251206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35016A-29F8-46FC-8B4A-CAF6A25312F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741019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78535" y="627406"/>
            <a:ext cx="1656132" cy="5283817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42416" y="627406"/>
            <a:ext cx="4716348" cy="528381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931448-9786-46BA-932F-440E6F992D6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81457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Group 35"/>
          <p:cNvGrpSpPr/>
          <p:nvPr/>
        </p:nvGrpSpPr>
        <p:grpSpPr>
          <a:xfrm>
            <a:off x="1" y="228600"/>
            <a:ext cx="1981200" cy="6638628"/>
            <a:chOff x="2487613" y="285750"/>
            <a:chExt cx="2428875" cy="5654676"/>
          </a:xfrm>
        </p:grpSpPr>
        <p:sp>
          <p:nvSpPr>
            <p:cNvPr id="37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8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9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0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1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2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3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4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5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6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7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8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49" name="Group 48"/>
          <p:cNvGrpSpPr/>
          <p:nvPr/>
        </p:nvGrpSpPr>
        <p:grpSpPr>
          <a:xfrm>
            <a:off x="20421" y="285"/>
            <a:ext cx="1952272" cy="6852968"/>
            <a:chOff x="6627813" y="195717"/>
            <a:chExt cx="1952625" cy="5678034"/>
          </a:xfrm>
        </p:grpSpPr>
        <p:sp>
          <p:nvSpPr>
            <p:cNvPr id="50" name="Freeform 27"/>
            <p:cNvSpPr/>
            <p:nvPr/>
          </p:nvSpPr>
          <p:spPr bwMode="auto">
            <a:xfrm>
              <a:off x="6627813" y="195717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1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2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3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4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5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6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7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8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9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0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1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62" name="Rectangle 61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945200" y="624110"/>
            <a:ext cx="6589200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2133600"/>
            <a:ext cx="6591985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772400" y="6135089"/>
            <a:ext cx="766380" cy="3701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42415" y="6135809"/>
            <a:ext cx="57164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11228" y="787783"/>
            <a:ext cx="58497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2C0D9DA-B4BA-4992-BA0E-5EB2E289DED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75245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5" r:id="rId1"/>
    <p:sldLayoutId id="2147483716" r:id="rId2"/>
    <p:sldLayoutId id="2147483717" r:id="rId3"/>
    <p:sldLayoutId id="2147483718" r:id="rId4"/>
    <p:sldLayoutId id="2147483719" r:id="rId5"/>
    <p:sldLayoutId id="2147483720" r:id="rId6"/>
    <p:sldLayoutId id="2147483721" r:id="rId7"/>
    <p:sldLayoutId id="2147483722" r:id="rId8"/>
    <p:sldLayoutId id="2147483723" r:id="rId9"/>
    <p:sldLayoutId id="2147483724" r:id="rId10"/>
    <p:sldLayoutId id="2147483725" r:id="rId11"/>
    <p:sldLayoutId id="2147483726" r:id="rId12"/>
    <p:sldLayoutId id="2147483727" r:id="rId13"/>
    <p:sldLayoutId id="2147483728" r:id="rId14"/>
    <p:sldLayoutId id="2147483729" r:id="rId15"/>
    <p:sldLayoutId id="2147483730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Unit 8 Quiz: </a:t>
            </a:r>
            <a:r>
              <a:rPr lang="en-US" dirty="0"/>
              <a:t>R</a:t>
            </a:r>
            <a:r>
              <a:rPr lang="en-US" dirty="0" smtClean="0"/>
              <a:t>eview questions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05139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Can you explain your answer?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Use your fingers to indicate your answer: 1=A, 2=B, 3=C, 4=D.</a:t>
            </a:r>
          </a:p>
          <a:p>
            <a:r>
              <a:rPr lang="en-US" sz="2800" dirty="0" smtClean="0"/>
              <a:t>After viewing the question, show me your answer in 15 seconds.</a:t>
            </a:r>
          </a:p>
          <a:p>
            <a:r>
              <a:rPr lang="en-US" sz="2800" dirty="0" smtClean="0"/>
              <a:t>Next, turn to your neighbor and you have one minute to convince him/her that you are right.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405458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57655" y="914400"/>
            <a:ext cx="6589199" cy="1280890"/>
          </a:xfrm>
        </p:spPr>
        <p:txBody>
          <a:bodyPr>
            <a:noAutofit/>
          </a:bodyPr>
          <a:lstStyle/>
          <a:p>
            <a:r>
              <a:rPr lang="en-US" sz="2400" dirty="0"/>
              <a:t>Which of the following statement about hypothesis testing is true?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54869" y="2195290"/>
            <a:ext cx="6591985" cy="2025022"/>
          </a:xfrm>
        </p:spPr>
        <p:txBody>
          <a:bodyPr>
            <a:noAutofit/>
          </a:bodyPr>
          <a:lstStyle/>
          <a:p>
            <a:pPr lvl="0">
              <a:buFont typeface="+mj-lt"/>
              <a:buAutoNum type="alphaUcPeriod"/>
            </a:pPr>
            <a:r>
              <a:rPr lang="en-US" sz="2400" dirty="0"/>
              <a:t>The goal of hypothesis testing is to prove or disprove a </a:t>
            </a:r>
            <a:r>
              <a:rPr lang="en-US" sz="2400" dirty="0" smtClean="0"/>
              <a:t>theory.</a:t>
            </a:r>
            <a:endParaRPr lang="en-US" sz="2400" dirty="0"/>
          </a:p>
          <a:p>
            <a:pPr lvl="0">
              <a:buFont typeface="+mj-lt"/>
              <a:buAutoNum type="alphaUcPeriod"/>
            </a:pPr>
            <a:r>
              <a:rPr lang="en-US" sz="2400" dirty="0" smtClean="0"/>
              <a:t>When </a:t>
            </a:r>
            <a:r>
              <a:rPr lang="en-US" sz="2400" dirty="0"/>
              <a:t>we employ a standard hypothesis test, we can find out how likely the hypothesis is true given the data in the long </a:t>
            </a:r>
            <a:r>
              <a:rPr lang="en-US" sz="2400" dirty="0" smtClean="0"/>
              <a:t>run.</a:t>
            </a:r>
            <a:endParaRPr lang="en-US" sz="2400" dirty="0"/>
          </a:p>
          <a:p>
            <a:pPr lvl="0">
              <a:buFont typeface="+mj-lt"/>
              <a:buAutoNum type="alphaUcPeriod"/>
            </a:pPr>
            <a:r>
              <a:rPr lang="en-US" sz="2400" dirty="0" smtClean="0"/>
              <a:t>Hypothesis </a:t>
            </a:r>
            <a:r>
              <a:rPr lang="en-US" sz="2400" dirty="0"/>
              <a:t>testing tells us whether the data and the </a:t>
            </a:r>
            <a:r>
              <a:rPr lang="en-US" sz="2400" dirty="0" smtClean="0"/>
              <a:t>theory </a:t>
            </a:r>
            <a:r>
              <a:rPr lang="en-US" sz="2400" dirty="0"/>
              <a:t>fit each other </a:t>
            </a:r>
          </a:p>
          <a:p>
            <a:pPr lvl="0">
              <a:buFont typeface="+mj-lt"/>
              <a:buAutoNum type="alphaUcPeriod"/>
            </a:pPr>
            <a:r>
              <a:rPr lang="en-US" sz="2400" dirty="0" smtClean="0"/>
              <a:t>All </a:t>
            </a:r>
            <a:r>
              <a:rPr lang="en-US" sz="2400" dirty="0"/>
              <a:t>of the above</a:t>
            </a:r>
          </a:p>
        </p:txBody>
      </p:sp>
    </p:spTree>
    <p:extLst>
      <p:ext uri="{BB962C8B-B14F-4D97-AF65-F5344CB8AC3E}">
        <p14:creationId xmlns:p14="http://schemas.microsoft.com/office/powerpoint/2010/main" val="20593232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63975" y="685800"/>
            <a:ext cx="7238999" cy="1676400"/>
          </a:xfrm>
        </p:spPr>
        <p:txBody>
          <a:bodyPr>
            <a:noAutofit/>
          </a:bodyPr>
          <a:lstStyle/>
          <a:p>
            <a:r>
              <a:rPr lang="en-US" sz="2400" dirty="0"/>
              <a:t>Group A received a new anti-aging drug while Group B was the control group. Roberts wants to know whether use of the new anti-aging drug can reduce the number of wrinkles on the face. Which of the following null hypothesis is NOT correctly written: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63975" y="3200400"/>
            <a:ext cx="6934200" cy="3276600"/>
          </a:xfrm>
        </p:spPr>
        <p:txBody>
          <a:bodyPr>
            <a:normAutofit fontScale="70000" lnSpcReduction="20000"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800" dirty="0" smtClean="0"/>
              <a:t>There </a:t>
            </a:r>
            <a:r>
              <a:rPr lang="en-US" sz="2800" dirty="0"/>
              <a:t>is no significant difference between Group A and Group B in the number of wrinkles on the </a:t>
            </a:r>
            <a:r>
              <a:rPr lang="en-US" sz="2800" dirty="0" smtClean="0"/>
              <a:t>face.</a:t>
            </a:r>
            <a:endParaRPr lang="en-US" sz="2800" dirty="0"/>
          </a:p>
          <a:p>
            <a:pPr marL="514350" indent="-514350">
              <a:buFont typeface="+mj-lt"/>
              <a:buAutoNum type="alphaUcPeriod"/>
            </a:pPr>
            <a:r>
              <a:rPr lang="en-US" sz="2800" dirty="0" smtClean="0"/>
              <a:t>There </a:t>
            </a:r>
            <a:r>
              <a:rPr lang="en-US" sz="2800" dirty="0"/>
              <a:t>is no significant relationship between Group A and Group B in the in the number of wrinkles on the </a:t>
            </a:r>
            <a:r>
              <a:rPr lang="en-US" sz="2800" dirty="0" smtClean="0"/>
              <a:t>face.</a:t>
            </a:r>
            <a:endParaRPr lang="en-US" sz="2800" dirty="0"/>
          </a:p>
          <a:p>
            <a:pPr marL="514350" indent="-514350">
              <a:buFont typeface="+mj-lt"/>
              <a:buAutoNum type="alphaUcPeriod"/>
            </a:pPr>
            <a:r>
              <a:rPr lang="en-US" sz="2800" dirty="0" smtClean="0"/>
              <a:t>There </a:t>
            </a:r>
            <a:r>
              <a:rPr lang="en-US" sz="2800" dirty="0"/>
              <a:t>is no significant relationship between use of the new anti-aging drug and the number of wrinkles on the </a:t>
            </a:r>
            <a:r>
              <a:rPr lang="en-US" sz="2800" dirty="0" smtClean="0"/>
              <a:t>face.</a:t>
            </a:r>
            <a:endParaRPr lang="en-US" sz="2800" dirty="0"/>
          </a:p>
          <a:p>
            <a:pPr marL="514350" indent="-514350">
              <a:buFont typeface="+mj-lt"/>
              <a:buAutoNum type="alphaUcPeriod"/>
            </a:pPr>
            <a:r>
              <a:rPr lang="en-US" sz="2800" dirty="0" smtClean="0"/>
              <a:t>The </a:t>
            </a:r>
            <a:r>
              <a:rPr lang="en-US" sz="2800" dirty="0"/>
              <a:t>new anti-aging drug has no significant effect on the number of wrinkles on the face.</a:t>
            </a:r>
          </a:p>
          <a:p>
            <a:pPr marL="457200" indent="-457200">
              <a:buFont typeface="+mj-lt"/>
              <a:buAutoNum type="alphaUcPeriod"/>
            </a:pPr>
            <a:endParaRPr lang="fr-FR" sz="2400" dirty="0"/>
          </a:p>
          <a:p>
            <a:pPr marL="457200" indent="-457200">
              <a:buFont typeface="+mj-lt"/>
              <a:buAutoNum type="alphaUcPeriod"/>
            </a:pPr>
            <a:endParaRPr lang="fr-FR" sz="2000" dirty="0" smtClean="0"/>
          </a:p>
          <a:p>
            <a:pPr marL="457200" indent="-457200">
              <a:buFont typeface="+mj-lt"/>
              <a:buAutoNum type="alphaUcPeriod"/>
            </a:pPr>
            <a:endParaRPr lang="fr-FR" sz="20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234248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1972" y="1371600"/>
            <a:ext cx="7238999" cy="1676400"/>
          </a:xfrm>
        </p:spPr>
        <p:txBody>
          <a:bodyPr>
            <a:noAutofit/>
          </a:bodyPr>
          <a:lstStyle/>
          <a:p>
            <a:r>
              <a:rPr lang="en-US" sz="3200" dirty="0" smtClean="0"/>
              <a:t>What is Type I error?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21972" y="2819400"/>
            <a:ext cx="6934200" cy="3429000"/>
          </a:xfrm>
        </p:spPr>
        <p:txBody>
          <a:bodyPr>
            <a:normAutofit fontScale="92500" lnSpcReduction="10000"/>
          </a:bodyPr>
          <a:lstStyle/>
          <a:p>
            <a:pPr marL="457200" indent="-457200">
              <a:buFont typeface="+mj-lt"/>
              <a:buAutoNum type="alphaUcPeriod"/>
            </a:pPr>
            <a:r>
              <a:rPr lang="fr-FR" sz="2800" dirty="0" smtClean="0"/>
              <a:t>The </a:t>
            </a:r>
            <a:r>
              <a:rPr lang="fr-FR" sz="2800" dirty="0" err="1" smtClean="0"/>
              <a:t>null</a:t>
            </a:r>
            <a:r>
              <a:rPr lang="fr-FR" sz="2800" dirty="0" smtClean="0"/>
              <a:t> </a:t>
            </a:r>
            <a:r>
              <a:rPr lang="fr-FR" sz="2800" dirty="0" err="1" smtClean="0"/>
              <a:t>hypothesis</a:t>
            </a:r>
            <a:r>
              <a:rPr lang="fr-FR" sz="2800" dirty="0" smtClean="0"/>
              <a:t> </a:t>
            </a:r>
            <a:r>
              <a:rPr lang="fr-FR" sz="2800" dirty="0" err="1" smtClean="0"/>
              <a:t>is</a:t>
            </a:r>
            <a:r>
              <a:rPr lang="fr-FR" sz="2800" dirty="0" smtClean="0"/>
              <a:t> </a:t>
            </a:r>
            <a:r>
              <a:rPr lang="fr-FR" sz="2800" dirty="0" err="1" smtClean="0"/>
              <a:t>rejected</a:t>
            </a:r>
            <a:r>
              <a:rPr lang="fr-FR" sz="2800" dirty="0" smtClean="0"/>
              <a:t> </a:t>
            </a:r>
            <a:r>
              <a:rPr lang="fr-FR" sz="2800" dirty="0" err="1" smtClean="0"/>
              <a:t>when</a:t>
            </a:r>
            <a:r>
              <a:rPr lang="fr-FR" sz="2800" dirty="0" smtClean="0"/>
              <a:t> the </a:t>
            </a:r>
            <a:r>
              <a:rPr lang="fr-FR" sz="2800" dirty="0" err="1" smtClean="0"/>
              <a:t>null</a:t>
            </a:r>
            <a:r>
              <a:rPr lang="fr-FR" sz="2800" dirty="0" smtClean="0"/>
              <a:t> </a:t>
            </a:r>
            <a:r>
              <a:rPr lang="fr-FR" sz="2800" dirty="0" err="1" smtClean="0"/>
              <a:t>is</a:t>
            </a:r>
            <a:r>
              <a:rPr lang="fr-FR" sz="2800" dirty="0" smtClean="0"/>
              <a:t> false.</a:t>
            </a:r>
          </a:p>
          <a:p>
            <a:pPr marL="457200" indent="-457200">
              <a:buFont typeface="+mj-lt"/>
              <a:buAutoNum type="alphaUcPeriod"/>
            </a:pPr>
            <a:r>
              <a:rPr lang="fr-FR" sz="2800" dirty="0"/>
              <a:t>The </a:t>
            </a:r>
            <a:r>
              <a:rPr lang="fr-FR" sz="2800" dirty="0" err="1"/>
              <a:t>null</a:t>
            </a:r>
            <a:r>
              <a:rPr lang="fr-FR" sz="2800" dirty="0"/>
              <a:t> </a:t>
            </a:r>
            <a:r>
              <a:rPr lang="fr-FR" sz="2800" dirty="0" err="1"/>
              <a:t>hypothesis</a:t>
            </a:r>
            <a:r>
              <a:rPr lang="fr-FR" sz="2800" dirty="0"/>
              <a:t> </a:t>
            </a:r>
            <a:r>
              <a:rPr lang="fr-FR" sz="2800" dirty="0" err="1"/>
              <a:t>is</a:t>
            </a:r>
            <a:r>
              <a:rPr lang="fr-FR" sz="2800" dirty="0"/>
              <a:t> </a:t>
            </a:r>
            <a:r>
              <a:rPr lang="fr-FR" sz="2800" dirty="0" err="1"/>
              <a:t>rejected</a:t>
            </a:r>
            <a:r>
              <a:rPr lang="fr-FR" sz="2800" dirty="0"/>
              <a:t> </a:t>
            </a:r>
            <a:r>
              <a:rPr lang="fr-FR" sz="2800" dirty="0" err="1"/>
              <a:t>when</a:t>
            </a:r>
            <a:r>
              <a:rPr lang="fr-FR" sz="2800" dirty="0"/>
              <a:t> the </a:t>
            </a:r>
            <a:r>
              <a:rPr lang="fr-FR" sz="2800" dirty="0" err="1"/>
              <a:t>null</a:t>
            </a:r>
            <a:r>
              <a:rPr lang="fr-FR" sz="2800" dirty="0"/>
              <a:t> </a:t>
            </a:r>
            <a:r>
              <a:rPr lang="fr-FR" sz="2800" dirty="0" err="1"/>
              <a:t>is</a:t>
            </a:r>
            <a:r>
              <a:rPr lang="fr-FR" sz="2800" dirty="0"/>
              <a:t> </a:t>
            </a:r>
            <a:r>
              <a:rPr lang="fr-FR" sz="2800" dirty="0" err="1" smtClean="0"/>
              <a:t>true</a:t>
            </a:r>
            <a:r>
              <a:rPr lang="fr-FR" sz="2800" dirty="0" smtClean="0"/>
              <a:t>.</a:t>
            </a:r>
          </a:p>
          <a:p>
            <a:pPr marL="457200" indent="-457200">
              <a:buFont typeface="+mj-lt"/>
              <a:buAutoNum type="alphaUcPeriod"/>
            </a:pPr>
            <a:r>
              <a:rPr lang="fr-FR" sz="2800" dirty="0"/>
              <a:t>The </a:t>
            </a:r>
            <a:r>
              <a:rPr lang="fr-FR" sz="2800" dirty="0" err="1" smtClean="0"/>
              <a:t>alternate</a:t>
            </a:r>
            <a:r>
              <a:rPr lang="fr-FR" sz="2800" dirty="0" smtClean="0"/>
              <a:t> </a:t>
            </a:r>
            <a:r>
              <a:rPr lang="fr-FR" sz="2800" dirty="0" err="1"/>
              <a:t>hypothesis</a:t>
            </a:r>
            <a:r>
              <a:rPr lang="fr-FR" sz="2800" dirty="0"/>
              <a:t> </a:t>
            </a:r>
            <a:r>
              <a:rPr lang="fr-FR" sz="2800" dirty="0" err="1"/>
              <a:t>is</a:t>
            </a:r>
            <a:r>
              <a:rPr lang="fr-FR" sz="2800" dirty="0"/>
              <a:t> </a:t>
            </a:r>
            <a:r>
              <a:rPr lang="fr-FR" sz="2800" dirty="0" err="1"/>
              <a:t>rejected</a:t>
            </a:r>
            <a:r>
              <a:rPr lang="fr-FR" sz="2800" dirty="0"/>
              <a:t> </a:t>
            </a:r>
            <a:r>
              <a:rPr lang="fr-FR" sz="2800" dirty="0" err="1"/>
              <a:t>when</a:t>
            </a:r>
            <a:r>
              <a:rPr lang="fr-FR" sz="2800" dirty="0"/>
              <a:t> the </a:t>
            </a:r>
            <a:r>
              <a:rPr lang="fr-FR" sz="2800" dirty="0" err="1" smtClean="0"/>
              <a:t>alternate</a:t>
            </a:r>
            <a:r>
              <a:rPr lang="fr-FR" sz="2800" dirty="0" smtClean="0"/>
              <a:t> </a:t>
            </a:r>
            <a:r>
              <a:rPr lang="fr-FR" sz="2800" dirty="0" err="1"/>
              <a:t>is</a:t>
            </a:r>
            <a:r>
              <a:rPr lang="fr-FR" sz="2800" dirty="0"/>
              <a:t> false</a:t>
            </a:r>
            <a:r>
              <a:rPr lang="fr-FR" sz="2800" dirty="0" smtClean="0"/>
              <a:t>.</a:t>
            </a:r>
          </a:p>
          <a:p>
            <a:pPr marL="457200" indent="-457200">
              <a:buFont typeface="+mj-lt"/>
              <a:buAutoNum type="alphaUcPeriod"/>
            </a:pPr>
            <a:r>
              <a:rPr lang="fr-FR" sz="2800" dirty="0"/>
              <a:t>The </a:t>
            </a:r>
            <a:r>
              <a:rPr lang="fr-FR" sz="2800" dirty="0" err="1"/>
              <a:t>alternate</a:t>
            </a:r>
            <a:r>
              <a:rPr lang="fr-FR" sz="2800" dirty="0"/>
              <a:t> </a:t>
            </a:r>
            <a:r>
              <a:rPr lang="fr-FR" sz="2800" dirty="0" err="1"/>
              <a:t>hypothesis</a:t>
            </a:r>
            <a:r>
              <a:rPr lang="fr-FR" sz="2800" dirty="0"/>
              <a:t> </a:t>
            </a:r>
            <a:r>
              <a:rPr lang="fr-FR" sz="2800" dirty="0" err="1"/>
              <a:t>is</a:t>
            </a:r>
            <a:r>
              <a:rPr lang="fr-FR" sz="2800" dirty="0"/>
              <a:t> </a:t>
            </a:r>
            <a:r>
              <a:rPr lang="fr-FR" sz="2800" dirty="0" err="1"/>
              <a:t>rejected</a:t>
            </a:r>
            <a:r>
              <a:rPr lang="fr-FR" sz="2800" dirty="0"/>
              <a:t> </a:t>
            </a:r>
            <a:r>
              <a:rPr lang="fr-FR" sz="2800" dirty="0" err="1"/>
              <a:t>when</a:t>
            </a:r>
            <a:r>
              <a:rPr lang="fr-FR" sz="2800" dirty="0"/>
              <a:t> the </a:t>
            </a:r>
            <a:r>
              <a:rPr lang="fr-FR" sz="2800" dirty="0" err="1"/>
              <a:t>alternate</a:t>
            </a:r>
            <a:r>
              <a:rPr lang="fr-FR" sz="2800" dirty="0"/>
              <a:t> </a:t>
            </a:r>
            <a:r>
              <a:rPr lang="fr-FR" sz="2800" dirty="0" err="1"/>
              <a:t>is</a:t>
            </a:r>
            <a:r>
              <a:rPr lang="fr-FR" sz="2800" dirty="0"/>
              <a:t> </a:t>
            </a:r>
            <a:r>
              <a:rPr lang="fr-FR" sz="2800" dirty="0" err="1" smtClean="0"/>
              <a:t>true</a:t>
            </a:r>
            <a:r>
              <a:rPr lang="fr-FR" sz="2800" dirty="0" smtClean="0"/>
              <a:t>.</a:t>
            </a:r>
            <a:endParaRPr lang="fr-FR" sz="2800" dirty="0"/>
          </a:p>
          <a:p>
            <a:pPr marL="457200" indent="-457200">
              <a:buFont typeface="+mj-lt"/>
              <a:buAutoNum type="alphaUcPeriod"/>
            </a:pPr>
            <a:endParaRPr lang="fr-FR" sz="2800" dirty="0"/>
          </a:p>
          <a:p>
            <a:pPr marL="457200" indent="-457200">
              <a:buFont typeface="+mj-lt"/>
              <a:buAutoNum type="alphaUcPeriod"/>
            </a:pPr>
            <a:endParaRPr lang="fr-FR" sz="2800" dirty="0"/>
          </a:p>
          <a:p>
            <a:pPr marL="457200" indent="-457200">
              <a:buFont typeface="+mj-lt"/>
              <a:buAutoNum type="alphaUcPeriod"/>
            </a:pPr>
            <a:endParaRPr lang="fr-FR" sz="2800" dirty="0" smtClean="0"/>
          </a:p>
          <a:p>
            <a:pPr marL="457200" indent="-457200">
              <a:buFont typeface="+mj-lt"/>
              <a:buAutoNum type="alphaUcPeriod"/>
            </a:pPr>
            <a:endParaRPr lang="fr-FR" sz="2800" dirty="0" smtClean="0"/>
          </a:p>
          <a:p>
            <a:pPr marL="457200" indent="-457200">
              <a:buFont typeface="+mj-lt"/>
              <a:buAutoNum type="alphaUcPeriod"/>
            </a:pPr>
            <a:endParaRPr lang="fr-FR" sz="2400" dirty="0"/>
          </a:p>
          <a:p>
            <a:pPr marL="457200" indent="-457200">
              <a:buFont typeface="+mj-lt"/>
              <a:buAutoNum type="alphaUcPeriod"/>
            </a:pPr>
            <a:endParaRPr lang="fr-FR" sz="2000" dirty="0" smtClean="0"/>
          </a:p>
          <a:p>
            <a:pPr marL="457200" indent="-457200">
              <a:buFont typeface="+mj-lt"/>
              <a:buAutoNum type="alphaUcPeriod"/>
            </a:pPr>
            <a:endParaRPr lang="fr-FR" sz="20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40697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1972" y="1371600"/>
            <a:ext cx="7238999" cy="1676400"/>
          </a:xfrm>
        </p:spPr>
        <p:txBody>
          <a:bodyPr>
            <a:noAutofit/>
          </a:bodyPr>
          <a:lstStyle/>
          <a:p>
            <a:r>
              <a:rPr lang="en-US" sz="3200" dirty="0" smtClean="0"/>
              <a:t>What is Type II error?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21972" y="2819400"/>
            <a:ext cx="6934200" cy="3429000"/>
          </a:xfrm>
        </p:spPr>
        <p:txBody>
          <a:bodyPr>
            <a:normAutofit fontScale="92500" lnSpcReduction="10000"/>
          </a:bodyPr>
          <a:lstStyle/>
          <a:p>
            <a:pPr marL="457200" indent="-457200">
              <a:buFont typeface="+mj-lt"/>
              <a:buAutoNum type="alphaUcPeriod"/>
            </a:pPr>
            <a:r>
              <a:rPr lang="fr-FR" sz="2800" dirty="0" smtClean="0"/>
              <a:t>The </a:t>
            </a:r>
            <a:r>
              <a:rPr lang="fr-FR" sz="2800" dirty="0" err="1" smtClean="0"/>
              <a:t>null</a:t>
            </a:r>
            <a:r>
              <a:rPr lang="fr-FR" sz="2800" dirty="0" smtClean="0"/>
              <a:t> </a:t>
            </a:r>
            <a:r>
              <a:rPr lang="fr-FR" sz="2800" dirty="0" err="1" smtClean="0"/>
              <a:t>hypothesis</a:t>
            </a:r>
            <a:r>
              <a:rPr lang="fr-FR" sz="2800" dirty="0" smtClean="0"/>
              <a:t> </a:t>
            </a:r>
            <a:r>
              <a:rPr lang="fr-FR" sz="2800" dirty="0" err="1" smtClean="0"/>
              <a:t>is</a:t>
            </a:r>
            <a:r>
              <a:rPr lang="fr-FR" sz="2800" dirty="0" smtClean="0"/>
              <a:t> </a:t>
            </a:r>
            <a:r>
              <a:rPr lang="fr-FR" sz="2800" dirty="0" err="1" smtClean="0"/>
              <a:t>rejected</a:t>
            </a:r>
            <a:r>
              <a:rPr lang="fr-FR" sz="2800" dirty="0" smtClean="0"/>
              <a:t> </a:t>
            </a:r>
            <a:r>
              <a:rPr lang="fr-FR" sz="2800" dirty="0" err="1" smtClean="0"/>
              <a:t>when</a:t>
            </a:r>
            <a:r>
              <a:rPr lang="fr-FR" sz="2800" dirty="0" smtClean="0"/>
              <a:t> the </a:t>
            </a:r>
            <a:r>
              <a:rPr lang="fr-FR" sz="2800" dirty="0" err="1" smtClean="0"/>
              <a:t>null</a:t>
            </a:r>
            <a:r>
              <a:rPr lang="fr-FR" sz="2800" dirty="0" smtClean="0"/>
              <a:t> </a:t>
            </a:r>
            <a:r>
              <a:rPr lang="fr-FR" sz="2800" dirty="0" err="1" smtClean="0"/>
              <a:t>is</a:t>
            </a:r>
            <a:r>
              <a:rPr lang="fr-FR" sz="2800" dirty="0" smtClean="0"/>
              <a:t> false.</a:t>
            </a:r>
          </a:p>
          <a:p>
            <a:pPr marL="457200" indent="-457200">
              <a:buFont typeface="+mj-lt"/>
              <a:buAutoNum type="alphaUcPeriod"/>
            </a:pPr>
            <a:r>
              <a:rPr lang="fr-FR" sz="2800" dirty="0"/>
              <a:t>The </a:t>
            </a:r>
            <a:r>
              <a:rPr lang="fr-FR" sz="2800" dirty="0" err="1"/>
              <a:t>null</a:t>
            </a:r>
            <a:r>
              <a:rPr lang="fr-FR" sz="2800" dirty="0"/>
              <a:t> </a:t>
            </a:r>
            <a:r>
              <a:rPr lang="fr-FR" sz="2800" dirty="0" err="1"/>
              <a:t>hypothesis</a:t>
            </a:r>
            <a:r>
              <a:rPr lang="fr-FR" sz="2800" dirty="0"/>
              <a:t> </a:t>
            </a:r>
            <a:r>
              <a:rPr lang="fr-FR" sz="2800" dirty="0" err="1"/>
              <a:t>is</a:t>
            </a:r>
            <a:r>
              <a:rPr lang="fr-FR" sz="2800" dirty="0"/>
              <a:t> </a:t>
            </a:r>
            <a:r>
              <a:rPr lang="fr-FR" sz="2800" dirty="0" err="1"/>
              <a:t>rejected</a:t>
            </a:r>
            <a:r>
              <a:rPr lang="fr-FR" sz="2800" dirty="0"/>
              <a:t> </a:t>
            </a:r>
            <a:r>
              <a:rPr lang="fr-FR" sz="2800" dirty="0" err="1"/>
              <a:t>when</a:t>
            </a:r>
            <a:r>
              <a:rPr lang="fr-FR" sz="2800" dirty="0"/>
              <a:t> the </a:t>
            </a:r>
            <a:r>
              <a:rPr lang="fr-FR" sz="2800" dirty="0" err="1"/>
              <a:t>null</a:t>
            </a:r>
            <a:r>
              <a:rPr lang="fr-FR" sz="2800" dirty="0"/>
              <a:t> </a:t>
            </a:r>
            <a:r>
              <a:rPr lang="fr-FR" sz="2800" dirty="0" err="1"/>
              <a:t>is</a:t>
            </a:r>
            <a:r>
              <a:rPr lang="fr-FR" sz="2800" dirty="0"/>
              <a:t> </a:t>
            </a:r>
            <a:r>
              <a:rPr lang="fr-FR" sz="2800" dirty="0" err="1" smtClean="0"/>
              <a:t>true</a:t>
            </a:r>
            <a:r>
              <a:rPr lang="fr-FR" sz="2800" dirty="0" smtClean="0"/>
              <a:t>.</a:t>
            </a:r>
          </a:p>
          <a:p>
            <a:pPr marL="457200" indent="-457200">
              <a:buFont typeface="+mj-lt"/>
              <a:buAutoNum type="alphaUcPeriod"/>
            </a:pPr>
            <a:r>
              <a:rPr lang="fr-FR" sz="2800" dirty="0"/>
              <a:t>The </a:t>
            </a:r>
            <a:r>
              <a:rPr lang="fr-FR" sz="2800" dirty="0" err="1" smtClean="0"/>
              <a:t>alternate</a:t>
            </a:r>
            <a:r>
              <a:rPr lang="fr-FR" sz="2800" dirty="0" smtClean="0"/>
              <a:t> </a:t>
            </a:r>
            <a:r>
              <a:rPr lang="fr-FR" sz="2800" dirty="0" err="1"/>
              <a:t>hypothesis</a:t>
            </a:r>
            <a:r>
              <a:rPr lang="fr-FR" sz="2800" dirty="0"/>
              <a:t> </a:t>
            </a:r>
            <a:r>
              <a:rPr lang="fr-FR" sz="2800" dirty="0" err="1"/>
              <a:t>is</a:t>
            </a:r>
            <a:r>
              <a:rPr lang="fr-FR" sz="2800" dirty="0"/>
              <a:t> </a:t>
            </a:r>
            <a:r>
              <a:rPr lang="fr-FR" sz="2800" dirty="0" err="1"/>
              <a:t>rejected</a:t>
            </a:r>
            <a:r>
              <a:rPr lang="fr-FR" sz="2800" dirty="0"/>
              <a:t> </a:t>
            </a:r>
            <a:r>
              <a:rPr lang="fr-FR" sz="2800" dirty="0" err="1"/>
              <a:t>when</a:t>
            </a:r>
            <a:r>
              <a:rPr lang="fr-FR" sz="2800" dirty="0"/>
              <a:t> the </a:t>
            </a:r>
            <a:r>
              <a:rPr lang="fr-FR" sz="2800" dirty="0" err="1" smtClean="0"/>
              <a:t>alternate</a:t>
            </a:r>
            <a:r>
              <a:rPr lang="fr-FR" sz="2800" dirty="0" smtClean="0"/>
              <a:t> </a:t>
            </a:r>
            <a:r>
              <a:rPr lang="fr-FR" sz="2800" dirty="0" err="1"/>
              <a:t>is</a:t>
            </a:r>
            <a:r>
              <a:rPr lang="fr-FR" sz="2800" dirty="0"/>
              <a:t> false</a:t>
            </a:r>
            <a:r>
              <a:rPr lang="fr-FR" sz="2800" dirty="0" smtClean="0"/>
              <a:t>.</a:t>
            </a:r>
          </a:p>
          <a:p>
            <a:pPr marL="457200" indent="-457200">
              <a:buFont typeface="+mj-lt"/>
              <a:buAutoNum type="alphaUcPeriod"/>
            </a:pPr>
            <a:r>
              <a:rPr lang="fr-FR" sz="2800" dirty="0"/>
              <a:t>The </a:t>
            </a:r>
            <a:r>
              <a:rPr lang="fr-FR" sz="2800" dirty="0" err="1"/>
              <a:t>alternate</a:t>
            </a:r>
            <a:r>
              <a:rPr lang="fr-FR" sz="2800" dirty="0"/>
              <a:t> </a:t>
            </a:r>
            <a:r>
              <a:rPr lang="fr-FR" sz="2800" dirty="0" err="1"/>
              <a:t>hypothesis</a:t>
            </a:r>
            <a:r>
              <a:rPr lang="fr-FR" sz="2800" dirty="0"/>
              <a:t> </a:t>
            </a:r>
            <a:r>
              <a:rPr lang="fr-FR" sz="2800" dirty="0" err="1"/>
              <a:t>is</a:t>
            </a:r>
            <a:r>
              <a:rPr lang="fr-FR" sz="2800" dirty="0"/>
              <a:t> </a:t>
            </a:r>
            <a:r>
              <a:rPr lang="fr-FR" sz="2800" dirty="0" err="1"/>
              <a:t>rejected</a:t>
            </a:r>
            <a:r>
              <a:rPr lang="fr-FR" sz="2800" dirty="0"/>
              <a:t> </a:t>
            </a:r>
            <a:r>
              <a:rPr lang="fr-FR" sz="2800" dirty="0" err="1"/>
              <a:t>when</a:t>
            </a:r>
            <a:r>
              <a:rPr lang="fr-FR" sz="2800" dirty="0"/>
              <a:t> the </a:t>
            </a:r>
            <a:r>
              <a:rPr lang="fr-FR" sz="2800" dirty="0" err="1"/>
              <a:t>alternate</a:t>
            </a:r>
            <a:r>
              <a:rPr lang="fr-FR" sz="2800" dirty="0"/>
              <a:t> </a:t>
            </a:r>
            <a:r>
              <a:rPr lang="fr-FR" sz="2800" dirty="0" err="1"/>
              <a:t>is</a:t>
            </a:r>
            <a:r>
              <a:rPr lang="fr-FR" sz="2800" dirty="0"/>
              <a:t> </a:t>
            </a:r>
            <a:r>
              <a:rPr lang="fr-FR" sz="2800" dirty="0" err="1" smtClean="0"/>
              <a:t>true</a:t>
            </a:r>
            <a:r>
              <a:rPr lang="fr-FR" sz="2800" dirty="0" smtClean="0"/>
              <a:t>.</a:t>
            </a:r>
            <a:endParaRPr lang="fr-FR" sz="2800" dirty="0"/>
          </a:p>
          <a:p>
            <a:pPr marL="457200" indent="-457200">
              <a:buFont typeface="+mj-lt"/>
              <a:buAutoNum type="alphaUcPeriod"/>
            </a:pPr>
            <a:endParaRPr lang="fr-FR" sz="2800" dirty="0"/>
          </a:p>
          <a:p>
            <a:pPr marL="457200" indent="-457200">
              <a:buFont typeface="+mj-lt"/>
              <a:buAutoNum type="alphaUcPeriod"/>
            </a:pPr>
            <a:endParaRPr lang="fr-FR" sz="2800" dirty="0"/>
          </a:p>
          <a:p>
            <a:pPr marL="457200" indent="-457200">
              <a:buFont typeface="+mj-lt"/>
              <a:buAutoNum type="alphaUcPeriod"/>
            </a:pPr>
            <a:endParaRPr lang="fr-FR" sz="2800" dirty="0" smtClean="0"/>
          </a:p>
          <a:p>
            <a:pPr marL="457200" indent="-457200">
              <a:buFont typeface="+mj-lt"/>
              <a:buAutoNum type="alphaUcPeriod"/>
            </a:pPr>
            <a:endParaRPr lang="fr-FR" sz="2800" dirty="0" smtClean="0"/>
          </a:p>
          <a:p>
            <a:pPr marL="457200" indent="-457200">
              <a:buFont typeface="+mj-lt"/>
              <a:buAutoNum type="alphaUcPeriod"/>
            </a:pPr>
            <a:endParaRPr lang="fr-FR" sz="2400" dirty="0"/>
          </a:p>
          <a:p>
            <a:pPr marL="457200" indent="-457200">
              <a:buFont typeface="+mj-lt"/>
              <a:buAutoNum type="alphaUcPeriod"/>
            </a:pPr>
            <a:endParaRPr lang="fr-FR" sz="2000" dirty="0" smtClean="0"/>
          </a:p>
          <a:p>
            <a:pPr marL="457200" indent="-457200">
              <a:buFont typeface="+mj-lt"/>
              <a:buAutoNum type="alphaUcPeriod"/>
            </a:pPr>
            <a:endParaRPr lang="fr-FR" sz="20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29847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56087" y="1295400"/>
            <a:ext cx="6589199" cy="1280890"/>
          </a:xfrm>
        </p:spPr>
        <p:txBody>
          <a:bodyPr>
            <a:noAutofit/>
          </a:bodyPr>
          <a:lstStyle/>
          <a:p>
            <a:r>
              <a:rPr lang="it-IT" sz="3200" dirty="0"/>
              <a:t>The </a:t>
            </a:r>
            <a:r>
              <a:rPr lang="it-IT" sz="3200" dirty="0" err="1"/>
              <a:t>notion</a:t>
            </a:r>
            <a:r>
              <a:rPr lang="it-IT" sz="3200" dirty="0"/>
              <a:t> of </a:t>
            </a:r>
            <a:r>
              <a:rPr lang="it-IT" sz="3200" dirty="0" err="1"/>
              <a:t>presumed</a:t>
            </a:r>
            <a:r>
              <a:rPr lang="it-IT" sz="3200" dirty="0"/>
              <a:t> </a:t>
            </a:r>
            <a:r>
              <a:rPr lang="it-IT" sz="3200" dirty="0" err="1"/>
              <a:t>innocent</a:t>
            </a:r>
            <a:r>
              <a:rPr lang="it-IT" sz="3200" dirty="0"/>
              <a:t> </a:t>
            </a:r>
            <a:r>
              <a:rPr lang="it-IT" sz="3200" dirty="0" err="1"/>
              <a:t>until</a:t>
            </a:r>
            <a:r>
              <a:rPr lang="it-IT" sz="3200" dirty="0"/>
              <a:t> </a:t>
            </a:r>
            <a:r>
              <a:rPr lang="it-IT" sz="3200" dirty="0" err="1"/>
              <a:t>proven</a:t>
            </a:r>
            <a:r>
              <a:rPr lang="it-IT" sz="3200" dirty="0"/>
              <a:t> </a:t>
            </a:r>
            <a:r>
              <a:rPr lang="it-IT" sz="3200" dirty="0" err="1"/>
              <a:t>guilty</a:t>
            </a:r>
            <a:r>
              <a:rPr lang="it-IT" sz="3200" dirty="0"/>
              <a:t> </a:t>
            </a:r>
            <a:r>
              <a:rPr lang="it-IT" sz="3200" dirty="0" err="1"/>
              <a:t>suggests</a:t>
            </a:r>
            <a:r>
              <a:rPr lang="it-IT" sz="3200" dirty="0"/>
              <a:t> </a:t>
            </a:r>
            <a:r>
              <a:rPr lang="it-IT" sz="3200" dirty="0" err="1"/>
              <a:t>that</a:t>
            </a:r>
            <a:r>
              <a:rPr lang="it-IT" sz="3200" dirty="0"/>
              <a:t> </a:t>
            </a:r>
            <a:r>
              <a:rPr lang="it-IT" sz="3200" dirty="0" err="1"/>
              <a:t>we</a:t>
            </a:r>
            <a:r>
              <a:rPr lang="it-IT" sz="3200" dirty="0"/>
              <a:t> </a:t>
            </a:r>
            <a:r>
              <a:rPr lang="it-IT" sz="3200" dirty="0" err="1" smtClean="0"/>
              <a:t>should</a:t>
            </a:r>
            <a:r>
              <a:rPr lang="it-IT" sz="3200" dirty="0" smtClean="0"/>
              <a:t> </a:t>
            </a:r>
            <a:r>
              <a:rPr lang="it-IT" sz="3200" dirty="0"/>
              <a:t>side </a:t>
            </a:r>
            <a:r>
              <a:rPr lang="it-IT" sz="3200" dirty="0" smtClean="0"/>
              <a:t>with</a:t>
            </a:r>
            <a:r>
              <a:rPr lang="en-US" sz="3200" dirty="0" smtClean="0"/>
              <a:t> ______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56087" y="3581400"/>
            <a:ext cx="6591985" cy="2787022"/>
          </a:xfrm>
        </p:spPr>
        <p:txBody>
          <a:bodyPr>
            <a:norm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it-IT" sz="2800" dirty="0" smtClean="0"/>
              <a:t>the </a:t>
            </a:r>
            <a:r>
              <a:rPr lang="it-IT" sz="2800" dirty="0" err="1" smtClean="0"/>
              <a:t>null</a:t>
            </a:r>
            <a:r>
              <a:rPr lang="it-IT" sz="2800" dirty="0" smtClean="0"/>
              <a:t> </a:t>
            </a:r>
            <a:r>
              <a:rPr lang="it-IT" sz="2800" dirty="0" err="1" smtClean="0"/>
              <a:t>hypothesis</a:t>
            </a:r>
            <a:endParaRPr lang="it-IT" sz="2800" dirty="0" smtClean="0"/>
          </a:p>
          <a:p>
            <a:pPr marL="457200" indent="-457200">
              <a:buFont typeface="+mj-lt"/>
              <a:buAutoNum type="alphaUcPeriod"/>
            </a:pPr>
            <a:r>
              <a:rPr lang="it-IT" sz="2800" dirty="0" smtClean="0"/>
              <a:t>The alternate </a:t>
            </a:r>
            <a:r>
              <a:rPr lang="it-IT" sz="2800" dirty="0" err="1" smtClean="0"/>
              <a:t>hypothesis</a:t>
            </a:r>
            <a:endParaRPr lang="it-IT" sz="2800" dirty="0"/>
          </a:p>
        </p:txBody>
      </p:sp>
    </p:spTree>
    <p:extLst>
      <p:ext uri="{BB962C8B-B14F-4D97-AF65-F5344CB8AC3E}">
        <p14:creationId xmlns:p14="http://schemas.microsoft.com/office/powerpoint/2010/main" val="386225848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56087" y="1295400"/>
            <a:ext cx="6589199" cy="1280890"/>
          </a:xfrm>
        </p:spPr>
        <p:txBody>
          <a:bodyPr>
            <a:noAutofit/>
          </a:bodyPr>
          <a:lstStyle/>
          <a:p>
            <a:r>
              <a:rPr lang="it-IT" sz="3200" dirty="0"/>
              <a:t>The </a:t>
            </a:r>
            <a:r>
              <a:rPr lang="it-IT" sz="3200" dirty="0" err="1" smtClean="0"/>
              <a:t>pre-cautionary</a:t>
            </a:r>
            <a:r>
              <a:rPr lang="it-IT" sz="3200" dirty="0" smtClean="0"/>
              <a:t> </a:t>
            </a:r>
            <a:r>
              <a:rPr lang="it-IT" sz="3200" dirty="0" err="1" smtClean="0"/>
              <a:t>principle</a:t>
            </a:r>
            <a:r>
              <a:rPr lang="it-IT" sz="3200" dirty="0" smtClean="0"/>
              <a:t> </a:t>
            </a:r>
            <a:r>
              <a:rPr lang="it-IT" sz="3200" dirty="0" err="1" smtClean="0"/>
              <a:t>suggests</a:t>
            </a:r>
            <a:r>
              <a:rPr lang="it-IT" sz="3200" dirty="0" smtClean="0"/>
              <a:t> </a:t>
            </a:r>
            <a:r>
              <a:rPr lang="it-IT" sz="3200" dirty="0" err="1"/>
              <a:t>that</a:t>
            </a:r>
            <a:r>
              <a:rPr lang="it-IT" sz="3200" dirty="0"/>
              <a:t> </a:t>
            </a:r>
            <a:r>
              <a:rPr lang="it-IT" sz="3200" dirty="0" err="1"/>
              <a:t>we</a:t>
            </a:r>
            <a:r>
              <a:rPr lang="it-IT" sz="3200" dirty="0"/>
              <a:t> </a:t>
            </a:r>
            <a:r>
              <a:rPr lang="it-IT" sz="3200" dirty="0" err="1" smtClean="0"/>
              <a:t>should</a:t>
            </a:r>
            <a:r>
              <a:rPr lang="it-IT" sz="3200" dirty="0" smtClean="0"/>
              <a:t> </a:t>
            </a:r>
            <a:r>
              <a:rPr lang="it-IT" sz="3200" dirty="0"/>
              <a:t>side </a:t>
            </a:r>
            <a:r>
              <a:rPr lang="it-IT" sz="3200" dirty="0" smtClean="0"/>
              <a:t>with</a:t>
            </a:r>
            <a:r>
              <a:rPr lang="en-US" sz="3200" dirty="0" smtClean="0"/>
              <a:t> ______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56087" y="3581400"/>
            <a:ext cx="6591985" cy="2787022"/>
          </a:xfrm>
        </p:spPr>
        <p:txBody>
          <a:bodyPr>
            <a:norm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it-IT" sz="2800" dirty="0" smtClean="0"/>
              <a:t>the </a:t>
            </a:r>
            <a:r>
              <a:rPr lang="it-IT" sz="2800" dirty="0" err="1" smtClean="0"/>
              <a:t>null</a:t>
            </a:r>
            <a:r>
              <a:rPr lang="it-IT" sz="2800" dirty="0" smtClean="0"/>
              <a:t> </a:t>
            </a:r>
            <a:r>
              <a:rPr lang="it-IT" sz="2800" dirty="0" err="1" smtClean="0"/>
              <a:t>hypothesis</a:t>
            </a:r>
            <a:endParaRPr lang="it-IT" sz="2800" dirty="0" smtClean="0"/>
          </a:p>
          <a:p>
            <a:pPr marL="457200" indent="-457200">
              <a:buFont typeface="+mj-lt"/>
              <a:buAutoNum type="alphaUcPeriod"/>
            </a:pPr>
            <a:r>
              <a:rPr lang="it-IT" sz="2800" dirty="0" smtClean="0"/>
              <a:t>The alternate </a:t>
            </a:r>
            <a:r>
              <a:rPr lang="it-IT" sz="2800" dirty="0" err="1" smtClean="0"/>
              <a:t>hypothesis</a:t>
            </a:r>
            <a:endParaRPr lang="it-IT" sz="2800" dirty="0"/>
          </a:p>
        </p:txBody>
      </p:sp>
    </p:spTree>
    <p:extLst>
      <p:ext uri="{BB962C8B-B14F-4D97-AF65-F5344CB8AC3E}">
        <p14:creationId xmlns:p14="http://schemas.microsoft.com/office/powerpoint/2010/main" val="145429097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56087" y="1295400"/>
            <a:ext cx="6589199" cy="1280890"/>
          </a:xfrm>
        </p:spPr>
        <p:txBody>
          <a:bodyPr>
            <a:noAutofit/>
          </a:bodyPr>
          <a:lstStyle/>
          <a:p>
            <a:r>
              <a:rPr lang="it-IT" sz="3200" dirty="0" err="1" smtClean="0"/>
              <a:t>According</a:t>
            </a:r>
            <a:r>
              <a:rPr lang="it-IT" sz="3200" dirty="0" smtClean="0"/>
              <a:t> to some </a:t>
            </a:r>
            <a:r>
              <a:rPr lang="it-IT" sz="3200" dirty="0" err="1" smtClean="0"/>
              <a:t>scientists</a:t>
            </a:r>
            <a:r>
              <a:rPr lang="it-IT" sz="3200" dirty="0"/>
              <a:t>, </a:t>
            </a:r>
            <a:r>
              <a:rPr lang="it-IT" sz="3200" dirty="0" err="1"/>
              <a:t>extraordinary</a:t>
            </a:r>
            <a:r>
              <a:rPr lang="it-IT" sz="3200" dirty="0"/>
              <a:t> </a:t>
            </a:r>
            <a:r>
              <a:rPr lang="it-IT" sz="3200" dirty="0" err="1"/>
              <a:t>claims</a:t>
            </a:r>
            <a:r>
              <a:rPr lang="it-IT" sz="3200" dirty="0"/>
              <a:t> </a:t>
            </a:r>
            <a:r>
              <a:rPr lang="it-IT" sz="3200" dirty="0" err="1"/>
              <a:t>require</a:t>
            </a:r>
            <a:r>
              <a:rPr lang="it-IT" sz="3200" dirty="0"/>
              <a:t> </a:t>
            </a:r>
            <a:r>
              <a:rPr lang="it-IT" sz="3200" dirty="0" err="1"/>
              <a:t>extraordinary</a:t>
            </a:r>
            <a:r>
              <a:rPr lang="it-IT" sz="3200" dirty="0"/>
              <a:t> </a:t>
            </a:r>
            <a:r>
              <a:rPr lang="it-IT" sz="3200" dirty="0" err="1"/>
              <a:t>evidence</a:t>
            </a:r>
            <a:r>
              <a:rPr lang="it-IT" sz="3200" dirty="0"/>
              <a:t>. </a:t>
            </a:r>
            <a:r>
              <a:rPr lang="it-IT" sz="3200" dirty="0" err="1" smtClean="0"/>
              <a:t>Therefore</a:t>
            </a:r>
            <a:r>
              <a:rPr lang="it-IT" sz="3200" dirty="0" smtClean="0"/>
              <a:t>, </a:t>
            </a:r>
            <a:r>
              <a:rPr lang="it-IT" sz="3200" dirty="0" err="1" smtClean="0"/>
              <a:t>our</a:t>
            </a:r>
            <a:r>
              <a:rPr lang="it-IT" sz="3200" dirty="0" smtClean="0"/>
              <a:t> default position </a:t>
            </a:r>
            <a:r>
              <a:rPr lang="it-IT" sz="3200" dirty="0" err="1" smtClean="0"/>
              <a:t>should</a:t>
            </a:r>
            <a:r>
              <a:rPr lang="it-IT" sz="3200" dirty="0" smtClean="0"/>
              <a:t> be </a:t>
            </a:r>
            <a:r>
              <a:rPr lang="en-US" sz="3200" dirty="0" smtClean="0"/>
              <a:t> ______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56087" y="4191000"/>
            <a:ext cx="6591985" cy="2177422"/>
          </a:xfrm>
        </p:spPr>
        <p:txBody>
          <a:bodyPr>
            <a:norm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it-IT" sz="2800" dirty="0" smtClean="0"/>
              <a:t>the </a:t>
            </a:r>
            <a:r>
              <a:rPr lang="it-IT" sz="2800" dirty="0" err="1" smtClean="0"/>
              <a:t>null</a:t>
            </a:r>
            <a:r>
              <a:rPr lang="it-IT" sz="2800" dirty="0" smtClean="0"/>
              <a:t> </a:t>
            </a:r>
            <a:r>
              <a:rPr lang="it-IT" sz="2800" dirty="0" err="1" smtClean="0"/>
              <a:t>hypothesis</a:t>
            </a:r>
            <a:endParaRPr lang="it-IT" sz="2800" dirty="0" smtClean="0"/>
          </a:p>
          <a:p>
            <a:pPr marL="457200" indent="-457200">
              <a:buFont typeface="+mj-lt"/>
              <a:buAutoNum type="alphaUcPeriod"/>
            </a:pPr>
            <a:r>
              <a:rPr lang="it-IT" sz="2800" dirty="0" smtClean="0"/>
              <a:t>The alternate </a:t>
            </a:r>
            <a:r>
              <a:rPr lang="it-IT" sz="2800" dirty="0" err="1" smtClean="0"/>
              <a:t>hypothesis</a:t>
            </a:r>
            <a:endParaRPr lang="it-IT" sz="2800" dirty="0"/>
          </a:p>
        </p:txBody>
      </p:sp>
    </p:spTree>
    <p:extLst>
      <p:ext uri="{BB962C8B-B14F-4D97-AF65-F5344CB8AC3E}">
        <p14:creationId xmlns:p14="http://schemas.microsoft.com/office/powerpoint/2010/main" val="1386371155"/>
      </p:ext>
    </p:extLst>
  </p:cSld>
  <p:clrMapOvr>
    <a:masterClrMapping/>
  </p:clrMapOvr>
</p:sld>
</file>

<file path=ppt/theme/theme1.xml><?xml version="1.0" encoding="utf-8"?>
<a:theme xmlns:a="http://schemas.openxmlformats.org/drawingml/2006/main" name="Wisp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8DA1D3E5-98BB-4A56-8979-BA5C964ED8C2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366</TotalTime>
  <Words>416</Words>
  <Application>Microsoft Office PowerPoint</Application>
  <PresentationFormat>On-screen Show (4:3)</PresentationFormat>
  <Paragraphs>48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5" baseType="lpstr">
      <vt:lpstr>Arial</vt:lpstr>
      <vt:lpstr>Calibri</vt:lpstr>
      <vt:lpstr>Century Gothic</vt:lpstr>
      <vt:lpstr>Times New Roman</vt:lpstr>
      <vt:lpstr>Wingdings 3</vt:lpstr>
      <vt:lpstr>Wisp</vt:lpstr>
      <vt:lpstr>Unit 8 Quiz: Review questions</vt:lpstr>
      <vt:lpstr>Can you explain your answer?</vt:lpstr>
      <vt:lpstr>Which of the following statement about hypothesis testing is true?</vt:lpstr>
      <vt:lpstr>Group A received a new anti-aging drug while Group B was the control group. Roberts wants to know whether use of the new anti-aging drug can reduce the number of wrinkles on the face. Which of the following null hypothesis is NOT correctly written:</vt:lpstr>
      <vt:lpstr>What is Type I error?</vt:lpstr>
      <vt:lpstr>What is Type II error?</vt:lpstr>
      <vt:lpstr>The notion of presumed innocent until proven guilty suggests that we should side with ______</vt:lpstr>
      <vt:lpstr>The pre-cautionary principle suggests that we should side with ______</vt:lpstr>
      <vt:lpstr>According to some scientists, extraordinary claims require extraordinary evidence. Therefore, our default position should be  ______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Qualitative design: Ungraded review questions</dc:title>
  <dc:creator>Chong Ho Yu</dc:creator>
  <cp:keywords/>
  <cp:lastModifiedBy>Chong Ho Yu</cp:lastModifiedBy>
  <cp:revision>107</cp:revision>
  <cp:lastPrinted>1601-01-01T00:00:00Z</cp:lastPrinted>
  <dcterms:created xsi:type="dcterms:W3CDTF">2015-03-25T05:36:38Z</dcterms:created>
  <dcterms:modified xsi:type="dcterms:W3CDTF">2018-10-29T04:52:20Z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TC010690981033</vt:lpwstr>
  </property>
</Properties>
</file>