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99" r:id="rId2"/>
    <p:sldId id="300" r:id="rId3"/>
    <p:sldId id="272" r:id="rId4"/>
    <p:sldId id="282" r:id="rId5"/>
    <p:sldId id="273" r:id="rId6"/>
    <p:sldId id="274" r:id="rId7"/>
    <p:sldId id="275" r:id="rId8"/>
    <p:sldId id="276" r:id="rId9"/>
    <p:sldId id="277" r:id="rId10"/>
    <p:sldId id="278" r:id="rId11"/>
    <p:sldId id="279" r:id="rId12"/>
    <p:sldId id="296" r:id="rId13"/>
    <p:sldId id="280" r:id="rId14"/>
    <p:sldId id="297" r:id="rId15"/>
    <p:sldId id="281" r:id="rId16"/>
    <p:sldId id="298" r:id="rId17"/>
    <p:sldId id="257" r:id="rId18"/>
    <p:sldId id="258" r:id="rId19"/>
    <p:sldId id="295" r:id="rId20"/>
    <p:sldId id="259" r:id="rId21"/>
    <p:sldId id="266" r:id="rId22"/>
    <p:sldId id="267" r:id="rId23"/>
    <p:sldId id="314"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5" r:id="rId3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Book Antiqua" charset="0"/>
        <a:ea typeface="Arial" charset="0"/>
        <a:cs typeface="Arial" charset="0"/>
      </a:defRPr>
    </a:lvl1pPr>
    <a:lvl2pPr marL="457200" algn="l" rtl="0" eaLnBrk="0" fontAlgn="base" hangingPunct="0">
      <a:spcBef>
        <a:spcPct val="0"/>
      </a:spcBef>
      <a:spcAft>
        <a:spcPct val="0"/>
      </a:spcAft>
      <a:defRPr kern="1200">
        <a:solidFill>
          <a:schemeClr val="tx1"/>
        </a:solidFill>
        <a:latin typeface="Book Antiqua" charset="0"/>
        <a:ea typeface="Arial" charset="0"/>
        <a:cs typeface="Arial" charset="0"/>
      </a:defRPr>
    </a:lvl2pPr>
    <a:lvl3pPr marL="914400" algn="l" rtl="0" eaLnBrk="0" fontAlgn="base" hangingPunct="0">
      <a:spcBef>
        <a:spcPct val="0"/>
      </a:spcBef>
      <a:spcAft>
        <a:spcPct val="0"/>
      </a:spcAft>
      <a:defRPr kern="1200">
        <a:solidFill>
          <a:schemeClr val="tx1"/>
        </a:solidFill>
        <a:latin typeface="Book Antiqua" charset="0"/>
        <a:ea typeface="Arial" charset="0"/>
        <a:cs typeface="Arial" charset="0"/>
      </a:defRPr>
    </a:lvl3pPr>
    <a:lvl4pPr marL="1371600" algn="l" rtl="0" eaLnBrk="0" fontAlgn="base" hangingPunct="0">
      <a:spcBef>
        <a:spcPct val="0"/>
      </a:spcBef>
      <a:spcAft>
        <a:spcPct val="0"/>
      </a:spcAft>
      <a:defRPr kern="1200">
        <a:solidFill>
          <a:schemeClr val="tx1"/>
        </a:solidFill>
        <a:latin typeface="Book Antiqua" charset="0"/>
        <a:ea typeface="Arial" charset="0"/>
        <a:cs typeface="Arial" charset="0"/>
      </a:defRPr>
    </a:lvl4pPr>
    <a:lvl5pPr marL="1828800" algn="l" rtl="0" eaLnBrk="0" fontAlgn="base" hangingPunct="0">
      <a:spcBef>
        <a:spcPct val="0"/>
      </a:spcBef>
      <a:spcAft>
        <a:spcPct val="0"/>
      </a:spcAft>
      <a:defRPr kern="1200">
        <a:solidFill>
          <a:schemeClr val="tx1"/>
        </a:solidFill>
        <a:latin typeface="Book Antiqua" charset="0"/>
        <a:ea typeface="Arial" charset="0"/>
        <a:cs typeface="Arial" charset="0"/>
      </a:defRPr>
    </a:lvl5pPr>
    <a:lvl6pPr marL="2286000" algn="l" defTabSz="914400" rtl="0" eaLnBrk="1" latinLnBrk="0" hangingPunct="1">
      <a:defRPr kern="1200">
        <a:solidFill>
          <a:schemeClr val="tx1"/>
        </a:solidFill>
        <a:latin typeface="Book Antiqua" charset="0"/>
        <a:ea typeface="Arial" charset="0"/>
        <a:cs typeface="Arial" charset="0"/>
      </a:defRPr>
    </a:lvl6pPr>
    <a:lvl7pPr marL="2743200" algn="l" defTabSz="914400" rtl="0" eaLnBrk="1" latinLnBrk="0" hangingPunct="1">
      <a:defRPr kern="1200">
        <a:solidFill>
          <a:schemeClr val="tx1"/>
        </a:solidFill>
        <a:latin typeface="Book Antiqua" charset="0"/>
        <a:ea typeface="Arial" charset="0"/>
        <a:cs typeface="Arial" charset="0"/>
      </a:defRPr>
    </a:lvl7pPr>
    <a:lvl8pPr marL="3200400" algn="l" defTabSz="914400" rtl="0" eaLnBrk="1" latinLnBrk="0" hangingPunct="1">
      <a:defRPr kern="1200">
        <a:solidFill>
          <a:schemeClr val="tx1"/>
        </a:solidFill>
        <a:latin typeface="Book Antiqua" charset="0"/>
        <a:ea typeface="Arial" charset="0"/>
        <a:cs typeface="Arial" charset="0"/>
      </a:defRPr>
    </a:lvl8pPr>
    <a:lvl9pPr marL="3657600" algn="l" defTabSz="914400" rtl="0" eaLnBrk="1" latinLnBrk="0" hangingPunct="1">
      <a:defRPr kern="1200">
        <a:solidFill>
          <a:schemeClr val="tx1"/>
        </a:solidFill>
        <a:latin typeface="Book Antiqua"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p:restoredTop sz="94589"/>
  </p:normalViewPr>
  <p:slideViewPr>
    <p:cSldViewPr>
      <p:cViewPr varScale="1">
        <p:scale>
          <a:sx n="83" d="100"/>
          <a:sy n="83" d="100"/>
        </p:scale>
        <p:origin x="141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04C1E1-2913-794A-AECB-B92D0D5CC903}" type="datetimeFigureOut">
              <a:rPr lang="en-US" smtClean="0"/>
              <a:t>1/2/2020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F931E7-80B8-A74F-B99E-F6CFE9C2C426}" type="slidenum">
              <a:rPr lang="en-US" smtClean="0"/>
              <a:t>‹#›</a:t>
            </a:fld>
            <a:endParaRPr lang="en-US"/>
          </a:p>
        </p:txBody>
      </p:sp>
    </p:spTree>
    <p:extLst>
      <p:ext uri="{BB962C8B-B14F-4D97-AF65-F5344CB8AC3E}">
        <p14:creationId xmlns:p14="http://schemas.microsoft.com/office/powerpoint/2010/main" val="1881233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6C40ED6F-6517-9E4B-AE66-772B69D35C80}" type="datetimeFigureOut">
              <a:rPr lang="en-US"/>
              <a:pPr>
                <a:defRPr/>
              </a:pPr>
              <a:t>1/2/2020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1D3C719-BBAE-264A-82C4-19A366D5851D}" type="slidenum">
              <a:rPr lang="en-US" altLang="en-US"/>
              <a:pPr>
                <a:defRPr/>
              </a:pPr>
              <a:t>‹#›</a:t>
            </a:fld>
            <a:endParaRPr lang="en-US" altLang="en-US"/>
          </a:p>
        </p:txBody>
      </p:sp>
    </p:spTree>
    <p:extLst>
      <p:ext uri="{BB962C8B-B14F-4D97-AF65-F5344CB8AC3E}">
        <p14:creationId xmlns:p14="http://schemas.microsoft.com/office/powerpoint/2010/main" val="136799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8952B70-B495-8D41-82C2-3A7B9B2E1295}" type="datetimeFigureOut">
              <a:rPr lang="en-US"/>
              <a:pPr>
                <a:defRPr/>
              </a:pPr>
              <a:t>1/2/2020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B55BA14-E940-8F4E-B7D7-A0DB7828903A}" type="slidenum">
              <a:rPr lang="en-US" altLang="en-US"/>
              <a:pPr>
                <a:defRPr/>
              </a:pPr>
              <a:t>‹#›</a:t>
            </a:fld>
            <a:endParaRPr lang="en-US" altLang="en-US"/>
          </a:p>
        </p:txBody>
      </p:sp>
    </p:spTree>
    <p:extLst>
      <p:ext uri="{BB962C8B-B14F-4D97-AF65-F5344CB8AC3E}">
        <p14:creationId xmlns:p14="http://schemas.microsoft.com/office/powerpoint/2010/main" val="857467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EC1AE2A-DA93-E24E-A210-FF55231642EB}" type="datetimeFigureOut">
              <a:rPr lang="en-US"/>
              <a:pPr>
                <a:defRPr/>
              </a:pPr>
              <a:t>1/2/2020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05D1AA1-4A18-BD41-AC84-9BF14941DD31}" type="slidenum">
              <a:rPr lang="en-US" altLang="en-US"/>
              <a:pPr>
                <a:defRPr/>
              </a:pPr>
              <a:t>‹#›</a:t>
            </a:fld>
            <a:endParaRPr lang="en-US" altLang="en-US"/>
          </a:p>
        </p:txBody>
      </p:sp>
    </p:spTree>
    <p:extLst>
      <p:ext uri="{BB962C8B-B14F-4D97-AF65-F5344CB8AC3E}">
        <p14:creationId xmlns:p14="http://schemas.microsoft.com/office/powerpoint/2010/main" val="204052434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841D4EB3-7D43-1245-8CCE-409B13B8B266}" type="datetimeFigureOut">
              <a:rPr lang="en-US"/>
              <a:pPr>
                <a:defRPr/>
              </a:pPr>
              <a:t>1/2/2020</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824F273D-02AF-F640-B83A-2B8918244EFA}" type="slidenum">
              <a:rPr lang="en-US" altLang="en-US"/>
              <a:pPr>
                <a:defRPr/>
              </a:pPr>
              <a:t>‹#›</a:t>
            </a:fld>
            <a:endParaRPr lang="en-US" altLang="en-US"/>
          </a:p>
        </p:txBody>
      </p:sp>
    </p:spTree>
    <p:extLst>
      <p:ext uri="{BB962C8B-B14F-4D97-AF65-F5344CB8AC3E}">
        <p14:creationId xmlns:p14="http://schemas.microsoft.com/office/powerpoint/2010/main" val="1841992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4E85B57B-4A67-E24D-8666-5998846D3660}" type="datetimeFigureOut">
              <a:rPr lang="en-US"/>
              <a:pPr>
                <a:defRPr/>
              </a:pPr>
              <a:t>1/2/2020</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D673378C-1BAD-8845-94C8-F9A0E1F0552D}" type="slidenum">
              <a:rPr lang="en-US" altLang="en-US"/>
              <a:pPr>
                <a:defRPr/>
              </a:pPr>
              <a:t>‹#›</a:t>
            </a:fld>
            <a:endParaRPr lang="en-US" altLang="en-US"/>
          </a:p>
        </p:txBody>
      </p:sp>
    </p:spTree>
    <p:extLst>
      <p:ext uri="{BB962C8B-B14F-4D97-AF65-F5344CB8AC3E}">
        <p14:creationId xmlns:p14="http://schemas.microsoft.com/office/powerpoint/2010/main" val="247776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1D118DFD-6E54-8A45-ACD6-7ACB1394DC2E}" type="datetimeFigureOut">
              <a:rPr lang="en-US"/>
              <a:pPr>
                <a:defRPr/>
              </a:pPr>
              <a:t>1/2/2020</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E434A246-6555-C548-AC73-7974D2C40873}" type="slidenum">
              <a:rPr lang="en-US" altLang="en-US"/>
              <a:pPr>
                <a:defRPr/>
              </a:pPr>
              <a:t>‹#›</a:t>
            </a:fld>
            <a:endParaRPr lang="en-US" altLang="en-US"/>
          </a:p>
        </p:txBody>
      </p:sp>
    </p:spTree>
    <p:extLst>
      <p:ext uri="{BB962C8B-B14F-4D97-AF65-F5344CB8AC3E}">
        <p14:creationId xmlns:p14="http://schemas.microsoft.com/office/powerpoint/2010/main" val="407986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108A81D9-308C-A84E-8319-5631CC69AF9C}" type="datetimeFigureOut">
              <a:rPr lang="en-US"/>
              <a:pPr>
                <a:defRPr/>
              </a:pPr>
              <a:t>1/2/2020</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070C081C-67DB-7F49-8CD0-C51B828935ED}" type="slidenum">
              <a:rPr lang="en-US" altLang="en-US"/>
              <a:pPr>
                <a:defRPr/>
              </a:pPr>
              <a:t>‹#›</a:t>
            </a:fld>
            <a:endParaRPr lang="en-US" altLang="en-US"/>
          </a:p>
        </p:txBody>
      </p:sp>
    </p:spTree>
    <p:extLst>
      <p:ext uri="{BB962C8B-B14F-4D97-AF65-F5344CB8AC3E}">
        <p14:creationId xmlns:p14="http://schemas.microsoft.com/office/powerpoint/2010/main" val="119030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15AA6DA1-FE9E-FB4A-BBFA-18212BA13ED8}" type="datetimeFigureOut">
              <a:rPr lang="en-US"/>
              <a:pPr>
                <a:defRPr/>
              </a:pPr>
              <a:t>1/2/2020</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796B8E0B-4B44-8146-A48B-76FD5B6CA099}" type="slidenum">
              <a:rPr lang="en-US" altLang="en-US"/>
              <a:pPr>
                <a:defRPr/>
              </a:pPr>
              <a:t>‹#›</a:t>
            </a:fld>
            <a:endParaRPr lang="en-US" altLang="en-US"/>
          </a:p>
        </p:txBody>
      </p:sp>
    </p:spTree>
    <p:extLst>
      <p:ext uri="{BB962C8B-B14F-4D97-AF65-F5344CB8AC3E}">
        <p14:creationId xmlns:p14="http://schemas.microsoft.com/office/powerpoint/2010/main" val="1243363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1788E836-4109-7C43-A0F9-3772F0F99D04}" type="datetimeFigureOut">
              <a:rPr lang="en-US"/>
              <a:pPr>
                <a:defRPr/>
              </a:pPr>
              <a:t>1/2/2020</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2DC7BD34-5ADC-A34D-8404-901719E10735}" type="slidenum">
              <a:rPr lang="en-US" altLang="en-US"/>
              <a:pPr>
                <a:defRPr/>
              </a:pPr>
              <a:t>‹#›</a:t>
            </a:fld>
            <a:endParaRPr lang="en-US" altLang="en-US"/>
          </a:p>
        </p:txBody>
      </p:sp>
    </p:spTree>
    <p:extLst>
      <p:ext uri="{BB962C8B-B14F-4D97-AF65-F5344CB8AC3E}">
        <p14:creationId xmlns:p14="http://schemas.microsoft.com/office/powerpoint/2010/main" val="45899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9BFF156E-8BD5-334E-864F-9DA0E33D183F}" type="datetimeFigureOut">
              <a:rPr lang="en-US"/>
              <a:pPr>
                <a:defRPr/>
              </a:pPr>
              <a:t>1/2/2020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97AA8F3-337D-EA49-9D29-63A4337FEF8A}" type="slidenum">
              <a:rPr lang="en-US" altLang="en-US"/>
              <a:pPr>
                <a:defRPr/>
              </a:pPr>
              <a:t>‹#›</a:t>
            </a:fld>
            <a:endParaRPr lang="en-US" altLang="en-US"/>
          </a:p>
        </p:txBody>
      </p:sp>
    </p:spTree>
    <p:extLst>
      <p:ext uri="{BB962C8B-B14F-4D97-AF65-F5344CB8AC3E}">
        <p14:creationId xmlns:p14="http://schemas.microsoft.com/office/powerpoint/2010/main" val="492905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06A72240-A406-6844-B544-23EB754EAE6F}" type="datetimeFigureOut">
              <a:rPr lang="en-US"/>
              <a:pPr>
                <a:defRPr/>
              </a:pPr>
              <a:t>1/2/2020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EF512AF-F0C0-414B-ACE6-60242FFBC4B2}" type="slidenum">
              <a:rPr lang="en-US" altLang="en-US"/>
              <a:pPr>
                <a:defRPr/>
              </a:pPr>
              <a:t>‹#›</a:t>
            </a:fld>
            <a:endParaRPr lang="en-US" altLang="en-US"/>
          </a:p>
        </p:txBody>
      </p:sp>
    </p:spTree>
    <p:extLst>
      <p:ext uri="{BB962C8B-B14F-4D97-AF65-F5344CB8AC3E}">
        <p14:creationId xmlns:p14="http://schemas.microsoft.com/office/powerpoint/2010/main" val="142658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ea typeface="+mn-ea"/>
                <a:cs typeface="+mn-cs"/>
              </a:defRPr>
            </a:lvl1pPr>
          </a:lstStyle>
          <a:p>
            <a:pPr>
              <a:defRPr/>
            </a:pPr>
            <a:fld id="{A39C8C5E-E5BB-AE43-A2D1-A7B83E3E21F6}" type="datetimeFigureOut">
              <a:rPr lang="en-US"/>
              <a:pPr>
                <a:defRPr/>
              </a:pPr>
              <a:t>1/2/2020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ea typeface="+mn-ea"/>
                <a:cs typeface="+mn-cs"/>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eaLnBrk="1" hangingPunct="1">
              <a:defRPr sz="1200">
                <a:solidFill>
                  <a:srgbClr val="BCBCBC"/>
                </a:solidFill>
                <a:latin typeface="Book Antiqua" panose="02040602050305030304" pitchFamily="18" charset="0"/>
                <a:ea typeface="+mn-ea"/>
                <a:cs typeface="Arial" panose="020B0604020202020204" pitchFamily="34" charset="0"/>
              </a:defRPr>
            </a:lvl1pPr>
          </a:lstStyle>
          <a:p>
            <a:pPr>
              <a:defRPr/>
            </a:pPr>
            <a:fld id="{7DDA671C-AD53-A94D-B03E-DB3F03677308}"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91"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1143000"/>
          </a:xfrm>
        </p:spPr>
        <p:txBody>
          <a:bodyPr/>
          <a:lstStyle/>
          <a:p>
            <a:r>
              <a:rPr lang="en-US" dirty="0" smtClean="0"/>
              <a:t>Hypothesis testing</a:t>
            </a:r>
            <a:endParaRPr lang="en-US" dirty="0"/>
          </a:p>
        </p:txBody>
      </p:sp>
      <p:sp>
        <p:nvSpPr>
          <p:cNvPr id="3" name="Content Placeholder 2"/>
          <p:cNvSpPr>
            <a:spLocks noGrp="1"/>
          </p:cNvSpPr>
          <p:nvPr>
            <p:ph idx="1"/>
          </p:nvPr>
        </p:nvSpPr>
        <p:spPr>
          <a:xfrm>
            <a:off x="2743200" y="3581401"/>
            <a:ext cx="3429000" cy="990600"/>
          </a:xfrm>
        </p:spPr>
        <p:txBody>
          <a:bodyPr/>
          <a:lstStyle/>
          <a:p>
            <a:r>
              <a:rPr lang="en-US" smtClean="0"/>
              <a:t>Chong Ho Yu</a:t>
            </a:r>
            <a:endParaRPr lang="en-US"/>
          </a:p>
        </p:txBody>
      </p:sp>
    </p:spTree>
    <p:extLst>
      <p:ext uri="{BB962C8B-B14F-4D97-AF65-F5344CB8AC3E}">
        <p14:creationId xmlns:p14="http://schemas.microsoft.com/office/powerpoint/2010/main" val="669800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Class activity: What is hypothesis?</a:t>
            </a:r>
            <a:endParaRPr lang="en-US" sz="3200" dirty="0"/>
          </a:p>
        </p:txBody>
      </p:sp>
      <p:sp>
        <p:nvSpPr>
          <p:cNvPr id="3" name="Content Placeholder 2"/>
          <p:cNvSpPr>
            <a:spLocks noGrp="1"/>
          </p:cNvSpPr>
          <p:nvPr>
            <p:ph idx="1"/>
          </p:nvPr>
        </p:nvSpPr>
        <p:spPr/>
        <p:txBody>
          <a:bodyPr/>
          <a:lstStyle/>
          <a:p>
            <a:r>
              <a:rPr lang="en-US" sz="3200" dirty="0" smtClean="0"/>
              <a:t>Form a small group of 3-5 people.</a:t>
            </a:r>
          </a:p>
          <a:p>
            <a:r>
              <a:rPr lang="en-US" sz="3200" dirty="0" smtClean="0"/>
              <a:t>Use Google and APU library to look for the definitions of scientific hypothesis</a:t>
            </a:r>
          </a:p>
          <a:p>
            <a:r>
              <a:rPr lang="en-US" sz="3200" dirty="0" smtClean="0"/>
              <a:t>Collect three or more definitions</a:t>
            </a:r>
          </a:p>
          <a:p>
            <a:r>
              <a:rPr lang="en-US" sz="3200" dirty="0" smtClean="0"/>
              <a:t>Discuss the strength and weakness of each.</a:t>
            </a:r>
          </a:p>
          <a:p>
            <a:r>
              <a:rPr lang="en-US" sz="3200" dirty="0" smtClean="0"/>
              <a:t>Present your finding in class</a:t>
            </a:r>
          </a:p>
        </p:txBody>
      </p:sp>
    </p:spTree>
    <p:extLst>
      <p:ext uri="{BB962C8B-B14F-4D97-AF65-F5344CB8AC3E}">
        <p14:creationId xmlns:p14="http://schemas.microsoft.com/office/powerpoint/2010/main" val="127477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defRPr/>
            </a:pPr>
            <a:r>
              <a:rPr lang="en-US" sz="3600" dirty="0">
                <a:effectLst/>
              </a:rPr>
              <a:t>Null and alternate </a:t>
            </a:r>
            <a:r>
              <a:rPr lang="en-US" sz="3600" dirty="0" smtClean="0">
                <a:effectLst/>
              </a:rPr>
              <a:t>hypotheses</a:t>
            </a:r>
            <a:endParaRPr lang="en-US" sz="3600" dirty="0"/>
          </a:p>
        </p:txBody>
      </p:sp>
      <p:sp>
        <p:nvSpPr>
          <p:cNvPr id="3075" name="Content Placeholder 2"/>
          <p:cNvSpPr>
            <a:spLocks noGrp="1"/>
          </p:cNvSpPr>
          <p:nvPr>
            <p:ph idx="1"/>
          </p:nvPr>
        </p:nvSpPr>
        <p:spPr>
          <a:xfrm>
            <a:off x="304800" y="1295400"/>
            <a:ext cx="8610600" cy="5257800"/>
          </a:xfrm>
        </p:spPr>
        <p:txBody>
          <a:bodyPr/>
          <a:lstStyle/>
          <a:p>
            <a:r>
              <a:rPr lang="en-US" altLang="en-US" dirty="0"/>
              <a:t>Null hypothesis: No difference, no effect, no relationship. e.g.</a:t>
            </a:r>
          </a:p>
          <a:p>
            <a:pPr lvl="1"/>
            <a:r>
              <a:rPr lang="en-US" altLang="en-US" dirty="0"/>
              <a:t>There is </a:t>
            </a:r>
            <a:r>
              <a:rPr lang="en-US" altLang="en-US" dirty="0">
                <a:solidFill>
                  <a:srgbClr val="FFC000"/>
                </a:solidFill>
              </a:rPr>
              <a:t>no significant difference </a:t>
            </a:r>
            <a:r>
              <a:rPr lang="en-US" altLang="en-US" dirty="0"/>
              <a:t>between the control and the treatment groups in test performance.</a:t>
            </a:r>
          </a:p>
          <a:p>
            <a:pPr lvl="1"/>
            <a:r>
              <a:rPr lang="en-US" altLang="en-US" dirty="0"/>
              <a:t>There is </a:t>
            </a:r>
            <a:r>
              <a:rPr lang="en-US" altLang="en-US" dirty="0">
                <a:solidFill>
                  <a:srgbClr val="FFC000"/>
                </a:solidFill>
              </a:rPr>
              <a:t>no significant treatment effect </a:t>
            </a:r>
            <a:r>
              <a:rPr lang="en-US" altLang="en-US" dirty="0"/>
              <a:t>on the students.</a:t>
            </a:r>
          </a:p>
          <a:p>
            <a:pPr lvl="1"/>
            <a:r>
              <a:rPr lang="en-US" altLang="en-US" dirty="0"/>
              <a:t>There is </a:t>
            </a:r>
            <a:r>
              <a:rPr lang="en-US" altLang="en-US" dirty="0">
                <a:solidFill>
                  <a:srgbClr val="FFC000"/>
                </a:solidFill>
              </a:rPr>
              <a:t>no significant relationship </a:t>
            </a:r>
            <a:r>
              <a:rPr lang="en-US" altLang="en-US" dirty="0"/>
              <a:t>between the treatment program and student performance.</a:t>
            </a:r>
          </a:p>
          <a:p>
            <a:r>
              <a:rPr lang="en-US" altLang="en-US" dirty="0"/>
              <a:t>Alternate: Opposite to null. e.g. there is a significant difference; there is a significant relationship</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Alpha and direction</a:t>
            </a:r>
            <a:endParaRPr lang="en-US" dirty="0"/>
          </a:p>
        </p:txBody>
      </p:sp>
      <p:sp>
        <p:nvSpPr>
          <p:cNvPr id="4099" name="Content Placeholder 2"/>
          <p:cNvSpPr>
            <a:spLocks noGrp="1"/>
          </p:cNvSpPr>
          <p:nvPr>
            <p:ph idx="1"/>
          </p:nvPr>
        </p:nvSpPr>
        <p:spPr/>
        <p:txBody>
          <a:bodyPr/>
          <a:lstStyle/>
          <a:p>
            <a:pPr eaLnBrk="1" hangingPunct="1"/>
            <a:r>
              <a:rPr lang="en-US" altLang="en-US" dirty="0">
                <a:solidFill>
                  <a:srgbClr val="FFC000"/>
                </a:solidFill>
              </a:rPr>
              <a:t>Alpha level</a:t>
            </a:r>
            <a:r>
              <a:rPr lang="en-US" altLang="en-US" dirty="0"/>
              <a:t>: Critical probability level—0.1, 0.05, 0.01</a:t>
            </a:r>
          </a:p>
          <a:p>
            <a:pPr eaLnBrk="1" hangingPunct="1"/>
            <a:r>
              <a:rPr lang="en-US" altLang="en-US" dirty="0">
                <a:solidFill>
                  <a:srgbClr val="FFC000"/>
                </a:solidFill>
              </a:rPr>
              <a:t>Directional hypothesis</a:t>
            </a:r>
            <a:r>
              <a:rPr lang="en-US" altLang="en-US" dirty="0"/>
              <a:t>: The treatment by Professor Yu will improve your test performance in </a:t>
            </a:r>
            <a:r>
              <a:rPr lang="en-US" altLang="en-US" dirty="0" smtClean="0"/>
              <a:t>Applied Statistics </a:t>
            </a:r>
            <a:r>
              <a:rPr lang="en-US" altLang="en-US" dirty="0"/>
              <a:t>(one-tailed test).</a:t>
            </a:r>
          </a:p>
          <a:p>
            <a:pPr eaLnBrk="1" hangingPunct="1"/>
            <a:r>
              <a:rPr lang="en-US" altLang="en-US" dirty="0">
                <a:solidFill>
                  <a:srgbClr val="FFC000"/>
                </a:solidFill>
              </a:rPr>
              <a:t>Non-directional</a:t>
            </a:r>
            <a:r>
              <a:rPr lang="en-US" altLang="en-US" dirty="0"/>
              <a:t>: The treatment by Professor Yu will make a difference in your test performance in 299. It could be better or worse (Two-tailed test).</a:t>
            </a:r>
          </a:p>
          <a:p>
            <a:pPr eaLnBrk="1" hangingPunct="1"/>
            <a:endParaRPr lang="en-US"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effectLst/>
              </a:rPr>
              <a:t>Cannot "prove" the hypothesis</a:t>
            </a:r>
            <a:endParaRPr lang="en-US" dirty="0"/>
          </a:p>
        </p:txBody>
      </p:sp>
      <p:sp>
        <p:nvSpPr>
          <p:cNvPr id="5123" name="Content Placeholder 2"/>
          <p:cNvSpPr>
            <a:spLocks noGrp="1"/>
          </p:cNvSpPr>
          <p:nvPr>
            <p:ph idx="1"/>
          </p:nvPr>
        </p:nvSpPr>
        <p:spPr/>
        <p:txBody>
          <a:bodyPr/>
          <a:lstStyle/>
          <a:p>
            <a:r>
              <a:rPr lang="en-US" altLang="en-US"/>
              <a:t>Usually what we want to know is: given the data how likely the hypothesis, the model, or the theory is correct? It can be written as: P(H|D). However, the logic of hypothesis testing is: Given the null hypothesis how likely we can observe the data in the long run? It can be expressed as: P(D|H). </a:t>
            </a:r>
          </a:p>
          <a:p>
            <a:pPr lvl="1"/>
            <a:r>
              <a:rPr lang="en-US" altLang="en-US"/>
              <a:t>If the hypothesis is right, then we should observe such and such data.</a:t>
            </a:r>
          </a:p>
          <a:p>
            <a:pPr lvl="1"/>
            <a:r>
              <a:rPr lang="en-US" altLang="en-US"/>
              <a:t>We got the data as expected!</a:t>
            </a:r>
          </a:p>
          <a:p>
            <a:pPr lvl="1"/>
            <a:r>
              <a:rPr lang="en-US" altLang="en-US"/>
              <a:t>We prove the theory! Ha! Ha!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effectLst/>
              </a:rPr>
              <a:t>Cannot "prove" the hypothesis</a:t>
            </a:r>
            <a:endParaRPr lang="en-US" dirty="0"/>
          </a:p>
        </p:txBody>
      </p:sp>
      <p:sp>
        <p:nvSpPr>
          <p:cNvPr id="6147" name="Content Placeholder 2"/>
          <p:cNvSpPr>
            <a:spLocks noGrp="1"/>
          </p:cNvSpPr>
          <p:nvPr>
            <p:ph idx="1"/>
          </p:nvPr>
        </p:nvSpPr>
        <p:spPr/>
        <p:txBody>
          <a:bodyPr/>
          <a:lstStyle/>
          <a:p>
            <a:r>
              <a:rPr lang="en-US" altLang="en-US"/>
              <a:t>If Thomas Jefferson was assassinated, then Jefferson is dead. </a:t>
            </a:r>
          </a:p>
          <a:p>
            <a:r>
              <a:rPr lang="en-US" altLang="en-US"/>
              <a:t>Jefferson is dead. </a:t>
            </a:r>
          </a:p>
          <a:p>
            <a:r>
              <a:rPr lang="en-US" altLang="en-US"/>
              <a:t>Therefore Jefferson was assassinated. </a:t>
            </a:r>
          </a:p>
          <a:p>
            <a:endParaRPr lang="en-US" altLang="en-US"/>
          </a:p>
          <a:p>
            <a:r>
              <a:rPr lang="en-US" altLang="en-US"/>
              <a:t>If it rains, the ground is wet. </a:t>
            </a:r>
          </a:p>
          <a:p>
            <a:r>
              <a:rPr lang="en-US" altLang="en-US"/>
              <a:t>The ground is wet. </a:t>
            </a:r>
          </a:p>
          <a:p>
            <a:r>
              <a:rPr lang="en-US" altLang="en-US"/>
              <a:t>It must rain. </a:t>
            </a:r>
          </a:p>
          <a:p>
            <a:endParaRPr lang="en-US" altLang="en-US"/>
          </a:p>
        </p:txBody>
      </p:sp>
      <p:pic>
        <p:nvPicPr>
          <p:cNvPr id="6148" name="Picture 2" descr="http://www.biography.com/imported/images/Biography/Images/Profiles/J/Thomas-Jefferson-9353715-1-4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733800"/>
            <a:ext cx="2667000" cy="2667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effectLst/>
              </a:rPr>
              <a:t>Cannot "prove" the hypothesis</a:t>
            </a:r>
            <a:endParaRPr lang="en-US" dirty="0"/>
          </a:p>
        </p:txBody>
      </p:sp>
      <p:sp>
        <p:nvSpPr>
          <p:cNvPr id="7171" name="Content Placeholder 2"/>
          <p:cNvSpPr>
            <a:spLocks noGrp="1"/>
          </p:cNvSpPr>
          <p:nvPr>
            <p:ph idx="1"/>
          </p:nvPr>
        </p:nvSpPr>
        <p:spPr/>
        <p:txBody>
          <a:bodyPr/>
          <a:lstStyle/>
          <a:p>
            <a:r>
              <a:rPr lang="en-US" altLang="en-US" dirty="0"/>
              <a:t>We can reject or fail to reject the null hypothesis. At most we can say that we either confirm or disconfirm a hypothesis. </a:t>
            </a:r>
          </a:p>
          <a:p>
            <a:r>
              <a:rPr lang="en-US" altLang="en-US" dirty="0"/>
              <a:t>There is a subtle difference between "prove" and "confirm." The former is about asserting the "truth" but the latter is nothing more than showing the </a:t>
            </a:r>
            <a:r>
              <a:rPr lang="en-US" altLang="en-US" dirty="0">
                <a:solidFill>
                  <a:srgbClr val="FFC000"/>
                </a:solidFill>
              </a:rPr>
              <a:t>fitness</a:t>
            </a:r>
            <a:r>
              <a:rPr lang="en-US" altLang="en-US" dirty="0"/>
              <a:t> between the data and </a:t>
            </a:r>
            <a:r>
              <a:rPr lang="en-US" altLang="en-US" dirty="0" smtClean="0"/>
              <a:t>the hypothesis (theory).</a:t>
            </a:r>
            <a:endParaRPr lang="en-US" altLang="en-US" dirty="0"/>
          </a:p>
          <a:p>
            <a:endParaRPr lang="en-US"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effectLst/>
              </a:rPr>
              <a:t>Cannot "prove" the hypothesis</a:t>
            </a:r>
            <a:endParaRPr lang="en-US" dirty="0"/>
          </a:p>
        </p:txBody>
      </p:sp>
      <p:sp>
        <p:nvSpPr>
          <p:cNvPr id="8195" name="Content Placeholder 2"/>
          <p:cNvSpPr>
            <a:spLocks noGrp="1"/>
          </p:cNvSpPr>
          <p:nvPr>
            <p:ph idx="1"/>
          </p:nvPr>
        </p:nvSpPr>
        <p:spPr>
          <a:xfrm>
            <a:off x="304800" y="1433513"/>
            <a:ext cx="6019800" cy="4708525"/>
          </a:xfrm>
        </p:spPr>
        <p:txBody>
          <a:bodyPr/>
          <a:lstStyle/>
          <a:p>
            <a:r>
              <a:rPr lang="en-US" altLang="en-US"/>
              <a:t>In the O. J. Simpson case or the Casey Anthony's case, there is not enough evidence to convict the suspect, but it doesn't mean that we have proven the otherwise.</a:t>
            </a:r>
          </a:p>
          <a:p>
            <a:r>
              <a:rPr lang="en-US" altLang="en-US"/>
              <a:t>By the same token, failing to reject the null hypothesis does not mean that the null is true and thus we should accept it. At most we can say we fail to reject the null hypothesis.</a:t>
            </a:r>
          </a:p>
        </p:txBody>
      </p:sp>
      <p:pic>
        <p:nvPicPr>
          <p:cNvPr id="8196" name="Picture 2" descr="http://www.creative-wisdom.com/computer/sas/oj_simp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0025" y="1520825"/>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197" name="Picture 4" descr="http://www.biography.com/imported/images/Biography/Images/Profiles/A/Casey-Anthony-17192822-1-4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0025" y="4038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effectLst/>
              </a:rPr>
              <a:t>Balancing </a:t>
            </a:r>
            <a:r>
              <a:rPr lang="en-US" dirty="0" smtClean="0">
                <a:effectLst/>
              </a:rPr>
              <a:t/>
            </a:r>
            <a:br>
              <a:rPr lang="en-US" dirty="0" smtClean="0">
                <a:effectLst/>
              </a:rPr>
            </a:br>
            <a:r>
              <a:rPr lang="en-US" dirty="0" smtClean="0">
                <a:effectLst/>
              </a:rPr>
              <a:t>Type </a:t>
            </a:r>
            <a:r>
              <a:rPr lang="en-US" dirty="0">
                <a:effectLst/>
              </a:rPr>
              <a:t>I and Type II errors</a:t>
            </a:r>
            <a:endParaRPr lang="en-US" dirty="0"/>
          </a:p>
        </p:txBody>
      </p:sp>
      <p:sp>
        <p:nvSpPr>
          <p:cNvPr id="9219" name="Content Placeholder 2"/>
          <p:cNvSpPr>
            <a:spLocks noGrp="1"/>
          </p:cNvSpPr>
          <p:nvPr>
            <p:ph idx="1"/>
          </p:nvPr>
        </p:nvSpPr>
        <p:spPr>
          <a:xfrm>
            <a:off x="457200" y="3733800"/>
            <a:ext cx="8229600" cy="2574925"/>
          </a:xfrm>
        </p:spPr>
        <p:txBody>
          <a:bodyPr/>
          <a:lstStyle/>
          <a:p>
            <a:r>
              <a:rPr lang="en-US" altLang="en-US"/>
              <a:t>In most cases the logic of null hypothesis testing follows the principle of "</a:t>
            </a:r>
            <a:r>
              <a:rPr lang="en-US" altLang="en-US">
                <a:solidFill>
                  <a:srgbClr val="FFC000"/>
                </a:solidFill>
              </a:rPr>
              <a:t>presumed innocence until proven guilty</a:t>
            </a:r>
            <a:r>
              <a:rPr lang="en-US" altLang="en-US"/>
              <a:t>". </a:t>
            </a:r>
          </a:p>
          <a:p>
            <a:endParaRPr lang="en-US" altLang="en-US"/>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57400"/>
            <a:ext cx="711835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ffectLst/>
              </a:rPr>
              <a:t>P</a:t>
            </a:r>
            <a:r>
              <a:rPr lang="en-US" dirty="0" smtClean="0"/>
              <a:t>recautionary </a:t>
            </a:r>
            <a:r>
              <a:rPr lang="en-US" dirty="0"/>
              <a:t>principle</a:t>
            </a:r>
          </a:p>
        </p:txBody>
      </p:sp>
      <p:sp>
        <p:nvSpPr>
          <p:cNvPr id="10243" name="Content Placeholder 2"/>
          <p:cNvSpPr>
            <a:spLocks noGrp="1"/>
          </p:cNvSpPr>
          <p:nvPr>
            <p:ph idx="1"/>
          </p:nvPr>
        </p:nvSpPr>
        <p:spPr/>
        <p:txBody>
          <a:bodyPr/>
          <a:lstStyle/>
          <a:p>
            <a:r>
              <a:rPr lang="en-US" altLang="en-US" dirty="0"/>
              <a:t>However, in public health it is often trumped by the </a:t>
            </a:r>
            <a:r>
              <a:rPr lang="en-US" altLang="en-US" b="1" dirty="0">
                <a:solidFill>
                  <a:srgbClr val="FFC000"/>
                </a:solidFill>
              </a:rPr>
              <a:t>precautionary principle</a:t>
            </a:r>
            <a:r>
              <a:rPr lang="en-US" altLang="en-US" dirty="0"/>
              <a:t>, which states that if an action could potentially causing harm to the public or to the ecology, without scientific consensus, </a:t>
            </a:r>
            <a:r>
              <a:rPr lang="en-US" altLang="en-US" dirty="0">
                <a:solidFill>
                  <a:srgbClr val="FFC000"/>
                </a:solidFill>
              </a:rPr>
              <a:t>the burden of proof </a:t>
            </a:r>
            <a:r>
              <a:rPr lang="en-US" altLang="en-US" dirty="0"/>
              <a:t>that it is not harmful is on the shoulder of the party taking the action. </a:t>
            </a:r>
          </a:p>
          <a:p>
            <a:r>
              <a:rPr lang="en-US" altLang="en-US" dirty="0"/>
              <a:t>In other words, the precautionary principle prefers "false alarm" (Type I) to "miss" (Type II).</a:t>
            </a:r>
          </a:p>
          <a:p>
            <a:endParaRPr lang="en-US"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Silicone breast implants</a:t>
            </a:r>
            <a:endParaRPr lang="en-US" dirty="0"/>
          </a:p>
        </p:txBody>
      </p:sp>
      <p:sp>
        <p:nvSpPr>
          <p:cNvPr id="11267" name="Content Placeholder 2"/>
          <p:cNvSpPr>
            <a:spLocks noGrp="1"/>
          </p:cNvSpPr>
          <p:nvPr>
            <p:ph idx="1"/>
          </p:nvPr>
        </p:nvSpPr>
        <p:spPr>
          <a:xfrm>
            <a:off x="2971800" y="1676400"/>
            <a:ext cx="5867400" cy="4708525"/>
          </a:xfrm>
        </p:spPr>
        <p:txBody>
          <a:bodyPr/>
          <a:lstStyle/>
          <a:p>
            <a:r>
              <a:rPr lang="en-US" altLang="en-US"/>
              <a:t>Please do not Google.</a:t>
            </a:r>
          </a:p>
          <a:p>
            <a:r>
              <a:rPr lang="en-US" altLang="en-US"/>
              <a:t>Silicone breast implants have been commonly available since 1963, and Dow Corning was the major chemical company that manufactures silicone gel. </a:t>
            </a:r>
          </a:p>
          <a:p>
            <a:r>
              <a:rPr lang="en-US" altLang="en-US"/>
              <a:t>But after some women who received the implant complained that they were very ill and the possible cause was the silicone gel.</a:t>
            </a:r>
          </a:p>
        </p:txBody>
      </p:sp>
      <p:pic>
        <p:nvPicPr>
          <p:cNvPr id="11268" name="Picture 5" descr="http://medcitynews.com/wp-content/uploads/img_32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752600"/>
            <a:ext cx="288131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Silicone breast implants</a:t>
            </a:r>
            <a:endParaRPr lang="en-US" dirty="0"/>
          </a:p>
        </p:txBody>
      </p:sp>
      <p:sp>
        <p:nvSpPr>
          <p:cNvPr id="12291" name="Content Placeholder 2"/>
          <p:cNvSpPr>
            <a:spLocks noGrp="1"/>
          </p:cNvSpPr>
          <p:nvPr>
            <p:ph idx="1"/>
          </p:nvPr>
        </p:nvSpPr>
        <p:spPr/>
        <p:txBody>
          <a:bodyPr/>
          <a:lstStyle/>
          <a:p>
            <a:r>
              <a:rPr lang="en-US" altLang="en-US">
                <a:ea typeface="ＭＳ Ｐゴシック" charset="-128"/>
              </a:rPr>
              <a:t>As a </a:t>
            </a:r>
            <a:r>
              <a:rPr lang="en-US" altLang="en-US" b="1">
                <a:ea typeface="ＭＳ Ｐゴシック" charset="-128"/>
              </a:rPr>
              <a:t>precautionary measure</a:t>
            </a:r>
            <a:r>
              <a:rPr lang="en-US" altLang="en-US">
                <a:ea typeface="ＭＳ Ｐゴシック" charset="-128"/>
              </a:rPr>
              <a:t>, the FDA banned all silicone breast implants from 1992-2006. It is important to point out that the FDA did not have evidence to indicate that silicone breast implants are unsafe; rather, it demanded the evidence to ensure its safety. </a:t>
            </a:r>
          </a:p>
        </p:txBody>
      </p:sp>
      <p:pic>
        <p:nvPicPr>
          <p:cNvPr id="1229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419600"/>
            <a:ext cx="562292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Silicone breast implants</a:t>
            </a:r>
            <a:endParaRPr lang="en-US" dirty="0"/>
          </a:p>
        </p:txBody>
      </p:sp>
      <p:sp>
        <p:nvSpPr>
          <p:cNvPr id="13315" name="Content Placeholder 2"/>
          <p:cNvSpPr>
            <a:spLocks noGrp="1"/>
          </p:cNvSpPr>
          <p:nvPr>
            <p:ph idx="1"/>
          </p:nvPr>
        </p:nvSpPr>
        <p:spPr/>
        <p:txBody>
          <a:bodyPr/>
          <a:lstStyle/>
          <a:p>
            <a:r>
              <a:rPr lang="en-US" altLang="en-US"/>
              <a:t>It triggered a massive flood of lawsuits against Dow Corning. In 1993 Dow Corning lost more than $287 million. </a:t>
            </a:r>
          </a:p>
          <a:p>
            <a:r>
              <a:rPr lang="en-US" altLang="en-US"/>
              <a:t>Dow Corning was under Chapter 11 protection from 1993-2004. </a:t>
            </a:r>
          </a:p>
        </p:txBody>
      </p:sp>
      <p:pic>
        <p:nvPicPr>
          <p:cNvPr id="13316" name="Picture 5" descr="http://www.dowcorning.com/images/about/aboutmidland/Plant-sign-header-AV10989-517x1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4191000"/>
            <a:ext cx="5822950"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Silicone breast implants</a:t>
            </a:r>
            <a:endParaRPr lang="en-US" dirty="0"/>
          </a:p>
        </p:txBody>
      </p:sp>
      <p:sp>
        <p:nvSpPr>
          <p:cNvPr id="14339" name="Content Placeholder 2"/>
          <p:cNvSpPr>
            <a:spLocks noGrp="1"/>
          </p:cNvSpPr>
          <p:nvPr>
            <p:ph idx="1"/>
          </p:nvPr>
        </p:nvSpPr>
        <p:spPr>
          <a:xfrm>
            <a:off x="457200" y="1600200"/>
            <a:ext cx="8001000" cy="4708525"/>
          </a:xfrm>
        </p:spPr>
        <p:txBody>
          <a:bodyPr/>
          <a:lstStyle/>
          <a:p>
            <a:pPr marL="136525" indent="0">
              <a:buNone/>
            </a:pPr>
            <a:r>
              <a:rPr lang="en-US" altLang="en-US" dirty="0">
                <a:ea typeface="ＭＳ Ｐゴシック" charset="-128"/>
              </a:rPr>
              <a:t>Later many independent scientific studies, including the one conducted by U.S. Institute of Medicine (IOM), found that silicone breast implants do not seem to cause breast cancers or any fatal diseases.</a:t>
            </a:r>
          </a:p>
        </p:txBody>
      </p:sp>
      <p:pic>
        <p:nvPicPr>
          <p:cNvPr id="1434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343400"/>
            <a:ext cx="7048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Ungraded Class Discussion</a:t>
            </a:r>
            <a:endParaRPr lang="en-US" dirty="0"/>
          </a:p>
        </p:txBody>
      </p:sp>
      <p:sp>
        <p:nvSpPr>
          <p:cNvPr id="15363" name="Content Placeholder 2"/>
          <p:cNvSpPr>
            <a:spLocks noGrp="1"/>
          </p:cNvSpPr>
          <p:nvPr>
            <p:ph idx="1"/>
          </p:nvPr>
        </p:nvSpPr>
        <p:spPr/>
        <p:txBody>
          <a:bodyPr/>
          <a:lstStyle/>
          <a:p>
            <a:r>
              <a:rPr lang="en-US" altLang="en-US" sz="3200" dirty="0"/>
              <a:t>Dow Corning's reputation had severely damaged, almost beyond redemption.</a:t>
            </a:r>
          </a:p>
          <a:p>
            <a:r>
              <a:rPr lang="en-US" altLang="en-US" sz="3200" dirty="0" smtClean="0"/>
              <a:t>Form a small group of 3-5 to discuss the following question: Do </a:t>
            </a:r>
            <a:r>
              <a:rPr lang="en-US" altLang="en-US" sz="3200" dirty="0"/>
              <a:t>you support “presumed innocence until proven guilty” or “precautionary principle”?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Not clear-cut</a:t>
            </a:r>
            <a:endParaRPr lang="en-US" dirty="0"/>
          </a:p>
        </p:txBody>
      </p:sp>
      <p:sp>
        <p:nvSpPr>
          <p:cNvPr id="16387" name="Content Placeholder 2"/>
          <p:cNvSpPr>
            <a:spLocks noGrp="1"/>
          </p:cNvSpPr>
          <p:nvPr>
            <p:ph idx="1"/>
          </p:nvPr>
        </p:nvSpPr>
        <p:spPr>
          <a:xfrm>
            <a:off x="457200" y="1600200"/>
            <a:ext cx="5105400" cy="4708525"/>
          </a:xfrm>
        </p:spPr>
        <p:txBody>
          <a:bodyPr/>
          <a:lstStyle/>
          <a:p>
            <a:r>
              <a:rPr lang="en-US" altLang="en-US">
                <a:ea typeface="ＭＳ Ｐゴシック" charset="-128"/>
              </a:rPr>
              <a:t>If a Type I error (false claim) is made and we jump into the conclusion that a new drug is safe, people will die.</a:t>
            </a:r>
          </a:p>
          <a:p>
            <a:r>
              <a:rPr lang="en-US" altLang="en-US">
                <a:ea typeface="ＭＳ Ｐゴシック" charset="-128"/>
              </a:rPr>
              <a:t>If a life-saving drug is not approved because of a Type II error (miss), people will die, too, because they didn’t have access the the drug.</a:t>
            </a:r>
          </a:p>
        </p:txBody>
      </p:sp>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828800"/>
            <a:ext cx="28511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609600"/>
            <a:ext cx="4191000" cy="2667000"/>
          </a:xfrm>
        </p:spPr>
        <p:txBody>
          <a:bodyPr/>
          <a:lstStyle/>
          <a:p>
            <a:pPr eaLnBrk="1" fontAlgn="auto" hangingPunct="1">
              <a:spcAft>
                <a:spcPts val="0"/>
              </a:spcAft>
              <a:defRPr/>
            </a:pPr>
            <a:r>
              <a:rPr lang="en-US" dirty="0">
                <a:effectLst/>
              </a:rPr>
              <a:t>Review of Null, alternate, Type I and Type II</a:t>
            </a:r>
            <a:br>
              <a:rPr lang="en-US" dirty="0">
                <a:effectLst/>
              </a:rPr>
            </a:br>
            <a:endParaRPr lang="en-US" dirty="0"/>
          </a:p>
        </p:txBody>
      </p:sp>
      <p:sp>
        <p:nvSpPr>
          <p:cNvPr id="3" name="Content Placeholder 2"/>
          <p:cNvSpPr>
            <a:spLocks noGrp="1"/>
          </p:cNvSpPr>
          <p:nvPr>
            <p:ph idx="1"/>
          </p:nvPr>
        </p:nvSpPr>
        <p:spPr>
          <a:xfrm>
            <a:off x="152400" y="693738"/>
            <a:ext cx="4343400" cy="5775325"/>
          </a:xfrm>
        </p:spPr>
        <p:txBody>
          <a:bodyPr>
            <a:normAutofit fontScale="92500" lnSpcReduction="20000"/>
          </a:bodyPr>
          <a:lstStyle/>
          <a:p>
            <a:pPr marL="548640" indent="-411480" eaLnBrk="1" fontAlgn="auto" hangingPunct="1">
              <a:spcAft>
                <a:spcPts val="0"/>
              </a:spcAft>
              <a:buClr>
                <a:schemeClr val="tx1">
                  <a:shade val="95000"/>
                </a:schemeClr>
              </a:buClr>
              <a:buFont typeface="Wingdings 2"/>
              <a:buChar char=""/>
              <a:defRPr/>
            </a:pPr>
            <a:r>
              <a:rPr lang="en-US" dirty="0">
                <a:solidFill>
                  <a:srgbClr val="FFC000"/>
                </a:solidFill>
              </a:rPr>
              <a:t>Null</a:t>
            </a:r>
            <a:r>
              <a:rPr lang="en-US" dirty="0"/>
              <a:t>: Excessive CO emission does not cause global warming (climate change)</a:t>
            </a:r>
          </a:p>
          <a:p>
            <a:pPr marL="548640" indent="-411480" eaLnBrk="1" fontAlgn="auto" hangingPunct="1">
              <a:spcAft>
                <a:spcPts val="0"/>
              </a:spcAft>
              <a:buClr>
                <a:schemeClr val="tx1">
                  <a:shade val="95000"/>
                </a:schemeClr>
              </a:buClr>
              <a:buFont typeface="Wingdings 2"/>
              <a:buChar char=""/>
              <a:defRPr/>
            </a:pPr>
            <a:r>
              <a:rPr lang="en-US" dirty="0">
                <a:solidFill>
                  <a:srgbClr val="FFC000"/>
                </a:solidFill>
              </a:rPr>
              <a:t>Alternate</a:t>
            </a:r>
            <a:r>
              <a:rPr lang="en-US" dirty="0"/>
              <a:t>: Excessive CO emission causes global warming (climate change)</a:t>
            </a:r>
          </a:p>
          <a:p>
            <a:pPr marL="548640" indent="-411480" eaLnBrk="1" fontAlgn="auto" hangingPunct="1">
              <a:spcAft>
                <a:spcPts val="0"/>
              </a:spcAft>
              <a:buClr>
                <a:schemeClr val="tx1">
                  <a:shade val="95000"/>
                </a:schemeClr>
              </a:buClr>
              <a:buFont typeface="Wingdings 2"/>
              <a:buChar char=""/>
              <a:defRPr/>
            </a:pPr>
            <a:r>
              <a:rPr lang="en-US" dirty="0">
                <a:solidFill>
                  <a:srgbClr val="FFC000"/>
                </a:solidFill>
              </a:rPr>
              <a:t>Type I error</a:t>
            </a:r>
            <a:r>
              <a:rPr lang="en-US" dirty="0"/>
              <a:t>: False alarm, the null is right</a:t>
            </a:r>
          </a:p>
          <a:p>
            <a:pPr marL="548640" indent="-411480" eaLnBrk="1" fontAlgn="auto" hangingPunct="1">
              <a:spcAft>
                <a:spcPts val="0"/>
              </a:spcAft>
              <a:buClr>
                <a:schemeClr val="tx1">
                  <a:shade val="95000"/>
                </a:schemeClr>
              </a:buClr>
              <a:buFont typeface="Wingdings 2"/>
              <a:buChar char=""/>
              <a:defRPr/>
            </a:pPr>
            <a:r>
              <a:rPr lang="en-US" dirty="0">
                <a:solidFill>
                  <a:srgbClr val="FFC000"/>
                </a:solidFill>
              </a:rPr>
              <a:t>Type II error</a:t>
            </a:r>
            <a:r>
              <a:rPr lang="en-US" dirty="0"/>
              <a:t>: Miss, the alternate is right</a:t>
            </a:r>
          </a:p>
          <a:p>
            <a:pPr marL="548640" indent="-411480" eaLnBrk="1" fontAlgn="auto" hangingPunct="1">
              <a:spcAft>
                <a:spcPts val="0"/>
              </a:spcAft>
              <a:buClr>
                <a:schemeClr val="tx1">
                  <a:shade val="95000"/>
                </a:schemeClr>
              </a:buClr>
              <a:buFont typeface="Wingdings 2"/>
              <a:buChar char=""/>
              <a:defRPr/>
            </a:pPr>
            <a:r>
              <a:rPr lang="en-US" dirty="0"/>
              <a:t>Should you believe in the null or alternate? Which error (Type I and Type II) is more serious?</a:t>
            </a:r>
          </a:p>
        </p:txBody>
      </p:sp>
      <p:pic>
        <p:nvPicPr>
          <p:cNvPr id="17412" name="Picture 2" descr="http://www.zmescience.com/wp-content/uploads/2011/08/al-go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352800"/>
            <a:ext cx="43815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4191000" cy="1143000"/>
          </a:xfrm>
        </p:spPr>
        <p:txBody>
          <a:bodyPr>
            <a:noAutofit/>
          </a:bodyPr>
          <a:lstStyle/>
          <a:p>
            <a:pPr eaLnBrk="1" fontAlgn="auto" hangingPunct="1">
              <a:spcAft>
                <a:spcPts val="0"/>
              </a:spcAft>
              <a:defRPr/>
            </a:pPr>
            <a:r>
              <a:rPr lang="en-US" sz="4400" dirty="0"/>
              <a:t>Consequence</a:t>
            </a:r>
          </a:p>
        </p:txBody>
      </p:sp>
      <p:sp>
        <p:nvSpPr>
          <p:cNvPr id="3" name="Content Placeholder 2"/>
          <p:cNvSpPr>
            <a:spLocks noGrp="1"/>
          </p:cNvSpPr>
          <p:nvPr>
            <p:ph idx="1"/>
          </p:nvPr>
        </p:nvSpPr>
        <p:spPr>
          <a:xfrm>
            <a:off x="4495800" y="304800"/>
            <a:ext cx="4419600" cy="6248400"/>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n-US" dirty="0">
                <a:solidFill>
                  <a:srgbClr val="FFC000"/>
                </a:solidFill>
              </a:rPr>
              <a:t>Consequence of Type I: </a:t>
            </a:r>
            <a:r>
              <a:rPr lang="en-US" dirty="0"/>
              <a:t>There is no climate change or CO emission does not lead to climate change. All investments in alternate energy are misdirected. </a:t>
            </a:r>
            <a:endParaRPr lang="en-US" dirty="0" smtClean="0"/>
          </a:p>
          <a:p>
            <a:pPr marL="548640" indent="-411480" eaLnBrk="1" fontAlgn="auto" hangingPunct="1">
              <a:spcAft>
                <a:spcPts val="0"/>
              </a:spcAft>
              <a:buClr>
                <a:schemeClr val="tx1">
                  <a:shade val="95000"/>
                </a:schemeClr>
              </a:buClr>
              <a:buFont typeface="Wingdings 2"/>
              <a:buChar char=""/>
              <a:defRPr/>
            </a:pPr>
            <a:r>
              <a:rPr lang="en-US" dirty="0" smtClean="0"/>
              <a:t>But </a:t>
            </a:r>
            <a:r>
              <a:rPr lang="en-US" dirty="0"/>
              <a:t>we might have alternate energy sources that are greener and cleaner. The air quality will be better in big cities. </a:t>
            </a:r>
          </a:p>
          <a:p>
            <a:pPr marL="548640" indent="-411480" eaLnBrk="1" fontAlgn="auto" hangingPunct="1">
              <a:spcAft>
                <a:spcPts val="0"/>
              </a:spcAft>
              <a:buClr>
                <a:schemeClr val="tx1">
                  <a:shade val="95000"/>
                </a:schemeClr>
              </a:buClr>
              <a:buFont typeface="Wingdings 2"/>
              <a:buChar char=""/>
              <a:defRPr/>
            </a:pPr>
            <a:endParaRPr lang="en-US" dirty="0"/>
          </a:p>
        </p:txBody>
      </p:sp>
      <p:pic>
        <p:nvPicPr>
          <p:cNvPr id="18436" name="Picture 4" descr="http://1.bp.blogspot.com/-BDqV8-idD4Y/TlezRlqkJ5I/AAAAAAAADr8/0OUcEvMrPRk/s1600/day_after_tomorrow_f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05000"/>
            <a:ext cx="4343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4191000" cy="1143000"/>
          </a:xfrm>
        </p:spPr>
        <p:txBody>
          <a:bodyPr>
            <a:noAutofit/>
          </a:bodyPr>
          <a:lstStyle/>
          <a:p>
            <a:pPr eaLnBrk="1" fontAlgn="auto" hangingPunct="1">
              <a:spcAft>
                <a:spcPts val="0"/>
              </a:spcAft>
              <a:defRPr/>
            </a:pPr>
            <a:r>
              <a:rPr lang="en-US" sz="4400" dirty="0"/>
              <a:t>Consequence</a:t>
            </a:r>
          </a:p>
        </p:txBody>
      </p:sp>
      <p:sp>
        <p:nvSpPr>
          <p:cNvPr id="3" name="Content Placeholder 2"/>
          <p:cNvSpPr>
            <a:spLocks noGrp="1"/>
          </p:cNvSpPr>
          <p:nvPr>
            <p:ph idx="1"/>
          </p:nvPr>
        </p:nvSpPr>
        <p:spPr>
          <a:xfrm>
            <a:off x="4495800" y="990600"/>
            <a:ext cx="4419600" cy="5562600"/>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n-US" dirty="0" smtClean="0">
                <a:solidFill>
                  <a:srgbClr val="FFC000"/>
                </a:solidFill>
              </a:rPr>
              <a:t>Consequence </a:t>
            </a:r>
            <a:r>
              <a:rPr lang="en-US" dirty="0">
                <a:solidFill>
                  <a:srgbClr val="FFC000"/>
                </a:solidFill>
              </a:rPr>
              <a:t>of Type II: </a:t>
            </a:r>
            <a:r>
              <a:rPr lang="en-US" dirty="0"/>
              <a:t>Global warming is real and CO emission is the cause. Sea level rises and coastal cities, including LA and New Orleans, are under water.</a:t>
            </a:r>
          </a:p>
          <a:p>
            <a:pPr marL="548640" indent="-411480" eaLnBrk="1" fontAlgn="auto" hangingPunct="1">
              <a:spcAft>
                <a:spcPts val="0"/>
              </a:spcAft>
              <a:buClr>
                <a:schemeClr val="tx1">
                  <a:shade val="95000"/>
                </a:schemeClr>
              </a:buClr>
              <a:buFont typeface="Wingdings 2"/>
              <a:buChar char=""/>
              <a:defRPr/>
            </a:pPr>
            <a:endParaRPr lang="en-US" dirty="0"/>
          </a:p>
        </p:txBody>
      </p:sp>
      <p:pic>
        <p:nvPicPr>
          <p:cNvPr id="19460" name="Picture 4" descr="http://1.bp.blogspot.com/-BDqV8-idD4Y/TlezRlqkJ5I/AAAAAAAADr8/0OUcEvMrPRk/s1600/day_after_tomorrow_f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05000"/>
            <a:ext cx="4343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a:p>
        </p:txBody>
      </p:sp>
      <p:sp>
        <p:nvSpPr>
          <p:cNvPr id="20483" name="Content Placeholder 2"/>
          <p:cNvSpPr>
            <a:spLocks noGrp="1"/>
          </p:cNvSpPr>
          <p:nvPr>
            <p:ph idx="1"/>
          </p:nvPr>
        </p:nvSpPr>
        <p:spPr>
          <a:xfrm>
            <a:off x="582613" y="3581400"/>
            <a:ext cx="8229600" cy="2438400"/>
          </a:xfrm>
        </p:spPr>
        <p:txBody>
          <a:bodyPr/>
          <a:lstStyle/>
          <a:p>
            <a:pPr eaLnBrk="1" hangingPunct="1"/>
            <a:r>
              <a:rPr lang="en-US" altLang="en-US">
                <a:solidFill>
                  <a:srgbClr val="FFC000"/>
                </a:solidFill>
              </a:rPr>
              <a:t>Null:</a:t>
            </a:r>
            <a:r>
              <a:rPr lang="en-US" altLang="en-US"/>
              <a:t> There is no God and no afterlife.</a:t>
            </a:r>
          </a:p>
          <a:p>
            <a:pPr eaLnBrk="1" hangingPunct="1"/>
            <a:r>
              <a:rPr lang="en-US" altLang="en-US">
                <a:solidFill>
                  <a:srgbClr val="FFC000"/>
                </a:solidFill>
              </a:rPr>
              <a:t>Alternate:</a:t>
            </a:r>
            <a:r>
              <a:rPr lang="en-US" altLang="en-US"/>
              <a:t> God and afterlife are real.</a:t>
            </a:r>
          </a:p>
          <a:p>
            <a:pPr eaLnBrk="1" hangingPunct="1"/>
            <a:r>
              <a:rPr lang="en-US" altLang="en-US">
                <a:solidFill>
                  <a:srgbClr val="FFC000"/>
                </a:solidFill>
              </a:rPr>
              <a:t>Type I error: </a:t>
            </a:r>
            <a:r>
              <a:rPr lang="en-US" altLang="en-US"/>
              <a:t>False alarm, the null is right</a:t>
            </a:r>
          </a:p>
          <a:p>
            <a:pPr eaLnBrk="1" hangingPunct="1"/>
            <a:r>
              <a:rPr lang="en-US" altLang="en-US">
                <a:solidFill>
                  <a:srgbClr val="FFC000"/>
                </a:solidFill>
              </a:rPr>
              <a:t>Type II error: </a:t>
            </a:r>
            <a:r>
              <a:rPr lang="en-US" altLang="en-US"/>
              <a:t>Miss, the alternate is right</a:t>
            </a:r>
          </a:p>
          <a:p>
            <a:pPr eaLnBrk="1" hangingPunct="1"/>
            <a:endParaRPr lang="en-US" altLang="en-US"/>
          </a:p>
        </p:txBody>
      </p:sp>
      <p:pic>
        <p:nvPicPr>
          <p:cNvPr id="20484" name="Picture 4" descr="https://encrypted-tbn3.google.com/images?q=tbn:ANd9GcQ9Sxy4wrTPxweRwtR5H9-tpibn0xVtrgaAgA-BNsM5rAXVVLAOX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7848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Pascal Wager</a:t>
            </a:r>
          </a:p>
        </p:txBody>
      </p:sp>
      <p:sp>
        <p:nvSpPr>
          <p:cNvPr id="21507" name="Content Placeholder 2"/>
          <p:cNvSpPr>
            <a:spLocks noGrp="1"/>
          </p:cNvSpPr>
          <p:nvPr>
            <p:ph idx="1"/>
          </p:nvPr>
        </p:nvSpPr>
        <p:spPr>
          <a:xfrm>
            <a:off x="457200" y="1600200"/>
            <a:ext cx="5867400" cy="4708525"/>
          </a:xfrm>
        </p:spPr>
        <p:txBody>
          <a:bodyPr/>
          <a:lstStyle/>
          <a:p>
            <a:pPr eaLnBrk="1" hangingPunct="1"/>
            <a:r>
              <a:rPr lang="en-US" altLang="en-US"/>
              <a:t>If you don't believe in God and you're right (There is no God), you earn nothing</a:t>
            </a:r>
          </a:p>
          <a:p>
            <a:pPr eaLnBrk="1" hangingPunct="1"/>
            <a:r>
              <a:rPr lang="en-US" altLang="en-US"/>
              <a:t>If you don't believe in God but you're wrong (God is real), you lose everything.</a:t>
            </a:r>
          </a:p>
          <a:p>
            <a:pPr eaLnBrk="1" hangingPunct="1"/>
            <a:r>
              <a:rPr lang="en-US" altLang="en-US"/>
              <a:t>If you believe in God and you're right, you win the eternal life.</a:t>
            </a:r>
          </a:p>
          <a:p>
            <a:pPr eaLnBrk="1" hangingPunct="1"/>
            <a:r>
              <a:rPr lang="en-US" altLang="en-US"/>
              <a:t>If you believe in God but you're wrong, there is nothing to lose.</a:t>
            </a:r>
          </a:p>
          <a:p>
            <a:pPr eaLnBrk="1" hangingPunct="1"/>
            <a:endParaRPr lang="en-US" altLang="en-US"/>
          </a:p>
        </p:txBody>
      </p:sp>
      <p:pic>
        <p:nvPicPr>
          <p:cNvPr id="21508" name="Picture 2" descr="http://upload.wikimedia.org/wikipedia/commons/thumb/9/98/Blaise_Pascal_Versailles.JPG/220px-Blaise_Pascal_Versail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4450" y="1752600"/>
            <a:ext cx="2368550" cy="2819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ffectLst/>
                <a:latin typeface="Calibri"/>
                <a:ea typeface="Calibri"/>
                <a:cs typeface="Times New Roman"/>
              </a:rPr>
              <a:t>Hypothesis testing </a:t>
            </a:r>
            <a:r>
              <a:rPr lang="en-US" dirty="0" smtClean="0">
                <a:effectLst/>
                <a:latin typeface="Calibri"/>
                <a:ea typeface="Calibri"/>
                <a:cs typeface="Times New Roman"/>
              </a:rPr>
              <a:t>result</a:t>
            </a:r>
            <a:endParaRPr lang="en-US" dirty="0"/>
          </a:p>
        </p:txBody>
      </p:sp>
      <p:sp>
        <p:nvSpPr>
          <p:cNvPr id="22531" name="Content Placeholder 2"/>
          <p:cNvSpPr>
            <a:spLocks noGrp="1"/>
          </p:cNvSpPr>
          <p:nvPr>
            <p:ph idx="1"/>
          </p:nvPr>
        </p:nvSpPr>
        <p:spPr/>
        <p:txBody>
          <a:bodyPr/>
          <a:lstStyle/>
          <a:p>
            <a:r>
              <a:rPr lang="en-US" altLang="en-US" b="1"/>
              <a:t>Two options only: null or alternate</a:t>
            </a:r>
            <a:endParaRPr lang="en-US" altLang="en-US"/>
          </a:p>
          <a:p>
            <a:r>
              <a:rPr lang="en-US" altLang="en-US" b="1"/>
              <a:t>The answer is dichotomous: reject the null or not to reject the null</a:t>
            </a:r>
            <a:endParaRPr lang="en-US" altLang="en-US"/>
          </a:p>
          <a:p>
            <a:r>
              <a:rPr lang="en-US" altLang="en-US" b="1"/>
              <a:t>But, is the real world as simple as black and white only?</a:t>
            </a:r>
            <a:endParaRPr lang="en-US" altLang="en-US"/>
          </a:p>
          <a:p>
            <a:r>
              <a:rPr lang="en-US" altLang="en-US" b="1"/>
              <a:t>The answers may be: “The treatment works for one population, but not for another.” “The construct is a continuum. The difference is not clear-cut.”</a:t>
            </a:r>
            <a:endParaRPr lang="en-US" altLang="en-US"/>
          </a:p>
          <a:p>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integration</a:t>
            </a:r>
            <a:endParaRPr lang="en-US" dirty="0"/>
          </a:p>
        </p:txBody>
      </p:sp>
      <p:sp>
        <p:nvSpPr>
          <p:cNvPr id="3" name="Content Placeholder 2"/>
          <p:cNvSpPr>
            <a:spLocks noGrp="1"/>
          </p:cNvSpPr>
          <p:nvPr>
            <p:ph idx="1"/>
          </p:nvPr>
        </p:nvSpPr>
        <p:spPr>
          <a:xfrm>
            <a:off x="457200" y="1600200"/>
            <a:ext cx="4876800" cy="4708525"/>
          </a:xfrm>
        </p:spPr>
        <p:txBody>
          <a:bodyPr/>
          <a:lstStyle/>
          <a:p>
            <a:r>
              <a:rPr lang="en-US" dirty="0" smtClean="0"/>
              <a:t>Some critics use “scientific methods” (e.g. hypothesis testing) to reject religion.</a:t>
            </a:r>
          </a:p>
          <a:p>
            <a:r>
              <a:rPr lang="en-US" dirty="0" smtClean="0"/>
              <a:t>Did they correctly employ hypothesis testing or scientific methods?</a:t>
            </a:r>
            <a:endParaRPr lang="en-US" dirty="0"/>
          </a:p>
        </p:txBody>
      </p:sp>
      <p:pic>
        <p:nvPicPr>
          <p:cNvPr id="4" name="Picture 3"/>
          <p:cNvPicPr>
            <a:picLocks noChangeAspect="1"/>
          </p:cNvPicPr>
          <p:nvPr/>
        </p:nvPicPr>
        <p:blipFill>
          <a:blip r:embed="rId2"/>
          <a:stretch>
            <a:fillRect/>
          </a:stretch>
        </p:blipFill>
        <p:spPr>
          <a:xfrm>
            <a:off x="5715000" y="3200400"/>
            <a:ext cx="2971800" cy="2235200"/>
          </a:xfrm>
          <a:prstGeom prst="rect">
            <a:avLst/>
          </a:prstGeom>
        </p:spPr>
      </p:pic>
    </p:spTree>
    <p:extLst>
      <p:ext uri="{BB962C8B-B14F-4D97-AF65-F5344CB8AC3E}">
        <p14:creationId xmlns:p14="http://schemas.microsoft.com/office/powerpoint/2010/main" val="497733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Null hypothesis: </a:t>
            </a:r>
            <a:r>
              <a:rPr lang="en-US" dirty="0" smtClean="0">
                <a:effectLst/>
              </a:rPr>
              <a:t/>
            </a:r>
            <a:br>
              <a:rPr lang="en-US" dirty="0" smtClean="0">
                <a:effectLst/>
              </a:rPr>
            </a:br>
            <a:r>
              <a:rPr lang="en-US" dirty="0" smtClean="0">
                <a:effectLst/>
              </a:rPr>
              <a:t>Burden </a:t>
            </a:r>
            <a:r>
              <a:rPr lang="en-US" dirty="0">
                <a:effectLst/>
              </a:rPr>
              <a:t>of proof</a:t>
            </a:r>
            <a:r>
              <a:rPr lang="en-US" dirty="0" smtClean="0">
                <a:effectLst/>
              </a:rPr>
              <a:t>?</a:t>
            </a:r>
            <a:endParaRPr lang="en-US" dirty="0"/>
          </a:p>
        </p:txBody>
      </p:sp>
      <p:sp>
        <p:nvSpPr>
          <p:cNvPr id="3" name="Content Placeholder 2"/>
          <p:cNvSpPr>
            <a:spLocks noGrp="1"/>
          </p:cNvSpPr>
          <p:nvPr>
            <p:ph idx="1"/>
          </p:nvPr>
        </p:nvSpPr>
        <p:spPr>
          <a:xfrm>
            <a:off x="304800" y="1518036"/>
            <a:ext cx="5486400" cy="5187563"/>
          </a:xfrm>
        </p:spPr>
        <p:txBody>
          <a:bodyPr>
            <a:normAutofit fontScale="85000" lnSpcReduction="20000"/>
          </a:bodyPr>
          <a:lstStyle/>
          <a:p>
            <a:r>
              <a:rPr lang="en-US" b="1" dirty="0"/>
              <a:t>American skeptic Michael </a:t>
            </a:r>
            <a:r>
              <a:rPr lang="en-US" b="1" dirty="0" err="1"/>
              <a:t>Shermer</a:t>
            </a:r>
            <a:r>
              <a:rPr lang="en-US" b="1" dirty="0"/>
              <a:t> used null hypothesis testing to challenge many extraordinary and supernatural claims. </a:t>
            </a:r>
          </a:p>
          <a:p>
            <a:r>
              <a:rPr lang="en-US" b="1" dirty="0"/>
              <a:t>The null hypothesis is a statement assuming that the claim is untrue. </a:t>
            </a:r>
          </a:p>
          <a:p>
            <a:r>
              <a:rPr lang="en-US" b="1" dirty="0"/>
              <a:t>For example, if a psychic claims that he can use extra-sensory perception to foresee the color of a card randomly drawn from a stack of pokers, our default position should be: there is no ESP. The burden of proof is on the shoulder of the psychic. </a:t>
            </a:r>
          </a:p>
          <a:p>
            <a:pPr marL="0" indent="0">
              <a:buNone/>
            </a:pPr>
            <a:endParaRPr lang="en-US" dirty="0"/>
          </a:p>
        </p:txBody>
      </p:sp>
      <p:pic>
        <p:nvPicPr>
          <p:cNvPr id="1028" name="Picture 4" descr="http://static.ddmcdn.com/gif/esp-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5127" y="1524000"/>
            <a:ext cx="3070746"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212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Null hypothesis: Burden of proof</a:t>
            </a:r>
            <a:r>
              <a:rPr lang="en-US" dirty="0" smtClean="0">
                <a:effectLst/>
              </a:rPr>
              <a:t>?</a:t>
            </a:r>
            <a:endParaRPr lang="en-US" dirty="0"/>
          </a:p>
        </p:txBody>
      </p:sp>
      <p:sp>
        <p:nvSpPr>
          <p:cNvPr id="3" name="Content Placeholder 2"/>
          <p:cNvSpPr>
            <a:spLocks noGrp="1"/>
          </p:cNvSpPr>
          <p:nvPr>
            <p:ph idx="1"/>
          </p:nvPr>
        </p:nvSpPr>
        <p:spPr>
          <a:xfrm>
            <a:off x="304800" y="1518036"/>
            <a:ext cx="5486400" cy="5187563"/>
          </a:xfrm>
        </p:spPr>
        <p:txBody>
          <a:bodyPr>
            <a:normAutofit/>
          </a:bodyPr>
          <a:lstStyle/>
          <a:p>
            <a:r>
              <a:rPr lang="en-US" b="1" dirty="0" smtClean="0"/>
              <a:t>If </a:t>
            </a:r>
            <a:r>
              <a:rPr lang="en-US" b="1" dirty="0"/>
              <a:t>someone insists that UFO and </a:t>
            </a:r>
            <a:r>
              <a:rPr lang="en-US" b="1" dirty="0" smtClean="0"/>
              <a:t>aliens </a:t>
            </a:r>
            <a:r>
              <a:rPr lang="en-US" b="1" dirty="0"/>
              <a:t>had visited the earth, the burden of proof is on the people making the assertion. We should not believe in the existence of UFO or </a:t>
            </a:r>
            <a:r>
              <a:rPr lang="en-US" b="1" dirty="0" smtClean="0"/>
              <a:t>aliens </a:t>
            </a:r>
            <a:r>
              <a:rPr lang="en-US" b="1" dirty="0"/>
              <a:t>unless we see strong evidence.</a:t>
            </a:r>
          </a:p>
          <a:p>
            <a:endParaRPr lang="en-US" dirty="0"/>
          </a:p>
        </p:txBody>
      </p:sp>
      <p:pic>
        <p:nvPicPr>
          <p:cNvPr id="1026" name="Picture 2" descr="http://ufo-alien.info/uf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1676400"/>
            <a:ext cx="3055038"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466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Argument against </a:t>
            </a:r>
            <a:r>
              <a:rPr lang="en-US" dirty="0" smtClean="0">
                <a:effectLst/>
              </a:rPr>
              <a:t>religion</a:t>
            </a:r>
            <a:endParaRPr lang="en-US" dirty="0"/>
          </a:p>
        </p:txBody>
      </p:sp>
      <p:sp>
        <p:nvSpPr>
          <p:cNvPr id="3" name="Content Placeholder 2"/>
          <p:cNvSpPr>
            <a:spLocks noGrp="1"/>
          </p:cNvSpPr>
          <p:nvPr>
            <p:ph idx="1"/>
          </p:nvPr>
        </p:nvSpPr>
        <p:spPr>
          <a:xfrm>
            <a:off x="304800" y="1554162"/>
            <a:ext cx="6324600" cy="4922838"/>
          </a:xfrm>
        </p:spPr>
        <p:txBody>
          <a:bodyPr>
            <a:normAutofit/>
          </a:bodyPr>
          <a:lstStyle/>
          <a:p>
            <a:r>
              <a:rPr lang="en-US" b="1" dirty="0" err="1"/>
              <a:t>Shermer</a:t>
            </a:r>
            <a:r>
              <a:rPr lang="en-US" b="1" dirty="0"/>
              <a:t> applies the same argument into religion. This is a classic philosophical question: </a:t>
            </a:r>
            <a:r>
              <a:rPr lang="en-US" b="1" dirty="0">
                <a:solidFill>
                  <a:srgbClr val="FFC000"/>
                </a:solidFill>
              </a:rPr>
              <a:t>Why is there something rather than nothing? </a:t>
            </a:r>
            <a:r>
              <a:rPr lang="en-US" b="1" dirty="0"/>
              <a:t>Why is there a universe? Why do we exist? </a:t>
            </a:r>
          </a:p>
          <a:p>
            <a:r>
              <a:rPr lang="en-US" b="1" dirty="0"/>
              <a:t>The theist’s answer to the question is that God existed before the universe and subsequently created it out of nothing. </a:t>
            </a:r>
          </a:p>
        </p:txBody>
      </p:sp>
      <p:pic>
        <p:nvPicPr>
          <p:cNvPr id="2050" name="Picture 2" descr="https://encrypted-tbn1.google.com/images?q=tbn:ANd9GcQ_qQMZ8-pfucIuvFo9WwKTGqmeg-WV2tw5zVqL76DkRfR43zV-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1678" y="167640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340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Argument against </a:t>
            </a:r>
            <a:r>
              <a:rPr lang="en-US" dirty="0" smtClean="0">
                <a:effectLst/>
              </a:rPr>
              <a:t>religion</a:t>
            </a:r>
            <a:endParaRPr lang="en-US" dirty="0"/>
          </a:p>
        </p:txBody>
      </p:sp>
      <p:sp>
        <p:nvSpPr>
          <p:cNvPr id="3" name="Content Placeholder 2"/>
          <p:cNvSpPr>
            <a:spLocks noGrp="1"/>
          </p:cNvSpPr>
          <p:nvPr>
            <p:ph idx="1"/>
          </p:nvPr>
        </p:nvSpPr>
        <p:spPr>
          <a:xfrm>
            <a:off x="304800" y="1554162"/>
            <a:ext cx="6324600" cy="4922838"/>
          </a:xfrm>
        </p:spPr>
        <p:txBody>
          <a:bodyPr>
            <a:normAutofit/>
          </a:bodyPr>
          <a:lstStyle/>
          <a:p>
            <a:r>
              <a:rPr lang="en-US" b="1" dirty="0" err="1" smtClean="0"/>
              <a:t>Shermer</a:t>
            </a:r>
            <a:r>
              <a:rPr lang="en-US" b="1" dirty="0" smtClean="0"/>
              <a:t> </a:t>
            </a:r>
            <a:r>
              <a:rPr lang="en-US" b="1" dirty="0"/>
              <a:t>argues that this is the wrong question. Asking this question presumes “nothing” is the natural state of things and when there is something, we need an explanation. But maybe </a:t>
            </a:r>
            <a:r>
              <a:rPr lang="en-US" b="1" dirty="0">
                <a:solidFill>
                  <a:srgbClr val="FFC000"/>
                </a:solidFill>
              </a:rPr>
              <a:t>“something” is the natural state of things </a:t>
            </a:r>
            <a:r>
              <a:rPr lang="en-US" b="1" dirty="0"/>
              <a:t>and “nothing” would be the mystery to be solved. </a:t>
            </a:r>
          </a:p>
        </p:txBody>
      </p:sp>
      <p:pic>
        <p:nvPicPr>
          <p:cNvPr id="2050" name="Picture 2" descr="https://encrypted-tbn1.google.com/images?q=tbn:ANd9GcQ_qQMZ8-pfucIuvFo9WwKTGqmeg-WV2tw5zVqL76DkRfR43zV-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1678" y="167640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395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What is the default position</a:t>
            </a:r>
            <a:r>
              <a:rPr lang="en-US" dirty="0" smtClean="0">
                <a:effectLst/>
              </a:rPr>
              <a:t>?</a:t>
            </a:r>
            <a:endParaRPr lang="en-US" dirty="0"/>
          </a:p>
        </p:txBody>
      </p:sp>
      <p:sp>
        <p:nvSpPr>
          <p:cNvPr id="3" name="Content Placeholder 2"/>
          <p:cNvSpPr>
            <a:spLocks noGrp="1"/>
          </p:cNvSpPr>
          <p:nvPr>
            <p:ph idx="1"/>
          </p:nvPr>
        </p:nvSpPr>
        <p:spPr>
          <a:xfrm>
            <a:off x="304800" y="1554162"/>
            <a:ext cx="5715000" cy="5075238"/>
          </a:xfrm>
        </p:spPr>
        <p:txBody>
          <a:bodyPr>
            <a:normAutofit fontScale="92500" lnSpcReduction="10000"/>
          </a:bodyPr>
          <a:lstStyle/>
          <a:p>
            <a:r>
              <a:rPr lang="en-US" b="1" dirty="0" err="1"/>
              <a:t>Shermer</a:t>
            </a:r>
            <a:r>
              <a:rPr lang="en-US" b="1" dirty="0"/>
              <a:t> cites physics to assert that there must have something because </a:t>
            </a:r>
            <a:r>
              <a:rPr lang="en-US" b="1" dirty="0">
                <a:solidFill>
                  <a:srgbClr val="FFC000"/>
                </a:solidFill>
              </a:rPr>
              <a:t>something is more stable than nothing</a:t>
            </a:r>
            <a:r>
              <a:rPr lang="en-US" b="1" dirty="0"/>
              <a:t>. </a:t>
            </a:r>
            <a:endParaRPr lang="en-US" b="1" dirty="0" smtClean="0"/>
          </a:p>
          <a:p>
            <a:r>
              <a:rPr lang="en-US" b="1" dirty="0"/>
              <a:t>O</a:t>
            </a:r>
            <a:r>
              <a:rPr lang="en-US" b="1" dirty="0" smtClean="0"/>
              <a:t>ur </a:t>
            </a:r>
            <a:r>
              <a:rPr lang="en-US" b="1" dirty="0"/>
              <a:t>default position should be accepting that nothing could happen spontaneously. God created something out of nothing is an extraordinary claim and we should see it as opposed to the null hypothesis. The burden of proof is on the shoulder of Christians.</a:t>
            </a:r>
          </a:p>
          <a:p>
            <a:endParaRPr lang="en-US" dirty="0"/>
          </a:p>
        </p:txBody>
      </p:sp>
      <p:pic>
        <p:nvPicPr>
          <p:cNvPr id="3074" name="Picture 2" descr="http://lh4.ggpht.com/_jLmX_8LH3uo/TQt-UrKqNPI/AAAAAAAAHlI/7NFexQAfl5c/God%20Creating%20Ex%20Nihilo%5B4%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3902" y="1550151"/>
            <a:ext cx="3464161" cy="3301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390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Cycle of Big bang/big </a:t>
            </a:r>
            <a:r>
              <a:rPr lang="en-US" dirty="0" smtClean="0">
                <a:effectLst/>
              </a:rPr>
              <a:t>collapse</a:t>
            </a:r>
            <a:endParaRPr lang="en-US" dirty="0">
              <a:effectLst/>
            </a:endParaRPr>
          </a:p>
        </p:txBody>
      </p:sp>
      <p:sp>
        <p:nvSpPr>
          <p:cNvPr id="3" name="Content Placeholder 2"/>
          <p:cNvSpPr>
            <a:spLocks noGrp="1"/>
          </p:cNvSpPr>
          <p:nvPr>
            <p:ph idx="1"/>
          </p:nvPr>
        </p:nvSpPr>
        <p:spPr>
          <a:xfrm>
            <a:off x="304800" y="1554162"/>
            <a:ext cx="5562600" cy="4999038"/>
          </a:xfrm>
        </p:spPr>
        <p:txBody>
          <a:bodyPr>
            <a:normAutofit/>
          </a:bodyPr>
          <a:lstStyle/>
          <a:p>
            <a:r>
              <a:rPr lang="en-US" b="1" dirty="0" smtClean="0">
                <a:solidFill>
                  <a:srgbClr val="FFC000"/>
                </a:solidFill>
              </a:rPr>
              <a:t>Cycle:</a:t>
            </a:r>
            <a:r>
              <a:rPr lang="en-US" b="1" dirty="0" smtClean="0">
                <a:solidFill>
                  <a:srgbClr val="FF0000"/>
                </a:solidFill>
              </a:rPr>
              <a:t> </a:t>
            </a:r>
            <a:r>
              <a:rPr lang="en-US" b="1" dirty="0" smtClean="0"/>
              <a:t>Cosmologist </a:t>
            </a:r>
            <a:r>
              <a:rPr lang="en-US" b="1" dirty="0"/>
              <a:t>Sean Carroll suggests that our universe may be just one in a series of boom-and-bust cycles of expansion and contractions of the universe. Therefore there is no beginning of our universe and there is no God’s creation. </a:t>
            </a:r>
          </a:p>
          <a:p>
            <a:endParaRPr lang="en-US" dirty="0"/>
          </a:p>
        </p:txBody>
      </p:sp>
      <p:pic>
        <p:nvPicPr>
          <p:cNvPr id="4100" name="Picture 4" descr="http://1.bp.blogspot.com/-Ob8f62t7bh4/TioS5OD8oQI/AAAAAAAADeQ/1WtK89JLxnY/s1600/the%2Buniverse%2Bcyc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4560" y="1600200"/>
            <a:ext cx="2844579"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720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rPr>
              <a:t>Multiverse</a:t>
            </a:r>
            <a:endParaRPr lang="en-US" dirty="0">
              <a:effectLst/>
            </a:endParaRPr>
          </a:p>
        </p:txBody>
      </p:sp>
      <p:sp>
        <p:nvSpPr>
          <p:cNvPr id="3" name="Content Placeholder 2"/>
          <p:cNvSpPr>
            <a:spLocks noGrp="1"/>
          </p:cNvSpPr>
          <p:nvPr>
            <p:ph idx="1"/>
          </p:nvPr>
        </p:nvSpPr>
        <p:spPr>
          <a:xfrm>
            <a:off x="304800" y="1554162"/>
            <a:ext cx="5562600" cy="4999038"/>
          </a:xfrm>
        </p:spPr>
        <p:txBody>
          <a:bodyPr>
            <a:normAutofit fontScale="92500" lnSpcReduction="20000"/>
          </a:bodyPr>
          <a:lstStyle/>
          <a:p>
            <a:r>
              <a:rPr lang="en-US" b="1" dirty="0" smtClean="0">
                <a:solidFill>
                  <a:srgbClr val="FFC000"/>
                </a:solidFill>
              </a:rPr>
              <a:t>Multiverse</a:t>
            </a:r>
            <a:r>
              <a:rPr lang="en-US" b="1" dirty="0">
                <a:solidFill>
                  <a:srgbClr val="FFC000"/>
                </a:solidFill>
              </a:rPr>
              <a:t>: </a:t>
            </a:r>
            <a:r>
              <a:rPr lang="en-US" b="1" dirty="0"/>
              <a:t>There could be many universes and each of them has a different set of natural laws. By chance our universe has a set of natural law that makes the earth suitable for humans to live. </a:t>
            </a:r>
          </a:p>
          <a:p>
            <a:r>
              <a:rPr lang="en-US" b="1" dirty="0" err="1"/>
              <a:t>Shermer</a:t>
            </a:r>
            <a:r>
              <a:rPr lang="en-US" b="1" dirty="0"/>
              <a:t> said that some people may argue where the multiple-universe </a:t>
            </a:r>
            <a:r>
              <a:rPr lang="en-US" b="1" dirty="0" smtClean="0"/>
              <a:t>come</a:t>
            </a:r>
            <a:r>
              <a:rPr lang="en-US" b="1" dirty="0"/>
              <a:t>s</a:t>
            </a:r>
            <a:r>
              <a:rPr lang="en-US" b="1" dirty="0" smtClean="0"/>
              <a:t> </a:t>
            </a:r>
            <a:r>
              <a:rPr lang="en-US" b="1" dirty="0"/>
              <a:t>from. Scientists cannot explain the origin of multiple-universe, but theologians also cannot tell us who created God. </a:t>
            </a:r>
          </a:p>
          <a:p>
            <a:endParaRPr lang="en-US" dirty="0"/>
          </a:p>
        </p:txBody>
      </p:sp>
      <p:pic>
        <p:nvPicPr>
          <p:cNvPr id="4098" name="Picture 2" descr="http://www.nature.com/nature/journal/v443/n7108/images/443145a-i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676400"/>
            <a:ext cx="2844579" cy="2304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245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Extra-ordinary </a:t>
            </a:r>
            <a:r>
              <a:rPr lang="en-US" dirty="0" smtClean="0">
                <a:effectLst/>
              </a:rPr>
              <a:t>claims</a:t>
            </a:r>
            <a:endParaRPr lang="en-US" dirty="0"/>
          </a:p>
        </p:txBody>
      </p:sp>
      <p:sp>
        <p:nvSpPr>
          <p:cNvPr id="3" name="Content Placeholder 2"/>
          <p:cNvSpPr>
            <a:spLocks noGrp="1"/>
          </p:cNvSpPr>
          <p:nvPr>
            <p:ph idx="1"/>
          </p:nvPr>
        </p:nvSpPr>
        <p:spPr/>
        <p:txBody>
          <a:bodyPr>
            <a:normAutofit lnSpcReduction="10000"/>
          </a:bodyPr>
          <a:lstStyle/>
          <a:p>
            <a:r>
              <a:rPr lang="en-US" b="1" dirty="0"/>
              <a:t>Claiming that our universe is one in a series of boom-and-bust cycles of expansion and contractions of the universe is </a:t>
            </a:r>
            <a:r>
              <a:rPr lang="en-US" b="1" dirty="0">
                <a:solidFill>
                  <a:srgbClr val="FFC000"/>
                </a:solidFill>
              </a:rPr>
              <a:t>extraordinary</a:t>
            </a:r>
            <a:r>
              <a:rPr lang="en-US" b="1" dirty="0"/>
              <a:t>. Saying that there are multiple universes is also a very profound proclamation.  </a:t>
            </a:r>
          </a:p>
          <a:p>
            <a:r>
              <a:rPr lang="en-US" b="1" dirty="0"/>
              <a:t>The null hypothesis should be: there is no expansion and contraction cycle in the universe; there is no multiple-universe. My default position should be disbelieving in these theories until seeing very strong evidence.</a:t>
            </a:r>
          </a:p>
          <a:p>
            <a:endParaRPr lang="en-US" dirty="0"/>
          </a:p>
        </p:txBody>
      </p:sp>
    </p:spTree>
    <p:extLst>
      <p:ext uri="{BB962C8B-B14F-4D97-AF65-F5344CB8AC3E}">
        <p14:creationId xmlns:p14="http://schemas.microsoft.com/office/powerpoint/2010/main" val="1197944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 of science</a:t>
            </a:r>
            <a:endParaRPr lang="en-US" dirty="0"/>
          </a:p>
        </p:txBody>
      </p:sp>
      <p:sp>
        <p:nvSpPr>
          <p:cNvPr id="3" name="Content Placeholder 2"/>
          <p:cNvSpPr>
            <a:spLocks noGrp="1"/>
          </p:cNvSpPr>
          <p:nvPr>
            <p:ph idx="1"/>
          </p:nvPr>
        </p:nvSpPr>
        <p:spPr/>
        <p:txBody>
          <a:bodyPr/>
          <a:lstStyle/>
          <a:p>
            <a:r>
              <a:rPr lang="en-US" b="1" dirty="0"/>
              <a:t>David Brewster (1781-1868) was a scientist living in the 18th to 19th century, but he knew the limitation of a theory/hypothesis: "The power of a theory … to explain and predict facts is by no means a test of its truth. …" </a:t>
            </a:r>
          </a:p>
          <a:p>
            <a:r>
              <a:rPr lang="en-US" b="1" dirty="0"/>
              <a:t>—David Brewster, “Observations on the Absorption of Specific Rays, in Reference to the </a:t>
            </a:r>
            <a:r>
              <a:rPr lang="en-US" b="1" dirty="0" err="1"/>
              <a:t>Undulatory</a:t>
            </a:r>
            <a:r>
              <a:rPr lang="en-US" b="1" dirty="0"/>
              <a:t> Theory of Light”</a:t>
            </a:r>
          </a:p>
          <a:p>
            <a:endParaRPr lang="en-US" dirty="0"/>
          </a:p>
        </p:txBody>
      </p:sp>
    </p:spTree>
    <p:extLst>
      <p:ext uri="{BB962C8B-B14F-4D97-AF65-F5344CB8AC3E}">
        <p14:creationId xmlns:p14="http://schemas.microsoft.com/office/powerpoint/2010/main" val="1195029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PHD and </a:t>
            </a:r>
            <a:r>
              <a:rPr lang="en-US" dirty="0" smtClean="0">
                <a:effectLst/>
              </a:rPr>
              <a:t>PDH</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According to the likelihood principle, the probability of the observed data given the hypothesis [P(D|H)] is not the same as the probability of the hypothesis given the observed data [P(H|D)]. </a:t>
            </a:r>
          </a:p>
          <a:p>
            <a:r>
              <a:rPr lang="en-US" b="1" dirty="0"/>
              <a:t>The former is about likelihood, while the latter is concerned with probability. For example, Let H be the hypothesis, “There are gremlins in the attic, and they make noise.” It means that if there actually were gremlins in the attic, we would expect to hear noise. In this case, P(D|H) is very high. </a:t>
            </a:r>
          </a:p>
          <a:p>
            <a:r>
              <a:rPr lang="en-US" b="1" dirty="0"/>
              <a:t>However, if we hear noise in the attic and guess that the noise is from gremlins, this case is P(H|D). This probability is not high at all because the noise could be from something else.</a:t>
            </a:r>
          </a:p>
          <a:p>
            <a:endParaRPr lang="en-US" dirty="0"/>
          </a:p>
        </p:txBody>
      </p:sp>
    </p:spTree>
    <p:extLst>
      <p:ext uri="{BB962C8B-B14F-4D97-AF65-F5344CB8AC3E}">
        <p14:creationId xmlns:p14="http://schemas.microsoft.com/office/powerpoint/2010/main" val="1590294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we CANNOT </a:t>
            </a:r>
            <a:r>
              <a:rPr lang="en-US" b="1" dirty="0"/>
              <a:t>prove</a:t>
            </a:r>
            <a:r>
              <a:rPr lang="en-US" dirty="0"/>
              <a:t> the hypothesis</a:t>
            </a:r>
          </a:p>
        </p:txBody>
      </p:sp>
      <p:sp>
        <p:nvSpPr>
          <p:cNvPr id="3" name="Content Placeholder 2"/>
          <p:cNvSpPr>
            <a:spLocks noGrp="1"/>
          </p:cNvSpPr>
          <p:nvPr>
            <p:ph idx="1"/>
          </p:nvPr>
        </p:nvSpPr>
        <p:spPr/>
        <p:txBody>
          <a:bodyPr>
            <a:noAutofit/>
          </a:bodyPr>
          <a:lstStyle/>
          <a:p>
            <a:r>
              <a:rPr lang="en-US" sz="2800" b="1" dirty="0"/>
              <a:t>Hypothesis testing cannot answer the question that we can want to solve: Given the data, how likely the model is correct? Rather, the logic is: Given the null is true, what is the probability of observing the data at hand? In other words, the logic of testing the null hypothesis is like: If H, then D. We can say -D --&gt; -H (not D and so not H). But we CANNOT say D --&gt; H. </a:t>
            </a:r>
            <a:r>
              <a:rPr lang="en-US" sz="2400" b="1" dirty="0"/>
              <a:t/>
            </a:r>
            <a:br>
              <a:rPr lang="en-US" sz="2400" b="1" dirty="0"/>
            </a:br>
            <a:endParaRPr lang="en-US" sz="2400" b="1" dirty="0"/>
          </a:p>
        </p:txBody>
      </p:sp>
    </p:spTree>
    <p:extLst>
      <p:ext uri="{BB962C8B-B14F-4D97-AF65-F5344CB8AC3E}">
        <p14:creationId xmlns:p14="http://schemas.microsoft.com/office/powerpoint/2010/main" val="495182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we CANNOT </a:t>
            </a:r>
            <a:r>
              <a:rPr lang="en-US" b="1" dirty="0"/>
              <a:t>prove</a:t>
            </a:r>
            <a:r>
              <a:rPr lang="en-US" dirty="0"/>
              <a:t> the hypothesis</a:t>
            </a:r>
          </a:p>
        </p:txBody>
      </p:sp>
      <p:sp>
        <p:nvSpPr>
          <p:cNvPr id="3" name="Content Placeholder 2"/>
          <p:cNvSpPr>
            <a:spLocks noGrp="1"/>
          </p:cNvSpPr>
          <p:nvPr>
            <p:ph idx="1"/>
          </p:nvPr>
        </p:nvSpPr>
        <p:spPr>
          <a:xfrm>
            <a:off x="304800" y="1554162"/>
            <a:ext cx="6019800" cy="4525963"/>
          </a:xfrm>
        </p:spPr>
        <p:txBody>
          <a:bodyPr>
            <a:noAutofit/>
          </a:bodyPr>
          <a:lstStyle/>
          <a:p>
            <a:r>
              <a:rPr lang="en-US" sz="2400" b="1" dirty="0"/>
              <a:t>W</a:t>
            </a:r>
            <a:r>
              <a:rPr lang="en-US" sz="2400" b="1" dirty="0" smtClean="0"/>
              <a:t>e </a:t>
            </a:r>
            <a:r>
              <a:rPr lang="en-US" sz="2400" b="1" dirty="0"/>
              <a:t>CANNOT prove the hypothesis. To be specific, we can utilize the transposition rule of inference in classical logic to make this conclusion: C implies E, Not-E must also imply Not-C. </a:t>
            </a:r>
            <a:endParaRPr lang="en-US" sz="2400" b="1" dirty="0" smtClean="0"/>
          </a:p>
          <a:p>
            <a:r>
              <a:rPr lang="en-US" sz="2400" b="1" dirty="0" smtClean="0"/>
              <a:t>If it's </a:t>
            </a:r>
            <a:r>
              <a:rPr lang="en-US" sz="2400" b="1" dirty="0"/>
              <a:t>raining outside, then the streets must be wet. If the streets are not wet, then it is not raining outside. </a:t>
            </a:r>
            <a:endParaRPr lang="en-US" sz="2400" b="1" dirty="0" smtClean="0"/>
          </a:p>
          <a:p>
            <a:r>
              <a:rPr lang="en-US" sz="2400" b="1" dirty="0" smtClean="0"/>
              <a:t>However</a:t>
            </a:r>
            <a:r>
              <a:rPr lang="en-US" sz="2400" b="1" dirty="0"/>
              <a:t>, we can never say: the streets are wet. So it must be raining.</a:t>
            </a:r>
            <a:endParaRPr lang="en-US" sz="2400" dirty="0"/>
          </a:p>
          <a:p>
            <a:pPr marL="0" indent="0">
              <a:buNone/>
            </a:pPr>
            <a:r>
              <a:rPr lang="en-US" sz="2400" b="1" dirty="0"/>
              <a:t/>
            </a:r>
            <a:br>
              <a:rPr lang="en-US" sz="2400" b="1" dirty="0"/>
            </a:br>
            <a:endParaRPr lang="en-US" sz="2400" b="1" dirty="0"/>
          </a:p>
        </p:txBody>
      </p:sp>
      <p:pic>
        <p:nvPicPr>
          <p:cNvPr id="1028" name="Picture 4" descr="Image result for wet stre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723035"/>
            <a:ext cx="26670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893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8</a:t>
            </a:r>
            <a:endParaRPr lang="en-US" dirty="0"/>
          </a:p>
        </p:txBody>
      </p:sp>
      <p:sp>
        <p:nvSpPr>
          <p:cNvPr id="3" name="Content Placeholder 2"/>
          <p:cNvSpPr>
            <a:spLocks noGrp="1"/>
          </p:cNvSpPr>
          <p:nvPr>
            <p:ph idx="1"/>
          </p:nvPr>
        </p:nvSpPr>
        <p:spPr/>
        <p:txBody>
          <a:bodyPr/>
          <a:lstStyle/>
          <a:p>
            <a:r>
              <a:rPr lang="en-US" dirty="0" smtClean="0"/>
              <a:t>Read the question </a:t>
            </a:r>
            <a:r>
              <a:rPr lang="en-US" smtClean="0"/>
              <a:t>on Canvas.</a:t>
            </a:r>
            <a:endParaRPr lang="en-US" dirty="0" smtClean="0"/>
          </a:p>
          <a:p>
            <a:r>
              <a:rPr lang="en-US" dirty="0" smtClean="0"/>
              <a:t>If you work alone, everything makes perfect sense to you. One of the objectives of team discussion is to let you </a:t>
            </a:r>
            <a:r>
              <a:rPr lang="en-US" dirty="0" smtClean="0">
                <a:solidFill>
                  <a:srgbClr val="FFC000"/>
                </a:solidFill>
              </a:rPr>
              <a:t>appreciate diverse perspectives</a:t>
            </a:r>
            <a:r>
              <a:rPr lang="en-US" dirty="0" smtClean="0"/>
              <a:t>.</a:t>
            </a:r>
          </a:p>
          <a:p>
            <a:r>
              <a:rPr lang="en-US" dirty="0" smtClean="0"/>
              <a:t>There is no right or wrong answer. Your grade depends on your reasoning process, not the “right” answer.</a:t>
            </a:r>
            <a:endParaRPr lang="en-US" dirty="0"/>
          </a:p>
        </p:txBody>
      </p:sp>
    </p:spTree>
    <p:extLst>
      <p:ext uri="{BB962C8B-B14F-4D97-AF65-F5344CB8AC3E}">
        <p14:creationId xmlns:p14="http://schemas.microsoft.com/office/powerpoint/2010/main" val="541054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39</TotalTime>
  <Words>2205</Words>
  <Application>Microsoft Office PowerPoint</Application>
  <PresentationFormat>On-screen Show (4:3)</PresentationFormat>
  <Paragraphs>127</Paragraphs>
  <Slides>36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ＭＳ Ｐゴシック</vt:lpstr>
      <vt:lpstr>Arial</vt:lpstr>
      <vt:lpstr>Book Antiqua</vt:lpstr>
      <vt:lpstr>Calibri</vt:lpstr>
      <vt:lpstr>Lucida Sans</vt:lpstr>
      <vt:lpstr>Times New Roman</vt:lpstr>
      <vt:lpstr>Wingdings</vt:lpstr>
      <vt:lpstr>Wingdings 2</vt:lpstr>
      <vt:lpstr>Wingdings 3</vt:lpstr>
      <vt:lpstr>Apex</vt:lpstr>
      <vt:lpstr>Hypothesis testing</vt:lpstr>
      <vt:lpstr>Class activity: What is hypothesis?</vt:lpstr>
      <vt:lpstr>Null and alternate hypotheses</vt:lpstr>
      <vt:lpstr>Alpha and direction</vt:lpstr>
      <vt:lpstr>Cannot "prove" the hypothesis</vt:lpstr>
      <vt:lpstr>Cannot "prove" the hypothesis</vt:lpstr>
      <vt:lpstr>Cannot "prove" the hypothesis</vt:lpstr>
      <vt:lpstr>Cannot "prove" the hypothesis</vt:lpstr>
      <vt:lpstr>Balancing  Type I and Type II errors</vt:lpstr>
      <vt:lpstr>Precautionary principle</vt:lpstr>
      <vt:lpstr>Silicone breast implants</vt:lpstr>
      <vt:lpstr>Silicone breast implants</vt:lpstr>
      <vt:lpstr>Silicone breast implants</vt:lpstr>
      <vt:lpstr>Silicone breast implants</vt:lpstr>
      <vt:lpstr>Ungraded Class Discussion</vt:lpstr>
      <vt:lpstr>Not clear-cut</vt:lpstr>
      <vt:lpstr>Review of Null, alternate, Type I and Type II </vt:lpstr>
      <vt:lpstr>Consequence</vt:lpstr>
      <vt:lpstr>Consequence</vt:lpstr>
      <vt:lpstr>PowerPoint Presentation</vt:lpstr>
      <vt:lpstr>Pascal Wager</vt:lpstr>
      <vt:lpstr>Hypothesis testing result</vt:lpstr>
      <vt:lpstr>Faith integration</vt:lpstr>
      <vt:lpstr>Null hypothesis:  Burden of proof?</vt:lpstr>
      <vt:lpstr>Null hypothesis: Burden of proof?</vt:lpstr>
      <vt:lpstr>Argument against religion</vt:lpstr>
      <vt:lpstr>Argument against religion</vt:lpstr>
      <vt:lpstr>What is the default position?</vt:lpstr>
      <vt:lpstr>Cycle of Big bang/big collapse</vt:lpstr>
      <vt:lpstr>Multiverse</vt:lpstr>
      <vt:lpstr>Extra-ordinary claims</vt:lpstr>
      <vt:lpstr>Limitation of science</vt:lpstr>
      <vt:lpstr>PHD and PDH</vt:lpstr>
      <vt:lpstr>we CANNOT prove the hypothesis</vt:lpstr>
      <vt:lpstr>we CANNOT prove the hypothesis</vt:lpstr>
      <vt:lpstr>Assignment 8</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Null and alternate hypotheses</dc:title>
  <dc:creator>Microsoft Office User</dc:creator>
  <cp:lastModifiedBy>Chong Ho Yu</cp:lastModifiedBy>
  <cp:revision>21</cp:revision>
  <dcterms:created xsi:type="dcterms:W3CDTF">2015-09-30T05:35:11Z</dcterms:created>
  <dcterms:modified xsi:type="dcterms:W3CDTF">2020-01-02T21:37:11Z</dcterms:modified>
</cp:coreProperties>
</file>