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6"/>
  </p:notesMasterIdLst>
  <p:sldIdLst>
    <p:sldId id="256" r:id="rId3"/>
    <p:sldId id="257" r:id="rId4"/>
    <p:sldId id="296" r:id="rId5"/>
    <p:sldId id="297" r:id="rId6"/>
    <p:sldId id="282" r:id="rId7"/>
    <p:sldId id="293" r:id="rId8"/>
    <p:sldId id="294" r:id="rId9"/>
    <p:sldId id="295" r:id="rId10"/>
    <p:sldId id="284" r:id="rId11"/>
    <p:sldId id="290" r:id="rId12"/>
    <p:sldId id="277" r:id="rId13"/>
    <p:sldId id="291" r:id="rId14"/>
    <p:sldId id="292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02" autoAdjust="0"/>
    <p:restoredTop sz="94660"/>
  </p:normalViewPr>
  <p:slideViewPr>
    <p:cSldViewPr>
      <p:cViewPr varScale="1">
        <p:scale>
          <a:sx n="86" d="100"/>
          <a:sy n="86" d="100"/>
        </p:scale>
        <p:origin x="210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11/5/18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</a:t>
            </a:r>
            <a:r>
              <a:rPr lang="en-US" dirty="0" smtClean="0"/>
              <a:t>9 </a:t>
            </a:r>
            <a:r>
              <a:rPr lang="en-US" dirty="0" smtClean="0"/>
              <a:t>Quiz: </a:t>
            </a:r>
            <a:r>
              <a:rPr lang="en-US" dirty="0"/>
              <a:t>R</a:t>
            </a:r>
            <a:r>
              <a:rPr lang="en-US" dirty="0" smtClean="0"/>
              <a:t>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4900" y="847713"/>
            <a:ext cx="6589199" cy="1280890"/>
          </a:xfrm>
        </p:spPr>
        <p:txBody>
          <a:bodyPr/>
          <a:lstStyle/>
          <a:p>
            <a:r>
              <a:rPr lang="en-US" dirty="0" smtClean="0"/>
              <a:t>What is statistical power?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probability of rejecting the null hypothesis when the null is false.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probability of detecting a true effect.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1 </a:t>
            </a:r>
            <a:r>
              <a:rPr lang="mr-IN" sz="2800" dirty="0" smtClean="0"/>
              <a:t>–</a:t>
            </a:r>
            <a:r>
              <a:rPr lang="en-US" sz="2800" dirty="0" smtClean="0"/>
              <a:t> beta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11765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852710"/>
            <a:ext cx="6589199" cy="1280890"/>
          </a:xfrm>
        </p:spPr>
        <p:txBody>
          <a:bodyPr/>
          <a:lstStyle/>
          <a:p>
            <a:r>
              <a:rPr lang="en-US" dirty="0" smtClean="0"/>
              <a:t>What is effect size?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The distance between the null and the alternate (how far away from zero effect?)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In regression it means how steep the slope is.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The magnitude of the effect of the independent variable (X) on the dependent variable (Y).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7633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975" y="12954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/>
              <a:t>When the sample size increases,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975" y="2514600"/>
            <a:ext cx="6934200" cy="3276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Power increases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Power decreases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Effect size increases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Effect size decreases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42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975" y="15240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/>
              <a:t>When the </a:t>
            </a:r>
            <a:r>
              <a:rPr lang="en-US" sz="3200" dirty="0" smtClean="0"/>
              <a:t>effect </a:t>
            </a:r>
            <a:r>
              <a:rPr lang="en-US" sz="3200" dirty="0"/>
              <a:t>size increases,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975" y="3200400"/>
            <a:ext cx="6934200" cy="3276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Alpha level increases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Sample size decreases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Power increases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Power decreases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435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975" y="15240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/>
              <a:t>When the </a:t>
            </a:r>
            <a:r>
              <a:rPr lang="en-US" sz="3200" dirty="0" smtClean="0"/>
              <a:t>alpha level increases</a:t>
            </a:r>
            <a:r>
              <a:rPr lang="en-US" sz="3200" dirty="0"/>
              <a:t>,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975" y="3200400"/>
            <a:ext cx="6934200" cy="3276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Effect size increases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Sample size decreases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Power decreases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Power increases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5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975" y="1489023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/>
              <a:t>When the </a:t>
            </a:r>
            <a:r>
              <a:rPr lang="en-US" sz="3200" dirty="0" smtClean="0"/>
              <a:t>test is changed from two-tailed to one-tailed,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975" y="3200400"/>
            <a:ext cx="6934200" cy="3276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Effect size increases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Sample size decreases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Power decreases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Power increases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785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972" y="13716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is NOT recommended for increasing statistical </a:t>
            </a:r>
            <a:r>
              <a:rPr lang="en-US" sz="3200" dirty="0" smtClean="0"/>
              <a:t>power (choose the best answer)?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0710" y="3505200"/>
            <a:ext cx="6934200" cy="3048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fr-FR" sz="2800" dirty="0" err="1"/>
              <a:t>increase</a:t>
            </a:r>
            <a:r>
              <a:rPr lang="fr-FR" sz="2800" dirty="0"/>
              <a:t> </a:t>
            </a:r>
            <a:r>
              <a:rPr lang="fr-FR" sz="2800" dirty="0" err="1"/>
              <a:t>sample</a:t>
            </a:r>
            <a:r>
              <a:rPr lang="fr-FR" sz="2800" dirty="0"/>
              <a:t> size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use </a:t>
            </a:r>
            <a:r>
              <a:rPr lang="fr-FR" sz="2800" dirty="0"/>
              <a:t>a </a:t>
            </a:r>
            <a:r>
              <a:rPr lang="fr-FR" sz="2800" dirty="0" err="1"/>
              <a:t>directional</a:t>
            </a:r>
            <a:r>
              <a:rPr lang="fr-FR" sz="2800" dirty="0"/>
              <a:t> </a:t>
            </a:r>
            <a:r>
              <a:rPr lang="fr-FR" sz="2800" dirty="0" err="1"/>
              <a:t>hypothesis</a:t>
            </a:r>
            <a:r>
              <a:rPr lang="fr-FR" sz="2800" dirty="0"/>
              <a:t> and a one-</a:t>
            </a:r>
            <a:r>
              <a:rPr lang="fr-FR" sz="2800" dirty="0" err="1"/>
              <a:t>tailed</a:t>
            </a:r>
            <a:r>
              <a:rPr lang="fr-FR" sz="2800" dirty="0"/>
              <a:t> test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change </a:t>
            </a:r>
            <a:r>
              <a:rPr lang="fr-FR" sz="2800" dirty="0"/>
              <a:t>the alpha </a:t>
            </a:r>
            <a:r>
              <a:rPr lang="fr-FR" sz="2800" dirty="0" err="1"/>
              <a:t>level</a:t>
            </a:r>
            <a:r>
              <a:rPr lang="fr-FR" sz="2800" dirty="0"/>
              <a:t> </a:t>
            </a:r>
            <a:r>
              <a:rPr lang="fr-FR" sz="2800" dirty="0" err="1"/>
              <a:t>from</a:t>
            </a:r>
            <a:r>
              <a:rPr lang="fr-FR" sz="2800" dirty="0"/>
              <a:t> .05 to .10. </a:t>
            </a:r>
          </a:p>
          <a:p>
            <a:pPr marL="457200" indent="-457200">
              <a:buFont typeface="+mj-lt"/>
              <a:buAutoNum type="alphaUcPeriod"/>
            </a:pPr>
            <a:endParaRPr lang="fr-FR" sz="2800" dirty="0"/>
          </a:p>
          <a:p>
            <a:pPr marL="457200" indent="-457200">
              <a:buFont typeface="+mj-lt"/>
              <a:buAutoNum type="alphaUcPeriod"/>
            </a:pPr>
            <a:endParaRPr lang="fr-FR" sz="2800" dirty="0"/>
          </a:p>
          <a:p>
            <a:pPr marL="457200" indent="-457200">
              <a:buFont typeface="+mj-lt"/>
              <a:buAutoNum type="alphaUcPeriod"/>
            </a:pP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069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972" y="13716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It is always a good practice to use a bigger sample size in data analysis.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1972" y="3048000"/>
            <a:ext cx="6934200" cy="320040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fr-FR" sz="2800" dirty="0" err="1" smtClean="0"/>
              <a:t>Yes</a:t>
            </a:r>
            <a:r>
              <a:rPr lang="fr-FR" sz="2800" dirty="0" smtClean="0"/>
              <a:t>, </a:t>
            </a:r>
            <a:r>
              <a:rPr lang="fr-FR" sz="2800" dirty="0" err="1" smtClean="0"/>
              <a:t>when</a:t>
            </a:r>
            <a:r>
              <a:rPr lang="fr-FR" sz="2800" dirty="0" smtClean="0"/>
              <a:t> the </a:t>
            </a:r>
            <a:r>
              <a:rPr lang="fr-FR" sz="2800" dirty="0" err="1" smtClean="0"/>
              <a:t>sample</a:t>
            </a:r>
            <a:r>
              <a:rPr lang="fr-FR" sz="2800" dirty="0" smtClean="0"/>
              <a:t> size </a:t>
            </a:r>
            <a:r>
              <a:rPr lang="fr-FR" sz="2800" dirty="0" err="1" smtClean="0"/>
              <a:t>is</a:t>
            </a:r>
            <a:r>
              <a:rPr lang="fr-FR" sz="2800" dirty="0" smtClean="0"/>
              <a:t> </a:t>
            </a:r>
            <a:r>
              <a:rPr lang="fr-FR" sz="2800" dirty="0" err="1" smtClean="0"/>
              <a:t>bigger</a:t>
            </a:r>
            <a:r>
              <a:rPr lang="fr-FR" sz="2800" dirty="0" smtClean="0"/>
              <a:t>, the </a:t>
            </a:r>
            <a:r>
              <a:rPr lang="fr-FR" sz="2800" dirty="0" err="1" smtClean="0"/>
              <a:t>sample</a:t>
            </a:r>
            <a:r>
              <a:rPr lang="fr-FR" sz="2800" dirty="0" smtClean="0"/>
              <a:t> </a:t>
            </a:r>
            <a:r>
              <a:rPr lang="fr-FR" sz="2800" dirty="0" err="1" smtClean="0"/>
              <a:t>is</a:t>
            </a:r>
            <a:r>
              <a:rPr lang="fr-FR" sz="2800" dirty="0" smtClean="0"/>
              <a:t> more </a:t>
            </a:r>
            <a:r>
              <a:rPr lang="fr-FR" sz="2800" dirty="0" err="1" smtClean="0"/>
              <a:t>representative</a:t>
            </a:r>
            <a:r>
              <a:rPr lang="fr-FR" sz="2800" dirty="0" smtClean="0"/>
              <a:t> of the population. 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 err="1" smtClean="0"/>
              <a:t>Yes</a:t>
            </a:r>
            <a:r>
              <a:rPr lang="fr-FR" sz="2800" dirty="0" smtClean="0"/>
              <a:t>, </a:t>
            </a:r>
            <a:r>
              <a:rPr lang="fr-FR" sz="2800" dirty="0" err="1" smtClean="0"/>
              <a:t>when</a:t>
            </a:r>
            <a:r>
              <a:rPr lang="fr-FR" sz="2800" dirty="0" smtClean="0"/>
              <a:t> the </a:t>
            </a:r>
            <a:r>
              <a:rPr lang="fr-FR" sz="2800" dirty="0" err="1" smtClean="0"/>
              <a:t>sample</a:t>
            </a:r>
            <a:r>
              <a:rPr lang="fr-FR" sz="2800" dirty="0" smtClean="0"/>
              <a:t> size </a:t>
            </a:r>
            <a:r>
              <a:rPr lang="fr-FR" sz="2800" dirty="0" err="1" smtClean="0"/>
              <a:t>is</a:t>
            </a:r>
            <a:r>
              <a:rPr lang="fr-FR" sz="2800" dirty="0" smtClean="0"/>
              <a:t> </a:t>
            </a:r>
            <a:r>
              <a:rPr lang="fr-FR" sz="2800" dirty="0" err="1" smtClean="0"/>
              <a:t>bigger</a:t>
            </a:r>
            <a:r>
              <a:rPr lang="fr-FR" sz="2800" dirty="0" smtClean="0"/>
              <a:t>, </a:t>
            </a:r>
            <a:r>
              <a:rPr lang="fr-FR" sz="2800" dirty="0" err="1" smtClean="0"/>
              <a:t>statistical</a:t>
            </a:r>
            <a:r>
              <a:rPr lang="fr-FR" sz="2800" dirty="0" smtClean="0"/>
              <a:t> power </a:t>
            </a:r>
            <a:r>
              <a:rPr lang="fr-FR" sz="2800" dirty="0" err="1" smtClean="0"/>
              <a:t>is</a:t>
            </a:r>
            <a:r>
              <a:rPr lang="fr-FR" sz="2800" dirty="0" smtClean="0"/>
              <a:t> </a:t>
            </a:r>
            <a:r>
              <a:rPr lang="fr-FR" sz="2800" dirty="0" err="1" smtClean="0"/>
              <a:t>higher</a:t>
            </a:r>
            <a:r>
              <a:rPr lang="fr-FR" sz="28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No, </a:t>
            </a:r>
            <a:r>
              <a:rPr lang="fr-FR" sz="2800" dirty="0" err="1" smtClean="0"/>
              <a:t>when</a:t>
            </a:r>
            <a:r>
              <a:rPr lang="fr-FR" sz="2800" dirty="0" smtClean="0"/>
              <a:t> the </a:t>
            </a:r>
            <a:r>
              <a:rPr lang="fr-FR" sz="2800" dirty="0" err="1" smtClean="0"/>
              <a:t>sample</a:t>
            </a:r>
            <a:r>
              <a:rPr lang="fr-FR" sz="2800" dirty="0" smtClean="0"/>
              <a:t> size </a:t>
            </a:r>
            <a:r>
              <a:rPr lang="fr-FR" sz="2800" dirty="0" err="1" smtClean="0"/>
              <a:t>is</a:t>
            </a:r>
            <a:r>
              <a:rPr lang="fr-FR" sz="2800" dirty="0" smtClean="0"/>
              <a:t> </a:t>
            </a:r>
            <a:r>
              <a:rPr lang="fr-FR" sz="2800" dirty="0" err="1" smtClean="0"/>
              <a:t>too</a:t>
            </a:r>
            <a:r>
              <a:rPr lang="fr-FR" sz="2800" dirty="0" smtClean="0"/>
              <a:t> </a:t>
            </a:r>
            <a:r>
              <a:rPr lang="fr-FR" sz="2800" dirty="0" err="1" smtClean="0"/>
              <a:t>big</a:t>
            </a:r>
            <a:r>
              <a:rPr lang="fr-FR" sz="2800" dirty="0" smtClean="0"/>
              <a:t>, the test </a:t>
            </a:r>
            <a:r>
              <a:rPr lang="fr-FR" sz="2800" dirty="0" err="1" smtClean="0"/>
              <a:t>is</a:t>
            </a:r>
            <a:r>
              <a:rPr lang="fr-FR" sz="2800" dirty="0" smtClean="0"/>
              <a:t> over-</a:t>
            </a:r>
            <a:r>
              <a:rPr lang="fr-FR" sz="2800" dirty="0" err="1" smtClean="0"/>
              <a:t>powered</a:t>
            </a:r>
            <a:r>
              <a:rPr lang="fr-FR" sz="28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No, </a:t>
            </a:r>
            <a:r>
              <a:rPr lang="fr-FR" sz="2800" dirty="0" err="1" smtClean="0"/>
              <a:t>when</a:t>
            </a:r>
            <a:r>
              <a:rPr lang="fr-FR" sz="2800" dirty="0" smtClean="0"/>
              <a:t> the </a:t>
            </a:r>
            <a:r>
              <a:rPr lang="fr-FR" sz="2800" dirty="0" err="1" smtClean="0"/>
              <a:t>sample</a:t>
            </a:r>
            <a:r>
              <a:rPr lang="fr-FR" sz="2800" dirty="0" smtClean="0"/>
              <a:t> size </a:t>
            </a:r>
            <a:r>
              <a:rPr lang="fr-FR" sz="2800" dirty="0" err="1" smtClean="0"/>
              <a:t>is</a:t>
            </a:r>
            <a:r>
              <a:rPr lang="fr-FR" sz="2800" dirty="0" smtClean="0"/>
              <a:t> </a:t>
            </a:r>
            <a:r>
              <a:rPr lang="fr-FR" sz="2800" dirty="0" err="1" smtClean="0"/>
              <a:t>too</a:t>
            </a:r>
            <a:r>
              <a:rPr lang="fr-FR" sz="2800" dirty="0" smtClean="0"/>
              <a:t> </a:t>
            </a:r>
            <a:r>
              <a:rPr lang="fr-FR" sz="2800" dirty="0" err="1" smtClean="0"/>
              <a:t>big</a:t>
            </a:r>
            <a:r>
              <a:rPr lang="fr-FR" sz="2800" dirty="0" smtClean="0"/>
              <a:t>, the variance </a:t>
            </a:r>
            <a:r>
              <a:rPr lang="fr-FR" sz="2800" dirty="0" err="1" smtClean="0"/>
              <a:t>is</a:t>
            </a:r>
            <a:r>
              <a:rPr lang="fr-FR" sz="2800" dirty="0" smtClean="0"/>
              <a:t> </a:t>
            </a:r>
            <a:r>
              <a:rPr lang="fr-FR" sz="2800" dirty="0" err="1" smtClean="0"/>
              <a:t>bigger</a:t>
            </a:r>
            <a:r>
              <a:rPr lang="fr-FR" sz="2800" dirty="0" smtClean="0"/>
              <a:t>, </a:t>
            </a:r>
            <a:r>
              <a:rPr lang="fr-FR" sz="2800" dirty="0" err="1" smtClean="0"/>
              <a:t>too</a:t>
            </a:r>
            <a:r>
              <a:rPr lang="fr-FR" sz="2800" dirty="0" smtClean="0"/>
              <a:t>.</a:t>
            </a:r>
            <a:endParaRPr lang="fr-FR" sz="2800" dirty="0"/>
          </a:p>
          <a:p>
            <a:pPr marL="457200" indent="-457200">
              <a:buFont typeface="+mj-lt"/>
              <a:buAutoNum type="alphaUcPeriod"/>
            </a:pPr>
            <a:endParaRPr lang="fr-FR" sz="2800" dirty="0"/>
          </a:p>
          <a:p>
            <a:pPr marL="457200" indent="-457200">
              <a:buFont typeface="+mj-lt"/>
              <a:buAutoNum type="alphaUcPeriod"/>
            </a:pPr>
            <a:endParaRPr lang="fr-FR" sz="2800" dirty="0"/>
          </a:p>
          <a:p>
            <a:pPr marL="457200" indent="-457200">
              <a:buFont typeface="+mj-lt"/>
              <a:buAutoNum type="alphaUcPeriod"/>
            </a:pP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98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6087" y="1295400"/>
            <a:ext cx="6589199" cy="1280890"/>
          </a:xfrm>
        </p:spPr>
        <p:txBody>
          <a:bodyPr>
            <a:noAutofit/>
          </a:bodyPr>
          <a:lstStyle/>
          <a:p>
            <a:r>
              <a:rPr lang="en-US" sz="3200" dirty="0" smtClean="0"/>
              <a:t>Although it is desirable to use .8 as the power level, practically speaking what criteria should be taken into account to determine the sample size?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6087" y="4038600"/>
            <a:ext cx="6591985" cy="232982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How </a:t>
            </a:r>
            <a:r>
              <a:rPr lang="it-IT" sz="2800" dirty="0" err="1" smtClean="0"/>
              <a:t>much</a:t>
            </a:r>
            <a:r>
              <a:rPr lang="it-IT" sz="2800" dirty="0" smtClean="0"/>
              <a:t> </a:t>
            </a:r>
            <a:r>
              <a:rPr lang="it-IT" sz="2800" dirty="0" err="1" smtClean="0"/>
              <a:t>money</a:t>
            </a:r>
            <a:r>
              <a:rPr lang="it-IT" sz="2800" dirty="0" smtClean="0"/>
              <a:t> can I </a:t>
            </a:r>
            <a:r>
              <a:rPr lang="it-IT" sz="2800" dirty="0" err="1" smtClean="0"/>
              <a:t>spend</a:t>
            </a:r>
            <a:r>
              <a:rPr lang="it-IT" sz="2800" dirty="0" smtClean="0"/>
              <a:t>?</a:t>
            </a:r>
            <a:endParaRPr lang="it-IT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How </a:t>
            </a:r>
            <a:r>
              <a:rPr lang="it-IT" sz="2800" dirty="0" err="1" smtClean="0"/>
              <a:t>much</a:t>
            </a:r>
            <a:r>
              <a:rPr lang="it-IT" sz="2800" dirty="0" smtClean="0"/>
              <a:t> tim</a:t>
            </a:r>
            <a:r>
              <a:rPr lang="it-IT" sz="2800" dirty="0" smtClean="0"/>
              <a:t>e can the </a:t>
            </a:r>
            <a:r>
              <a:rPr lang="it-IT" sz="2800" dirty="0" err="1" smtClean="0"/>
              <a:t>researcher</a:t>
            </a:r>
            <a:r>
              <a:rPr lang="it-IT" sz="2800" dirty="0" smtClean="0"/>
              <a:t> </a:t>
            </a:r>
            <a:r>
              <a:rPr lang="it-IT" sz="2800" dirty="0" err="1" smtClean="0"/>
              <a:t>spend</a:t>
            </a:r>
            <a:r>
              <a:rPr lang="it-IT" sz="2800" dirty="0" smtClean="0"/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How </a:t>
            </a:r>
            <a:r>
              <a:rPr lang="it-IT" sz="2800" dirty="0" err="1" smtClean="0"/>
              <a:t>soon</a:t>
            </a:r>
            <a:r>
              <a:rPr lang="it-IT" sz="2800" dirty="0" smtClean="0"/>
              <a:t> the </a:t>
            </a:r>
            <a:r>
              <a:rPr lang="it-IT" sz="2800" dirty="0" err="1" smtClean="0"/>
              <a:t>deadline</a:t>
            </a:r>
            <a:r>
              <a:rPr lang="it-IT" sz="2800" dirty="0" smtClean="0"/>
              <a:t> </a:t>
            </a:r>
            <a:r>
              <a:rPr lang="it-IT" sz="2800" dirty="0" err="1" smtClean="0"/>
              <a:t>is</a:t>
            </a:r>
            <a:r>
              <a:rPr lang="it-IT" sz="2800" dirty="0" smtClean="0"/>
              <a:t> </a:t>
            </a:r>
            <a:r>
              <a:rPr lang="it-IT" sz="2800" dirty="0" err="1" smtClean="0"/>
              <a:t>coming</a:t>
            </a:r>
            <a:r>
              <a:rPr lang="it-IT" sz="2800" dirty="0" smtClean="0"/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it-IT" sz="2800" dirty="0" err="1" smtClean="0"/>
              <a:t>All</a:t>
            </a:r>
            <a:r>
              <a:rPr lang="it-IT" sz="2800" dirty="0" smtClean="0"/>
              <a:t> of the </a:t>
            </a:r>
            <a:r>
              <a:rPr lang="it-IT" sz="2800" dirty="0" err="1" smtClean="0"/>
              <a:t>above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862258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6087" y="1295400"/>
            <a:ext cx="6589199" cy="1280890"/>
          </a:xfrm>
        </p:spPr>
        <p:txBody>
          <a:bodyPr>
            <a:noAutofit/>
          </a:bodyPr>
          <a:lstStyle/>
          <a:p>
            <a:r>
              <a:rPr lang="it-IT" sz="3200" dirty="0"/>
              <a:t>The </a:t>
            </a:r>
            <a:r>
              <a:rPr lang="it-IT" sz="3200" dirty="0" err="1" smtClean="0"/>
              <a:t>pre-cautionary</a:t>
            </a:r>
            <a:r>
              <a:rPr lang="it-IT" sz="3200" dirty="0" smtClean="0"/>
              <a:t> </a:t>
            </a:r>
            <a:r>
              <a:rPr lang="it-IT" sz="3200" dirty="0" err="1" smtClean="0"/>
              <a:t>principle</a:t>
            </a:r>
            <a:r>
              <a:rPr lang="it-IT" sz="3200" dirty="0" smtClean="0"/>
              <a:t> </a:t>
            </a:r>
            <a:r>
              <a:rPr lang="it-IT" sz="3200" dirty="0" err="1" smtClean="0"/>
              <a:t>suggests</a:t>
            </a:r>
            <a:r>
              <a:rPr lang="it-IT" sz="3200" dirty="0" smtClean="0"/>
              <a:t> </a:t>
            </a:r>
            <a:r>
              <a:rPr lang="it-IT" sz="3200" dirty="0" err="1"/>
              <a:t>that</a:t>
            </a:r>
            <a:r>
              <a:rPr lang="it-IT" sz="3200" dirty="0"/>
              <a:t> </a:t>
            </a:r>
            <a:r>
              <a:rPr lang="it-IT" sz="3200" dirty="0" err="1"/>
              <a:t>we</a:t>
            </a:r>
            <a:r>
              <a:rPr lang="it-IT" sz="3200" dirty="0"/>
              <a:t> </a:t>
            </a:r>
            <a:r>
              <a:rPr lang="it-IT" sz="3200" dirty="0" err="1" smtClean="0"/>
              <a:t>should</a:t>
            </a:r>
            <a:r>
              <a:rPr lang="it-IT" sz="3200" dirty="0" smtClean="0"/>
              <a:t> </a:t>
            </a:r>
            <a:r>
              <a:rPr lang="it-IT" sz="3200" dirty="0"/>
              <a:t>side </a:t>
            </a:r>
            <a:r>
              <a:rPr lang="it-IT" sz="3200" dirty="0" smtClean="0"/>
              <a:t>with</a:t>
            </a:r>
            <a:r>
              <a:rPr lang="en-US" sz="3200" dirty="0" smtClean="0"/>
              <a:t> ______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6087" y="35814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the </a:t>
            </a:r>
            <a:r>
              <a:rPr lang="it-IT" sz="2800" dirty="0" err="1" smtClean="0"/>
              <a:t>null</a:t>
            </a:r>
            <a:r>
              <a:rPr lang="it-IT" sz="2800" dirty="0" smtClean="0"/>
              <a:t> </a:t>
            </a:r>
            <a:r>
              <a:rPr lang="it-IT" sz="2800" dirty="0" err="1" smtClean="0"/>
              <a:t>hypothesis</a:t>
            </a:r>
            <a:endParaRPr lang="it-IT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The alternate </a:t>
            </a:r>
            <a:r>
              <a:rPr lang="it-IT" sz="2800" dirty="0" err="1" smtClean="0"/>
              <a:t>hypothesis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454290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6087" y="1295400"/>
            <a:ext cx="6589199" cy="1280890"/>
          </a:xfrm>
        </p:spPr>
        <p:txBody>
          <a:bodyPr>
            <a:noAutofit/>
          </a:bodyPr>
          <a:lstStyle/>
          <a:p>
            <a:r>
              <a:rPr lang="it-IT" sz="3200" dirty="0" err="1" smtClean="0"/>
              <a:t>According</a:t>
            </a:r>
            <a:r>
              <a:rPr lang="it-IT" sz="3200" dirty="0" smtClean="0"/>
              <a:t> to some </a:t>
            </a:r>
            <a:r>
              <a:rPr lang="it-IT" sz="3200" dirty="0" err="1" smtClean="0"/>
              <a:t>scientists</a:t>
            </a:r>
            <a:r>
              <a:rPr lang="it-IT" sz="3200" dirty="0"/>
              <a:t>, </a:t>
            </a:r>
            <a:r>
              <a:rPr lang="it-IT" sz="3200" dirty="0" err="1"/>
              <a:t>extraordinary</a:t>
            </a:r>
            <a:r>
              <a:rPr lang="it-IT" sz="3200" dirty="0"/>
              <a:t> </a:t>
            </a:r>
            <a:r>
              <a:rPr lang="it-IT" sz="3200" dirty="0" err="1"/>
              <a:t>claims</a:t>
            </a:r>
            <a:r>
              <a:rPr lang="it-IT" sz="3200" dirty="0"/>
              <a:t> </a:t>
            </a:r>
            <a:r>
              <a:rPr lang="it-IT" sz="3200" dirty="0" err="1"/>
              <a:t>require</a:t>
            </a:r>
            <a:r>
              <a:rPr lang="it-IT" sz="3200" dirty="0"/>
              <a:t> </a:t>
            </a:r>
            <a:r>
              <a:rPr lang="it-IT" sz="3200" dirty="0" err="1"/>
              <a:t>extraordinary</a:t>
            </a:r>
            <a:r>
              <a:rPr lang="it-IT" sz="3200" dirty="0"/>
              <a:t> </a:t>
            </a:r>
            <a:r>
              <a:rPr lang="it-IT" sz="3200" dirty="0" err="1"/>
              <a:t>evidence</a:t>
            </a:r>
            <a:r>
              <a:rPr lang="it-IT" sz="3200" dirty="0"/>
              <a:t>. </a:t>
            </a:r>
            <a:r>
              <a:rPr lang="it-IT" sz="3200" dirty="0" err="1" smtClean="0"/>
              <a:t>Therefore</a:t>
            </a:r>
            <a:r>
              <a:rPr lang="it-IT" sz="3200" dirty="0" smtClean="0"/>
              <a:t>, </a:t>
            </a:r>
            <a:r>
              <a:rPr lang="it-IT" sz="3200" dirty="0" err="1" smtClean="0"/>
              <a:t>our</a:t>
            </a:r>
            <a:r>
              <a:rPr lang="it-IT" sz="3200" dirty="0" smtClean="0"/>
              <a:t> default position </a:t>
            </a:r>
            <a:r>
              <a:rPr lang="it-IT" sz="3200" dirty="0" err="1" smtClean="0"/>
              <a:t>should</a:t>
            </a:r>
            <a:r>
              <a:rPr lang="it-IT" sz="3200" dirty="0" smtClean="0"/>
              <a:t> be </a:t>
            </a:r>
            <a:r>
              <a:rPr lang="en-US" sz="3200" dirty="0" smtClean="0"/>
              <a:t> ______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6087" y="4191000"/>
            <a:ext cx="6591985" cy="21774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the </a:t>
            </a:r>
            <a:r>
              <a:rPr lang="it-IT" sz="2800" dirty="0" err="1" smtClean="0"/>
              <a:t>null</a:t>
            </a:r>
            <a:r>
              <a:rPr lang="it-IT" sz="2800" dirty="0" smtClean="0"/>
              <a:t> </a:t>
            </a:r>
            <a:r>
              <a:rPr lang="it-IT" sz="2800" dirty="0" err="1" smtClean="0"/>
              <a:t>hypothesis</a:t>
            </a:r>
            <a:endParaRPr lang="it-IT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The alternate </a:t>
            </a:r>
            <a:r>
              <a:rPr lang="it-IT" sz="2800" dirty="0" err="1" smtClean="0"/>
              <a:t>hypothesis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38637115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386</TotalTime>
  <Words>429</Words>
  <Application>Microsoft Macintosh PowerPoint</Application>
  <PresentationFormat>On-screen Show (4:3)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Century Gothic</vt:lpstr>
      <vt:lpstr>Mangal</vt:lpstr>
      <vt:lpstr>Times New Roman</vt:lpstr>
      <vt:lpstr>Wingdings 3</vt:lpstr>
      <vt:lpstr>Arial</vt:lpstr>
      <vt:lpstr>Wisp</vt:lpstr>
      <vt:lpstr>Unit 9 Quiz: Review questions</vt:lpstr>
      <vt:lpstr>Can you explain your answer?</vt:lpstr>
      <vt:lpstr>What is statistical power?</vt:lpstr>
      <vt:lpstr>What is effect size?</vt:lpstr>
      <vt:lpstr>When the sample size increases,</vt:lpstr>
      <vt:lpstr>When the effect size increases,</vt:lpstr>
      <vt:lpstr>When the alpha level increases,</vt:lpstr>
      <vt:lpstr>When the test is changed from two-tailed to one-tailed,</vt:lpstr>
      <vt:lpstr>Which of the following is NOT recommended for increasing statistical power (choose the best answer)?</vt:lpstr>
      <vt:lpstr>It is always a good practice to use a bigger sample size in data analysis.</vt:lpstr>
      <vt:lpstr>Although it is desirable to use .8 as the power level, practically speaking what criteria should be taken into account to determine the sample size?</vt:lpstr>
      <vt:lpstr>The pre-cautionary principle suggests that we should side with ______</vt:lpstr>
      <vt:lpstr>According to some scientists, extraordinary claims require extraordinary evidence. Therefore, our default position should be  ______</vt:lpstr>
    </vt:vector>
  </TitlesOfParts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Microsoft Office User</cp:lastModifiedBy>
  <cp:revision>115</cp:revision>
  <cp:lastPrinted>1601-01-01T00:00:00Z</cp:lastPrinted>
  <dcterms:created xsi:type="dcterms:W3CDTF">2015-03-25T05:36:38Z</dcterms:created>
  <dcterms:modified xsi:type="dcterms:W3CDTF">2018-11-06T04:56:15Z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