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68" r:id="rId3"/>
    <p:sldId id="257" r:id="rId4"/>
    <p:sldId id="274" r:id="rId5"/>
    <p:sldId id="275" r:id="rId6"/>
    <p:sldId id="276" r:id="rId7"/>
    <p:sldId id="277" r:id="rId8"/>
    <p:sldId id="269" r:id="rId9"/>
    <p:sldId id="270" r:id="rId10"/>
    <p:sldId id="271" r:id="rId11"/>
    <p:sldId id="273" r:id="rId12"/>
    <p:sldId id="272" r:id="rId13"/>
    <p:sldId id="258" r:id="rId14"/>
    <p:sldId id="259" r:id="rId15"/>
    <p:sldId id="260" r:id="rId16"/>
    <p:sldId id="261" r:id="rId17"/>
    <p:sldId id="278" r:id="rId18"/>
    <p:sldId id="263" r:id="rId19"/>
    <p:sldId id="279" r:id="rId20"/>
    <p:sldId id="264" r:id="rId21"/>
    <p:sldId id="267" r:id="rId22"/>
    <p:sldId id="280" r:id="rId2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41"/>
    <p:restoredTop sz="94678"/>
  </p:normalViewPr>
  <p:slideViewPr>
    <p:cSldViewPr>
      <p:cViewPr varScale="1">
        <p:scale>
          <a:sx n="83" d="100"/>
          <a:sy n="83" d="100"/>
        </p:scale>
        <p:origin x="153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A0E94A93-0970-8A4C-A1F1-7755B2E1BDD4}" type="datetime2">
              <a:rPr lang="en-US"/>
              <a:pPr>
                <a:defRPr/>
              </a:pPr>
              <a:t>Thursday, January 2, 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smtClean="0"/>
            </a:lvl1pPr>
          </a:lstStyle>
          <a:p>
            <a:pPr>
              <a:defRPr/>
            </a:pPr>
            <a:fld id="{258CBF91-B6B5-BA43-B946-686906404B72}" type="slidenum">
              <a:rPr lang="en-US" altLang="en-US"/>
              <a:pPr>
                <a:defRPr/>
              </a:pPr>
              <a:t>‹#›</a:t>
            </a:fld>
            <a:endParaRPr lang="en-US" altLang="en-US"/>
          </a:p>
        </p:txBody>
      </p:sp>
    </p:spTree>
    <p:extLst>
      <p:ext uri="{BB962C8B-B14F-4D97-AF65-F5344CB8AC3E}">
        <p14:creationId xmlns:p14="http://schemas.microsoft.com/office/powerpoint/2010/main" val="964742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F91966F-8150-9545-B91D-B1453DBD6A7D}" type="datetime2">
              <a:rPr lang="en-US"/>
              <a:pPr>
                <a:defRPr/>
              </a:pPr>
              <a:t>Thursday, January 2, 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55E233D-3495-194C-A504-07B3181960E7}" type="slidenum">
              <a:rPr lang="en-US" altLang="en-US"/>
              <a:pPr>
                <a:defRPr/>
              </a:pPr>
              <a:t>‹#›</a:t>
            </a:fld>
            <a:endParaRPr lang="en-US" altLang="en-US"/>
          </a:p>
        </p:txBody>
      </p:sp>
    </p:spTree>
    <p:extLst>
      <p:ext uri="{BB962C8B-B14F-4D97-AF65-F5344CB8AC3E}">
        <p14:creationId xmlns:p14="http://schemas.microsoft.com/office/powerpoint/2010/main" val="1138650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2"/>
        </a:solidFill>
        <a:effectLst/>
      </p:bgPr>
    </p:bg>
    <p:spTree>
      <p:nvGrpSpPr>
        <p:cNvPr id="1" name=""/>
        <p:cNvGrpSpPr/>
        <p:nvPr/>
      </p:nvGrpSpPr>
      <p:grpSpPr>
        <a:xfrm>
          <a:off x="0" y="0"/>
          <a:ext cx="0" cy="0"/>
          <a:chOff x="0" y="0"/>
          <a:chExt cx="0" cy="0"/>
        </a:xfrm>
      </p:grpSpPr>
      <p:cxnSp>
        <p:nvCxnSpPr>
          <p:cNvPr id="4" name="Straight Connector 3"/>
          <p:cNvCxnSpPr/>
          <p:nvPr/>
        </p:nvCxnSpPr>
        <p:spPr>
          <a:xfrm>
            <a:off x="731838" y="459898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2362200"/>
            <a:ext cx="7772400" cy="2200275"/>
          </a:xfrm>
        </p:spPr>
        <p:txBody>
          <a:bodyPr anchor="b"/>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2D70181-DCAF-614E-A767-A03C0A465454}" type="datetime2">
              <a:rPr lang="en-US"/>
              <a:pPr>
                <a:defRPr/>
              </a:pPr>
              <a:t>Thursday, January 2, 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smtClean="0"/>
            </a:lvl1pPr>
          </a:lstStyle>
          <a:p>
            <a:pPr>
              <a:defRPr/>
            </a:pPr>
            <a:fld id="{EB6451AF-B334-A041-BA81-AE5BA93A7850}" type="slidenum">
              <a:rPr lang="en-US" altLang="en-US"/>
              <a:pPr>
                <a:defRPr/>
              </a:pPr>
              <a:t>‹#›</a:t>
            </a:fld>
            <a:endParaRPr lang="en-US" altLang="en-US"/>
          </a:p>
        </p:txBody>
      </p:sp>
    </p:spTree>
    <p:extLst>
      <p:ext uri="{BB962C8B-B14F-4D97-AF65-F5344CB8AC3E}">
        <p14:creationId xmlns:p14="http://schemas.microsoft.com/office/powerpoint/2010/main" val="92752822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C1CF2C94-68DE-774D-A4B8-794F6729F3B8}" type="datetime2">
              <a:rPr lang="en-US"/>
              <a:pPr>
                <a:defRPr/>
              </a:pPr>
              <a:t>Thursday, January 2, 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0467F8C-6610-F049-8798-9DF43E8833F2}" type="slidenum">
              <a:rPr lang="en-US" altLang="en-US"/>
              <a:pPr>
                <a:defRPr/>
              </a:pPr>
              <a:t>‹#›</a:t>
            </a:fld>
            <a:endParaRPr lang="en-US" altLang="en-US"/>
          </a:p>
        </p:txBody>
      </p:sp>
    </p:spTree>
    <p:extLst>
      <p:ext uri="{BB962C8B-B14F-4D97-AF65-F5344CB8AC3E}">
        <p14:creationId xmlns:p14="http://schemas.microsoft.com/office/powerpoint/2010/main" val="1067771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rot="5400000">
            <a:off x="2218531" y="4045744"/>
            <a:ext cx="470852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6"/>
          <p:cNvSpPr>
            <a:spLocks noGrp="1"/>
          </p:cNvSpPr>
          <p:nvPr>
            <p:ph type="dt" sz="half" idx="10"/>
          </p:nvPr>
        </p:nvSpPr>
        <p:spPr/>
        <p:txBody>
          <a:bodyPr/>
          <a:lstStyle>
            <a:lvl1pPr>
              <a:defRPr/>
            </a:lvl1pPr>
          </a:lstStyle>
          <a:p>
            <a:pPr>
              <a:defRPr/>
            </a:pPr>
            <a:fld id="{9CC303D6-3F38-D84D-8322-D257C15F2296}" type="datetime2">
              <a:rPr lang="en-US"/>
              <a:pPr>
                <a:defRPr/>
              </a:pPr>
              <a:t>Thursday, January 2, 2020</a:t>
            </a:fld>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smtClean="0"/>
            </a:lvl1pPr>
          </a:lstStyle>
          <a:p>
            <a:pPr>
              <a:defRPr/>
            </a:pPr>
            <a:fld id="{E9575B8B-69D1-0942-AF53-9271B742543F}" type="slidenum">
              <a:rPr lang="en-US" altLang="en-US"/>
              <a:pPr>
                <a:defRPr/>
              </a:pPr>
              <a:t>‹#›</a:t>
            </a:fld>
            <a:endParaRPr lang="en-US" altLang="en-US"/>
          </a:p>
        </p:txBody>
      </p:sp>
    </p:spTree>
    <p:extLst>
      <p:ext uri="{BB962C8B-B14F-4D97-AF65-F5344CB8AC3E}">
        <p14:creationId xmlns:p14="http://schemas.microsoft.com/office/powerpoint/2010/main" val="383117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DB55D33-3600-2F48-9FEC-E7A43667E834}" type="datetime2">
              <a:rPr lang="en-US"/>
              <a:pPr>
                <a:defRPr/>
              </a:pPr>
              <a:t>Thursday, January 2, 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2386183-077B-B14F-BB90-CCABF8FE32E2}" type="slidenum">
              <a:rPr lang="en-US" altLang="en-US"/>
              <a:pPr>
                <a:defRPr/>
              </a:pPr>
              <a:t>‹#›</a:t>
            </a:fld>
            <a:endParaRPr lang="en-US" altLang="en-US"/>
          </a:p>
        </p:txBody>
      </p:sp>
    </p:spTree>
    <p:extLst>
      <p:ext uri="{BB962C8B-B14F-4D97-AF65-F5344CB8AC3E}">
        <p14:creationId xmlns:p14="http://schemas.microsoft.com/office/powerpoint/2010/main" val="1664750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CD8367E-ABEE-0F4F-B1C1-442EEF5AFA43}" type="datetime2">
              <a:rPr lang="en-US"/>
              <a:pPr>
                <a:defRPr/>
              </a:pPr>
              <a:t>Thursday, January 2, 2020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C49434E-A28B-054B-88F7-FB2D0F9966F5}" type="slidenum">
              <a:rPr lang="en-US" altLang="en-US"/>
              <a:pPr>
                <a:defRPr/>
              </a:pPr>
              <a:t>‹#›</a:t>
            </a:fld>
            <a:endParaRPr lang="en-US" altLang="en-US"/>
          </a:p>
        </p:txBody>
      </p:sp>
    </p:spTree>
    <p:extLst>
      <p:ext uri="{BB962C8B-B14F-4D97-AF65-F5344CB8AC3E}">
        <p14:creationId xmlns:p14="http://schemas.microsoft.com/office/powerpoint/2010/main" val="2043204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3494" y="3580607"/>
            <a:ext cx="55784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2C4EC992-789F-FD41-A1E7-927415415C1A}" type="datetime2">
              <a:rPr lang="en-US"/>
              <a:pPr>
                <a:defRPr/>
              </a:pPr>
              <a:t>Thursday, January 2, 2020</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smtClean="0"/>
            </a:lvl1pPr>
          </a:lstStyle>
          <a:p>
            <a:pPr>
              <a:defRPr/>
            </a:pPr>
            <a:fld id="{0C0ED688-84D3-DE40-AA3B-E8DA2F7931F0}" type="slidenum">
              <a:rPr lang="en-US" altLang="en-US"/>
              <a:pPr>
                <a:defRPr/>
              </a:pPr>
              <a:t>‹#›</a:t>
            </a:fld>
            <a:endParaRPr lang="en-US" altLang="en-US"/>
          </a:p>
        </p:txBody>
      </p:sp>
    </p:spTree>
    <p:extLst>
      <p:ext uri="{BB962C8B-B14F-4D97-AF65-F5344CB8AC3E}">
        <p14:creationId xmlns:p14="http://schemas.microsoft.com/office/powerpoint/2010/main" val="901798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D37092E-8E75-DE44-8F01-66ECF6C9C067}" type="datetime2">
              <a:rPr lang="en-US"/>
              <a:pPr>
                <a:defRPr/>
              </a:pPr>
              <a:t>Thursday, January 2, 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76C860F-5CB0-054C-A81B-6BC521CEF46D}" type="slidenum">
              <a:rPr lang="en-US" altLang="en-US"/>
              <a:pPr>
                <a:defRPr/>
              </a:pPr>
              <a:t>‹#›</a:t>
            </a:fld>
            <a:endParaRPr lang="en-US" altLang="en-US"/>
          </a:p>
        </p:txBody>
      </p:sp>
    </p:spTree>
    <p:extLst>
      <p:ext uri="{BB962C8B-B14F-4D97-AF65-F5344CB8AC3E}">
        <p14:creationId xmlns:p14="http://schemas.microsoft.com/office/powerpoint/2010/main" val="1875541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864DDDA-0736-164F-81FC-E77E4B600A18}" type="datetime2">
              <a:rPr lang="en-US"/>
              <a:pPr>
                <a:defRPr/>
              </a:pPr>
              <a:t>Thursday, January 2, 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3095DDE-F390-6E4C-A4DA-F84C1D374BF3}" type="slidenum">
              <a:rPr lang="en-US" altLang="en-US"/>
              <a:pPr>
                <a:defRPr/>
              </a:pPr>
              <a:t>‹#›</a:t>
            </a:fld>
            <a:endParaRPr lang="en-US" altLang="en-US"/>
          </a:p>
        </p:txBody>
      </p:sp>
    </p:spTree>
    <p:extLst>
      <p:ext uri="{BB962C8B-B14F-4D97-AF65-F5344CB8AC3E}">
        <p14:creationId xmlns:p14="http://schemas.microsoft.com/office/powerpoint/2010/main" val="1455927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CDD3B7ED-5AC2-494B-8531-F09F391E6202}" type="datetime2">
              <a:rPr lang="en-US"/>
              <a:pPr>
                <a:defRPr/>
              </a:pPr>
              <a:t>Thursday, January 2, 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6786C2E-AC2A-6A41-AF10-9CF369600CBA}" type="slidenum">
              <a:rPr lang="en-US" altLang="en-US"/>
              <a:pPr>
                <a:defRPr/>
              </a:pPr>
              <a:t>‹#›</a:t>
            </a:fld>
            <a:endParaRPr lang="en-US" altLang="en-US"/>
          </a:p>
        </p:txBody>
      </p:sp>
    </p:spTree>
    <p:extLst>
      <p:ext uri="{BB962C8B-B14F-4D97-AF65-F5344CB8AC3E}">
        <p14:creationId xmlns:p14="http://schemas.microsoft.com/office/powerpoint/2010/main" val="1341675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1028"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6"/>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 name="Date Placeholder 3"/>
          <p:cNvSpPr>
            <a:spLocks noGrp="1"/>
          </p:cNvSpPr>
          <p:nvPr>
            <p:ph type="dt" sz="half" idx="2"/>
          </p:nvPr>
        </p:nvSpPr>
        <p:spPr>
          <a:xfrm>
            <a:off x="457200" y="19050"/>
            <a:ext cx="2895600" cy="328613"/>
          </a:xfrm>
          <a:prstGeom prst="rect">
            <a:avLst/>
          </a:prstGeom>
        </p:spPr>
        <p:txBody>
          <a:bodyPr vert="horz" lIns="91440" tIns="45720" rIns="91440" bIns="45720" rtlCol="0" anchor="ctr"/>
          <a:lstStyle>
            <a:lvl1pPr algn="l" eaLnBrk="1" fontAlgn="auto" hangingPunct="1">
              <a:spcBef>
                <a:spcPts val="0"/>
              </a:spcBef>
              <a:spcAft>
                <a:spcPts val="0"/>
              </a:spcAft>
              <a:defRPr sz="1200">
                <a:solidFill>
                  <a:srgbClr val="FFFFFF"/>
                </a:solidFill>
                <a:latin typeface="+mn-lt"/>
                <a:ea typeface="+mn-ea"/>
                <a:cs typeface="+mn-cs"/>
              </a:defRPr>
            </a:lvl1pPr>
          </a:lstStyle>
          <a:p>
            <a:pPr>
              <a:defRPr/>
            </a:pPr>
            <a:fld id="{600F1B34-E00A-1E44-891E-C01CE30EF37E}" type="datetime2">
              <a:rPr lang="en-US"/>
              <a:pPr>
                <a:defRPr/>
              </a:pPr>
              <a:t>Thursday, January 2, 2020</a:t>
            </a:fld>
            <a:endParaRPr lang="en-US" dirty="0"/>
          </a:p>
        </p:txBody>
      </p:sp>
      <p:sp>
        <p:nvSpPr>
          <p:cNvPr id="5" name="Footer Placeholder 4"/>
          <p:cNvSpPr>
            <a:spLocks noGrp="1"/>
          </p:cNvSpPr>
          <p:nvPr>
            <p:ph type="ftr" sz="quarter" idx="3"/>
          </p:nvPr>
        </p:nvSpPr>
        <p:spPr>
          <a:xfrm>
            <a:off x="3429000" y="19050"/>
            <a:ext cx="4114800" cy="328613"/>
          </a:xfrm>
          <a:prstGeom prst="rect">
            <a:avLst/>
          </a:prstGeom>
        </p:spPr>
        <p:txBody>
          <a:bodyPr vert="horz" lIns="91440" tIns="45720" rIns="91440" bIns="45720" rtlCol="0" anchor="ctr"/>
          <a:lstStyle>
            <a:lvl1pPr algn="r" eaLnBrk="1" fontAlgn="auto" hangingPunct="1">
              <a:spcBef>
                <a:spcPts val="0"/>
              </a:spcBef>
              <a:spcAft>
                <a:spcPts val="0"/>
              </a:spcAft>
              <a:defRPr sz="1200">
                <a:solidFill>
                  <a:srgbClr val="FFFFFF"/>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7620000" y="19050"/>
            <a:ext cx="1066800" cy="328613"/>
          </a:xfrm>
          <a:prstGeom prst="rect">
            <a:avLst/>
          </a:prstGeom>
        </p:spPr>
        <p:txBody>
          <a:bodyPr vert="horz" wrap="square" lIns="91440" tIns="45720" rIns="91440" bIns="45720" numCol="1" anchor="ctr" anchorCtr="0" compatLnSpc="1">
            <a:prstTxWarp prst="textNoShape">
              <a:avLst/>
            </a:prstTxWarp>
          </a:bodyPr>
          <a:lstStyle>
            <a:lvl1pPr eaLnBrk="1" hangingPunct="1">
              <a:defRPr sz="1400" b="1" smtClean="0">
                <a:solidFill>
                  <a:srgbClr val="FFFFFF"/>
                </a:solidFill>
                <a:latin typeface="Arial" panose="020B0604020202020204" pitchFamily="34" charset="0"/>
                <a:ea typeface="+mn-ea"/>
                <a:cs typeface="Arial" panose="020B0604020202020204" pitchFamily="34" charset="0"/>
              </a:defRPr>
            </a:lvl1pPr>
          </a:lstStyle>
          <a:p>
            <a:pPr>
              <a:defRPr/>
            </a:pPr>
            <a:fld id="{CBCF1F7E-E848-184D-8D56-8D8FEB9ED67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028" r:id="rId1"/>
    <p:sldLayoutId id="2147484021" r:id="rId2"/>
    <p:sldLayoutId id="2147484029" r:id="rId3"/>
    <p:sldLayoutId id="2147484022" r:id="rId4"/>
    <p:sldLayoutId id="2147484030" r:id="rId5"/>
    <p:sldLayoutId id="2147484023" r:id="rId6"/>
    <p:sldLayoutId id="2147484024" r:id="rId7"/>
    <p:sldLayoutId id="2147484031" r:id="rId8"/>
    <p:sldLayoutId id="2147484025" r:id="rId9"/>
    <p:sldLayoutId id="2147484026" r:id="rId10"/>
    <p:sldLayoutId id="2147484027" r:id="rId11"/>
  </p:sldLayoutIdLst>
  <p:hf sldNum="0" hdr="0" ftr="0" dt="0"/>
  <p:txStyles>
    <p:titleStyle>
      <a:lvl1pPr algn="l" rtl="0" eaLnBrk="0" fontAlgn="base" hangingPunct="0">
        <a:spcBef>
          <a:spcPct val="0"/>
        </a:spcBef>
        <a:spcAft>
          <a:spcPct val="0"/>
        </a:spcAft>
        <a:defRPr sz="4000" kern="1200" spc="-1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182563" indent="-182563" algn="l" rtl="0" eaLnBrk="0" fontAlgn="base" hangingPunct="0">
        <a:spcBef>
          <a:spcPct val="20000"/>
        </a:spcBef>
        <a:spcAft>
          <a:spcPct val="0"/>
        </a:spcAft>
        <a:buClr>
          <a:schemeClr val="accent1"/>
        </a:buClr>
        <a:buSzPct val="85000"/>
        <a:buFont typeface="Arial" charset="0"/>
        <a:buChar char="•"/>
        <a:defRPr sz="2400"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charset="0"/>
        <a:buChar char="•"/>
        <a:defRPr sz="2000" kern="1200">
          <a:solidFill>
            <a:schemeClr val="tx1"/>
          </a:solidFill>
          <a:latin typeface="+mn-lt"/>
          <a:ea typeface="+mn-ea"/>
          <a:cs typeface="+mn-cs"/>
        </a:defRPr>
      </a:lvl2pPr>
      <a:lvl3pPr marL="730250" indent="-182563" algn="l" rtl="0" eaLnBrk="0" fontAlgn="base" hangingPunct="0">
        <a:spcBef>
          <a:spcPct val="20000"/>
        </a:spcBef>
        <a:spcAft>
          <a:spcPct val="0"/>
        </a:spcAft>
        <a:buClr>
          <a:schemeClr val="accent1"/>
        </a:buClr>
        <a:buSzPct val="90000"/>
        <a:buFont typeface="Arial" charset="0"/>
        <a:buChar char="•"/>
        <a:defRPr kern="1200">
          <a:solidFill>
            <a:schemeClr val="tx1"/>
          </a:solidFill>
          <a:latin typeface="+mn-lt"/>
          <a:ea typeface="+mn-ea"/>
          <a:cs typeface="+mn-cs"/>
        </a:defRPr>
      </a:lvl3pPr>
      <a:lvl4pPr marL="1004888" indent="-182563" algn="l" rtl="0" eaLnBrk="0" fontAlgn="base" hangingPunct="0">
        <a:spcBef>
          <a:spcPct val="20000"/>
        </a:spcBef>
        <a:spcAft>
          <a:spcPct val="0"/>
        </a:spcAft>
        <a:buClr>
          <a:schemeClr val="accent1"/>
        </a:buClr>
        <a:buFont typeface="Arial" charset="0"/>
        <a:buChar char="•"/>
        <a:defRPr sz="16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charset="0"/>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graphpad.com/quickcalcs/OneSampleT1.cfm?Format=SD"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eaLnBrk="1" fontAlgn="auto" hangingPunct="1">
              <a:spcAft>
                <a:spcPts val="0"/>
              </a:spcAft>
              <a:defRPr/>
            </a:pPr>
            <a:r>
              <a:rPr lang="en-US" b="1" dirty="0"/>
              <a:t>Power </a:t>
            </a:r>
            <a:r>
              <a:rPr lang="en-US" b="1" dirty="0" smtClean="0"/>
              <a:t>analysis</a:t>
            </a:r>
            <a:endParaRPr lang="en-US" dirty="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anose="020B0604020202020204" pitchFamily="34" charset="0"/>
              <a:buNone/>
              <a:defRPr/>
            </a:pPr>
            <a:r>
              <a:rPr lang="en-US" b="1"/>
              <a:t>Chong-ho Yu, Ph.Ds.</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What is Power?</a:t>
            </a:r>
            <a:endParaRPr lang="en-US" dirty="0"/>
          </a:p>
        </p:txBody>
      </p:sp>
      <p:sp>
        <p:nvSpPr>
          <p:cNvPr id="7171" name="Content Placeholder 2"/>
          <p:cNvSpPr>
            <a:spLocks noGrp="1"/>
          </p:cNvSpPr>
          <p:nvPr>
            <p:ph idx="1"/>
          </p:nvPr>
        </p:nvSpPr>
        <p:spPr>
          <a:xfrm>
            <a:off x="457200" y="1600200"/>
            <a:ext cx="5715000" cy="4876800"/>
          </a:xfrm>
        </p:spPr>
        <p:txBody>
          <a:bodyPr/>
          <a:lstStyle/>
          <a:p>
            <a:pPr eaLnBrk="1" hangingPunct="1"/>
            <a:r>
              <a:rPr lang="en-US" altLang="en-US" dirty="0"/>
              <a:t>Researchers always face the risk of failing to detect a true significant effect. It is called </a:t>
            </a:r>
            <a:r>
              <a:rPr lang="en-US" altLang="en-US" b="1" dirty="0"/>
              <a:t>Type II error</a:t>
            </a:r>
            <a:r>
              <a:rPr lang="en-US" altLang="en-US" dirty="0"/>
              <a:t>, also known </a:t>
            </a:r>
            <a:r>
              <a:rPr lang="en-US" altLang="en-US" b="1" dirty="0"/>
              <a:t>beta</a:t>
            </a:r>
            <a:r>
              <a:rPr lang="en-US" altLang="en-US" dirty="0"/>
              <a:t>. </a:t>
            </a:r>
          </a:p>
          <a:p>
            <a:pPr eaLnBrk="1" hangingPunct="1"/>
            <a:r>
              <a:rPr lang="en-US" altLang="en-US" dirty="0"/>
              <a:t>In relation to Type II error, power is define as </a:t>
            </a:r>
            <a:r>
              <a:rPr lang="en-US" altLang="en-US" b="1" dirty="0"/>
              <a:t>1 - beta</a:t>
            </a:r>
            <a:r>
              <a:rPr lang="en-US" altLang="en-US" dirty="0"/>
              <a:t>. </a:t>
            </a:r>
          </a:p>
          <a:p>
            <a:pPr eaLnBrk="1" hangingPunct="1"/>
            <a:r>
              <a:rPr lang="en-US" altLang="en-US" dirty="0" smtClean="0"/>
              <a:t>Statistical power </a:t>
            </a:r>
            <a:r>
              <a:rPr lang="en-US" altLang="en-US" dirty="0"/>
              <a:t>is the probability of detecting a true significant difference. </a:t>
            </a:r>
          </a:p>
          <a:p>
            <a:endParaRPr lang="en-US" altLang="x-none" dirty="0"/>
          </a:p>
        </p:txBody>
      </p:sp>
      <p:pic>
        <p:nvPicPr>
          <p:cNvPr id="7172" name="Picture 2" descr="http://connect.greenbeacon.com/wp-content/uploads/2015/01/power.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0" y="1438275"/>
            <a:ext cx="2847975"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smtClean="0"/>
              <a:t>Factors</a:t>
            </a:r>
            <a:endParaRPr lang="en-US" dirty="0"/>
          </a:p>
        </p:txBody>
      </p:sp>
      <p:sp>
        <p:nvSpPr>
          <p:cNvPr id="8195" name="Content Placeholder 2"/>
          <p:cNvSpPr>
            <a:spLocks noGrp="1"/>
          </p:cNvSpPr>
          <p:nvPr>
            <p:ph idx="1"/>
          </p:nvPr>
        </p:nvSpPr>
        <p:spPr/>
        <p:txBody>
          <a:bodyPr/>
          <a:lstStyle/>
          <a:p>
            <a:pPr eaLnBrk="1" hangingPunct="1"/>
            <a:r>
              <a:rPr lang="en-US" altLang="en-US" dirty="0"/>
              <a:t>Power is determined by the following:</a:t>
            </a:r>
          </a:p>
          <a:p>
            <a:pPr lvl="1" eaLnBrk="1" hangingPunct="1"/>
            <a:r>
              <a:rPr lang="en-US" altLang="en-US" sz="2400" dirty="0" smtClean="0"/>
              <a:t>Effect </a:t>
            </a:r>
            <a:r>
              <a:rPr lang="en-US" altLang="en-US" sz="2400" dirty="0"/>
              <a:t>size</a:t>
            </a:r>
          </a:p>
          <a:p>
            <a:pPr lvl="1" eaLnBrk="1" hangingPunct="1"/>
            <a:r>
              <a:rPr lang="en-US" altLang="en-US" sz="2400" dirty="0"/>
              <a:t>Sample </a:t>
            </a:r>
            <a:r>
              <a:rPr lang="en-US" altLang="en-US" sz="2400" dirty="0" smtClean="0"/>
              <a:t>size</a:t>
            </a:r>
          </a:p>
          <a:p>
            <a:pPr lvl="1" eaLnBrk="1" hangingPunct="1"/>
            <a:r>
              <a:rPr lang="en-US" altLang="en-US" sz="2400" dirty="0" smtClean="0"/>
              <a:t>Alpha level</a:t>
            </a:r>
            <a:endParaRPr lang="en-US" altLang="en-US" sz="2400" dirty="0"/>
          </a:p>
          <a:p>
            <a:pPr lvl="1" eaLnBrk="1" hangingPunct="1"/>
            <a:r>
              <a:rPr lang="en-US" altLang="en-US" sz="2400" dirty="0" smtClean="0"/>
              <a:t>Direction </a:t>
            </a:r>
            <a:r>
              <a:rPr lang="en-US" altLang="en-US" sz="2400" dirty="0"/>
              <a:t>(one or two tailed)</a:t>
            </a:r>
          </a:p>
          <a:p>
            <a:pPr eaLnBrk="1" hangingPunct="1"/>
            <a:endParaRPr lang="en-US" altLang="en-US" dirty="0"/>
          </a:p>
        </p:txBody>
      </p:sp>
      <p:pic>
        <p:nvPicPr>
          <p:cNvPr id="819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038600" y="4191000"/>
            <a:ext cx="4481513"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size</a:t>
            </a:r>
            <a:endParaRPr lang="en-US" dirty="0"/>
          </a:p>
        </p:txBody>
      </p:sp>
      <p:sp>
        <p:nvSpPr>
          <p:cNvPr id="3" name="Content Placeholder 2"/>
          <p:cNvSpPr>
            <a:spLocks noGrp="1"/>
          </p:cNvSpPr>
          <p:nvPr>
            <p:ph idx="1"/>
          </p:nvPr>
        </p:nvSpPr>
        <p:spPr>
          <a:xfrm>
            <a:off x="457200" y="1600200"/>
            <a:ext cx="3886200" cy="4876800"/>
          </a:xfrm>
        </p:spPr>
        <p:txBody>
          <a:bodyPr/>
          <a:lstStyle/>
          <a:p>
            <a:r>
              <a:rPr lang="en-US" dirty="0" smtClean="0"/>
              <a:t>The distance between the null and the alternate (how far away from zero?)</a:t>
            </a:r>
          </a:p>
          <a:p>
            <a:r>
              <a:rPr lang="en-US" dirty="0" smtClean="0"/>
              <a:t>In regression, no effect = zero slope (flat line).</a:t>
            </a:r>
          </a:p>
          <a:p>
            <a:r>
              <a:rPr lang="en-US" dirty="0" smtClean="0"/>
              <a:t>Red line: A very steep slope = stronger effect</a:t>
            </a:r>
          </a:p>
          <a:p>
            <a:r>
              <a:rPr lang="en-US" dirty="0" smtClean="0"/>
              <a:t>Blue line: weaker effect </a:t>
            </a:r>
            <a:r>
              <a:rPr lang="en-US" dirty="0" smtClean="0">
                <a:sym typeface="Wingdings"/>
              </a:rPr>
              <a:t> big increase of X (run) would lead to small increase of Y (rise).</a:t>
            </a:r>
            <a:endParaRPr lang="en-US" dirty="0"/>
          </a:p>
        </p:txBody>
      </p:sp>
      <p:pic>
        <p:nvPicPr>
          <p:cNvPr id="6" name="Picture 5"/>
          <p:cNvPicPr>
            <a:picLocks noChangeAspect="1"/>
          </p:cNvPicPr>
          <p:nvPr/>
        </p:nvPicPr>
        <p:blipFill>
          <a:blip r:embed="rId2"/>
          <a:stretch>
            <a:fillRect/>
          </a:stretch>
        </p:blipFill>
        <p:spPr>
          <a:xfrm>
            <a:off x="4572000" y="1636986"/>
            <a:ext cx="4241800" cy="3175000"/>
          </a:xfrm>
          <a:prstGeom prst="rect">
            <a:avLst/>
          </a:prstGeom>
        </p:spPr>
      </p:pic>
    </p:spTree>
    <p:extLst>
      <p:ext uri="{BB962C8B-B14F-4D97-AF65-F5344CB8AC3E}">
        <p14:creationId xmlns:p14="http://schemas.microsoft.com/office/powerpoint/2010/main" val="1797292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Alpha level</a:t>
            </a:r>
            <a:endParaRPr lang="en-US" dirty="0"/>
          </a:p>
        </p:txBody>
      </p:sp>
      <p:sp>
        <p:nvSpPr>
          <p:cNvPr id="3" name="Content Placeholder 2"/>
          <p:cNvSpPr>
            <a:spLocks noGrp="1"/>
          </p:cNvSpPr>
          <p:nvPr>
            <p:ph idx="1"/>
          </p:nvPr>
        </p:nvSpPr>
        <p:spPr>
          <a:xfrm>
            <a:off x="457200" y="1600200"/>
            <a:ext cx="6477000" cy="4953000"/>
          </a:xfrm>
        </p:spPr>
        <p:txBody>
          <a:bodyPr/>
          <a:lstStyle/>
          <a:p>
            <a:r>
              <a:rPr lang="en-US" dirty="0" smtClean="0"/>
              <a:t>The cut-off of the probability for determining whether there is a significant effect.</a:t>
            </a:r>
          </a:p>
          <a:p>
            <a:r>
              <a:rPr lang="en-US" dirty="0" smtClean="0"/>
              <a:t>.1, 0.05, 0.01; Most common: 0.05 (5%)</a:t>
            </a:r>
          </a:p>
          <a:p>
            <a:r>
              <a:rPr lang="en-US" dirty="0" smtClean="0"/>
              <a:t>Smaller is better</a:t>
            </a:r>
          </a:p>
          <a:p>
            <a:r>
              <a:rPr lang="en-US" dirty="0" smtClean="0"/>
              <a:t>If I tell you I can correctly predict the gender of a randomly selected student, the probability that I am right by guessing is 50%. What a big deal!?</a:t>
            </a:r>
          </a:p>
          <a:p>
            <a:r>
              <a:rPr lang="en-US" dirty="0" smtClean="0"/>
              <a:t>If I can correctly predict the numbers of the next Powerball, the probability that I am right by guessing is .0000000000001. I must have super power!</a:t>
            </a:r>
          </a:p>
        </p:txBody>
      </p:sp>
      <p:pic>
        <p:nvPicPr>
          <p:cNvPr id="4" name="Picture 3"/>
          <p:cNvPicPr>
            <a:picLocks noChangeAspect="1"/>
          </p:cNvPicPr>
          <p:nvPr/>
        </p:nvPicPr>
        <p:blipFill>
          <a:blip r:embed="rId2"/>
          <a:stretch>
            <a:fillRect/>
          </a:stretch>
        </p:blipFill>
        <p:spPr>
          <a:xfrm>
            <a:off x="6705600" y="1579179"/>
            <a:ext cx="2311400" cy="3505200"/>
          </a:xfrm>
          <a:prstGeom prst="rect">
            <a:avLst/>
          </a:prstGeom>
        </p:spPr>
      </p:pic>
    </p:spTree>
    <p:extLst>
      <p:ext uri="{BB962C8B-B14F-4D97-AF65-F5344CB8AC3E}">
        <p14:creationId xmlns:p14="http://schemas.microsoft.com/office/powerpoint/2010/main" val="1613675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Alpha level</a:t>
            </a:r>
            <a:endParaRPr lang="en-US" dirty="0"/>
          </a:p>
        </p:txBody>
      </p:sp>
      <p:sp>
        <p:nvSpPr>
          <p:cNvPr id="3" name="Content Placeholder 2"/>
          <p:cNvSpPr>
            <a:spLocks noGrp="1"/>
          </p:cNvSpPr>
          <p:nvPr>
            <p:ph idx="1"/>
          </p:nvPr>
        </p:nvSpPr>
        <p:spPr>
          <a:xfrm>
            <a:off x="457200" y="1600200"/>
            <a:ext cx="4876800" cy="4876800"/>
          </a:xfrm>
        </p:spPr>
        <p:txBody>
          <a:bodyPr/>
          <a:lstStyle/>
          <a:p>
            <a:r>
              <a:rPr lang="en-US" dirty="0" smtClean="0"/>
              <a:t>If most of my students can increase the test score by 50% after using my treatment, the probability that I achieved this result by luck might be as small as .05.</a:t>
            </a:r>
          </a:p>
          <a:p>
            <a:r>
              <a:rPr lang="en-US" dirty="0" smtClean="0"/>
              <a:t>If the probability (p value) yielded from a statistical test for my treatment matches the alpha level (.05) or even lower, then I can declare that my treatment really works (significant), not due to dumb luck.</a:t>
            </a:r>
            <a:endParaRPr lang="en-US"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105400" y="1062859"/>
            <a:ext cx="3905794" cy="3302000"/>
          </a:xfrm>
          <a:prstGeom prst="rect">
            <a:avLst/>
          </a:prstGeom>
        </p:spPr>
      </p:pic>
    </p:spTree>
    <p:extLst>
      <p:ext uri="{BB962C8B-B14F-4D97-AF65-F5344CB8AC3E}">
        <p14:creationId xmlns:p14="http://schemas.microsoft.com/office/powerpoint/2010/main" val="255867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Direction of the test</a:t>
            </a:r>
            <a:endParaRPr lang="en-US" dirty="0"/>
          </a:p>
        </p:txBody>
      </p:sp>
      <p:sp>
        <p:nvSpPr>
          <p:cNvPr id="3" name="Content Placeholder 2"/>
          <p:cNvSpPr>
            <a:spLocks noGrp="1"/>
          </p:cNvSpPr>
          <p:nvPr>
            <p:ph idx="1"/>
          </p:nvPr>
        </p:nvSpPr>
        <p:spPr>
          <a:xfrm>
            <a:off x="457200" y="1600200"/>
            <a:ext cx="5181600" cy="4876800"/>
          </a:xfrm>
        </p:spPr>
        <p:txBody>
          <a:bodyPr/>
          <a:lstStyle/>
          <a:p>
            <a:r>
              <a:rPr lang="en-US" sz="2800" dirty="0" smtClean="0"/>
              <a:t>Non-directional hypothesis (two-tailed test): My treatment would make a difference on your face (It could be </a:t>
            </a:r>
            <a:r>
              <a:rPr lang="en-US" sz="2800" dirty="0" smtClean="0">
                <a:solidFill>
                  <a:srgbClr val="FF0000"/>
                </a:solidFill>
              </a:rPr>
              <a:t>better or worse</a:t>
            </a:r>
            <a:r>
              <a:rPr lang="en-US" sz="2800" dirty="0" smtClean="0"/>
              <a:t>)</a:t>
            </a:r>
          </a:p>
          <a:p>
            <a:r>
              <a:rPr lang="en-US" sz="2800" dirty="0" smtClean="0"/>
              <a:t>Directional hypothesis (one-tailed test): My treatment would make things better.</a:t>
            </a:r>
            <a:endParaRPr lang="en-US" sz="2800" dirty="0"/>
          </a:p>
        </p:txBody>
      </p:sp>
      <p:pic>
        <p:nvPicPr>
          <p:cNvPr id="5" name="Picture 4"/>
          <p:cNvPicPr>
            <a:picLocks noChangeAspect="1"/>
          </p:cNvPicPr>
          <p:nvPr/>
        </p:nvPicPr>
        <p:blipFill>
          <a:blip r:embed="rId2"/>
          <a:stretch>
            <a:fillRect/>
          </a:stretch>
        </p:blipFill>
        <p:spPr>
          <a:xfrm>
            <a:off x="6047071" y="762000"/>
            <a:ext cx="2411129" cy="2743200"/>
          </a:xfrm>
          <a:prstGeom prst="rect">
            <a:avLst/>
          </a:prstGeom>
        </p:spPr>
      </p:pic>
      <p:pic>
        <p:nvPicPr>
          <p:cNvPr id="6" name="Picture 5"/>
          <p:cNvPicPr>
            <a:picLocks noChangeAspect="1"/>
          </p:cNvPicPr>
          <p:nvPr/>
        </p:nvPicPr>
        <p:blipFill>
          <a:blip r:embed="rId3"/>
          <a:stretch>
            <a:fillRect/>
          </a:stretch>
        </p:blipFill>
        <p:spPr>
          <a:xfrm>
            <a:off x="6065464" y="3733800"/>
            <a:ext cx="2392736" cy="2674234"/>
          </a:xfrm>
          <a:prstGeom prst="rect">
            <a:avLst/>
          </a:prstGeom>
        </p:spPr>
      </p:pic>
    </p:spTree>
    <p:extLst>
      <p:ext uri="{BB962C8B-B14F-4D97-AF65-F5344CB8AC3E}">
        <p14:creationId xmlns:p14="http://schemas.microsoft.com/office/powerpoint/2010/main" val="564701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G*power</a:t>
            </a:r>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2667000" y="685800"/>
            <a:ext cx="6019800" cy="5800898"/>
          </a:xfrm>
          <a:prstGeom prst="rect">
            <a:avLst/>
          </a:prstGeom>
        </p:spPr>
      </p:pic>
    </p:spTree>
    <p:extLst>
      <p:ext uri="{BB962C8B-B14F-4D97-AF65-F5344CB8AC3E}">
        <p14:creationId xmlns:p14="http://schemas.microsoft.com/office/powerpoint/2010/main" val="1724708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Larger effect size </a:t>
            </a:r>
            <a:r>
              <a:rPr lang="en-US" dirty="0" smtClean="0">
                <a:sym typeface="Wingdings"/>
              </a:rPr>
              <a:t> Larger power</a:t>
            </a:r>
            <a:endParaRPr lang="en-US" dirty="0"/>
          </a:p>
        </p:txBody>
      </p:sp>
      <p:sp>
        <p:nvSpPr>
          <p:cNvPr id="3" name="Content Placeholder 2"/>
          <p:cNvSpPr>
            <a:spLocks noGrp="1"/>
          </p:cNvSpPr>
          <p:nvPr>
            <p:ph idx="1"/>
          </p:nvPr>
        </p:nvSpPr>
        <p:spPr>
          <a:xfrm>
            <a:off x="457200" y="1600200"/>
            <a:ext cx="3048000" cy="4876800"/>
          </a:xfrm>
        </p:spPr>
        <p:txBody>
          <a:bodyPr/>
          <a:lstStyle/>
          <a:p>
            <a:r>
              <a:rPr lang="en-US" dirty="0" smtClean="0"/>
              <a:t>Bigger slope means bigger effect (stronger relationship between X and Y)</a:t>
            </a:r>
          </a:p>
          <a:p>
            <a:r>
              <a:rPr lang="en-US" dirty="0" smtClean="0"/>
              <a:t>When the effect size (ES) increases from .15 to.55,, power increases from .44 to .99.</a:t>
            </a:r>
            <a:endParaRPr lang="en-US" dirty="0"/>
          </a:p>
        </p:txBody>
      </p:sp>
      <p:pic>
        <p:nvPicPr>
          <p:cNvPr id="4" name="Picture 3"/>
          <p:cNvPicPr>
            <a:picLocks noChangeAspect="1"/>
          </p:cNvPicPr>
          <p:nvPr/>
        </p:nvPicPr>
        <p:blipFill>
          <a:blip r:embed="rId2"/>
          <a:stretch>
            <a:fillRect/>
          </a:stretch>
        </p:blipFill>
        <p:spPr>
          <a:xfrm>
            <a:off x="3654860" y="1485900"/>
            <a:ext cx="5489140" cy="5105400"/>
          </a:xfrm>
          <a:prstGeom prst="rect">
            <a:avLst/>
          </a:prstGeom>
        </p:spPr>
      </p:pic>
    </p:spTree>
    <p:extLst>
      <p:ext uri="{BB962C8B-B14F-4D97-AF65-F5344CB8AC3E}">
        <p14:creationId xmlns:p14="http://schemas.microsoft.com/office/powerpoint/2010/main" val="92079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Larger sample size </a:t>
            </a:r>
            <a:r>
              <a:rPr lang="en-US" dirty="0" smtClean="0">
                <a:sym typeface="Wingdings"/>
              </a:rPr>
              <a:t> Larger power</a:t>
            </a:r>
            <a:endParaRPr lang="en-US" dirty="0"/>
          </a:p>
        </p:txBody>
      </p:sp>
      <p:sp>
        <p:nvSpPr>
          <p:cNvPr id="3" name="Content Placeholder 2"/>
          <p:cNvSpPr>
            <a:spLocks noGrp="1"/>
          </p:cNvSpPr>
          <p:nvPr>
            <p:ph idx="1"/>
          </p:nvPr>
        </p:nvSpPr>
        <p:spPr>
          <a:xfrm>
            <a:off x="457200" y="1600200"/>
            <a:ext cx="2971800" cy="4876800"/>
          </a:xfrm>
        </p:spPr>
        <p:txBody>
          <a:bodyPr/>
          <a:lstStyle/>
          <a:p>
            <a:r>
              <a:rPr lang="en-US" dirty="0" smtClean="0"/>
              <a:t>Revert ES to .15.</a:t>
            </a:r>
          </a:p>
          <a:p>
            <a:r>
              <a:rPr lang="en-US" dirty="0" smtClean="0"/>
              <a:t>Change the sample size to 700.</a:t>
            </a:r>
          </a:p>
          <a:p>
            <a:r>
              <a:rPr lang="en-US" dirty="0" smtClean="0"/>
              <a:t>When the sample size increases from 100 to 700, power increases from .44 to .99.</a:t>
            </a:r>
            <a:endParaRPr lang="en-US" dirty="0"/>
          </a:p>
        </p:txBody>
      </p:sp>
      <p:pic>
        <p:nvPicPr>
          <p:cNvPr id="4" name="Picture 3"/>
          <p:cNvPicPr>
            <a:picLocks noChangeAspect="1"/>
          </p:cNvPicPr>
          <p:nvPr/>
        </p:nvPicPr>
        <p:blipFill>
          <a:blip r:embed="rId2"/>
          <a:stretch>
            <a:fillRect/>
          </a:stretch>
        </p:blipFill>
        <p:spPr>
          <a:xfrm>
            <a:off x="3581400" y="1600200"/>
            <a:ext cx="5298414" cy="4942490"/>
          </a:xfrm>
          <a:prstGeom prst="rect">
            <a:avLst/>
          </a:prstGeom>
        </p:spPr>
      </p:pic>
    </p:spTree>
    <p:extLst>
      <p:ext uri="{BB962C8B-B14F-4D97-AF65-F5344CB8AC3E}">
        <p14:creationId xmlns:p14="http://schemas.microsoft.com/office/powerpoint/2010/main" val="1457040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Larger alpha level </a:t>
            </a:r>
            <a:r>
              <a:rPr lang="en-US" dirty="0" smtClean="0">
                <a:sym typeface="Wingdings"/>
              </a:rPr>
              <a:t> Larger power</a:t>
            </a:r>
            <a:endParaRPr lang="en-US" dirty="0"/>
          </a:p>
        </p:txBody>
      </p:sp>
      <p:sp>
        <p:nvSpPr>
          <p:cNvPr id="3" name="Content Placeholder 2"/>
          <p:cNvSpPr>
            <a:spLocks noGrp="1"/>
          </p:cNvSpPr>
          <p:nvPr>
            <p:ph idx="1"/>
          </p:nvPr>
        </p:nvSpPr>
        <p:spPr>
          <a:xfrm>
            <a:off x="457199" y="1600200"/>
            <a:ext cx="3212217" cy="4876800"/>
          </a:xfrm>
        </p:spPr>
        <p:txBody>
          <a:bodyPr/>
          <a:lstStyle/>
          <a:p>
            <a:r>
              <a:rPr lang="en-US" dirty="0" smtClean="0"/>
              <a:t>Revert the sample size to 100</a:t>
            </a:r>
          </a:p>
          <a:p>
            <a:r>
              <a:rPr lang="en-US" dirty="0" smtClean="0"/>
              <a:t>Change the alpha level to .1. </a:t>
            </a:r>
          </a:p>
          <a:p>
            <a:r>
              <a:rPr lang="en-US" dirty="0" smtClean="0"/>
              <a:t>When the alpha level increases from .05 to 1, power increase to .59.</a:t>
            </a:r>
          </a:p>
          <a:p>
            <a:r>
              <a:rPr lang="en-US" b="1" dirty="0" smtClean="0">
                <a:solidFill>
                  <a:srgbClr val="FF0000"/>
                </a:solidFill>
              </a:rPr>
              <a:t>Caution:</a:t>
            </a:r>
            <a:r>
              <a:rPr lang="en-US" dirty="0" smtClean="0"/>
              <a:t> Don’t change the alpha level unless you have a good reason.</a:t>
            </a:r>
            <a:endParaRPr lang="en-US" dirty="0"/>
          </a:p>
        </p:txBody>
      </p:sp>
      <p:pic>
        <p:nvPicPr>
          <p:cNvPr id="4" name="Picture 3"/>
          <p:cNvPicPr>
            <a:picLocks noChangeAspect="1"/>
          </p:cNvPicPr>
          <p:nvPr/>
        </p:nvPicPr>
        <p:blipFill>
          <a:blip r:embed="rId2"/>
          <a:stretch>
            <a:fillRect/>
          </a:stretch>
        </p:blipFill>
        <p:spPr>
          <a:xfrm>
            <a:off x="3669417" y="1600200"/>
            <a:ext cx="5247598" cy="4876800"/>
          </a:xfrm>
          <a:prstGeom prst="rect">
            <a:avLst/>
          </a:prstGeom>
        </p:spPr>
      </p:pic>
    </p:spTree>
    <p:extLst>
      <p:ext uri="{BB962C8B-B14F-4D97-AF65-F5344CB8AC3E}">
        <p14:creationId xmlns:p14="http://schemas.microsoft.com/office/powerpoint/2010/main" val="117368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Two-tailed </a:t>
            </a:r>
            <a:r>
              <a:rPr lang="en-US" dirty="0" smtClean="0">
                <a:sym typeface="Wingdings"/>
              </a:rPr>
              <a:t> smaller power</a:t>
            </a:r>
            <a:endParaRPr lang="en-US" dirty="0"/>
          </a:p>
        </p:txBody>
      </p:sp>
      <p:sp>
        <p:nvSpPr>
          <p:cNvPr id="3" name="Content Placeholder 2"/>
          <p:cNvSpPr>
            <a:spLocks noGrp="1"/>
          </p:cNvSpPr>
          <p:nvPr>
            <p:ph idx="1"/>
          </p:nvPr>
        </p:nvSpPr>
        <p:spPr>
          <a:xfrm>
            <a:off x="457200" y="1600200"/>
            <a:ext cx="3124200" cy="4876800"/>
          </a:xfrm>
        </p:spPr>
        <p:txBody>
          <a:bodyPr/>
          <a:lstStyle/>
          <a:p>
            <a:r>
              <a:rPr lang="en-US" dirty="0" smtClean="0"/>
              <a:t>Revert the alpha level to .05.</a:t>
            </a:r>
          </a:p>
          <a:p>
            <a:r>
              <a:rPr lang="en-US" dirty="0" smtClean="0"/>
              <a:t>Change the number of tails from 1 to 2.</a:t>
            </a:r>
          </a:p>
          <a:p>
            <a:r>
              <a:rPr lang="en-US" dirty="0" smtClean="0"/>
              <a:t>When the test is two-tailed (non-directional) instead of one-tailed (</a:t>
            </a:r>
            <a:r>
              <a:rPr lang="en-US" dirty="0" err="1" smtClean="0"/>
              <a:t>uni</a:t>
            </a:r>
            <a:r>
              <a:rPr lang="en-US" dirty="0" smtClean="0"/>
              <a:t>-directional), power decreases from .44 to .32.</a:t>
            </a:r>
            <a:endParaRPr lang="en-US" dirty="0"/>
          </a:p>
        </p:txBody>
      </p:sp>
      <p:pic>
        <p:nvPicPr>
          <p:cNvPr id="4" name="Picture 3"/>
          <p:cNvPicPr>
            <a:picLocks noChangeAspect="1"/>
          </p:cNvPicPr>
          <p:nvPr/>
        </p:nvPicPr>
        <p:blipFill>
          <a:blip r:embed="rId2"/>
          <a:stretch>
            <a:fillRect/>
          </a:stretch>
        </p:blipFill>
        <p:spPr>
          <a:xfrm>
            <a:off x="3733800" y="1600200"/>
            <a:ext cx="5222360" cy="4871545"/>
          </a:xfrm>
          <a:prstGeom prst="rect">
            <a:avLst/>
          </a:prstGeom>
        </p:spPr>
      </p:pic>
    </p:spTree>
    <p:extLst>
      <p:ext uri="{BB962C8B-B14F-4D97-AF65-F5344CB8AC3E}">
        <p14:creationId xmlns:p14="http://schemas.microsoft.com/office/powerpoint/2010/main" val="933405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Absolute </a:t>
            </a:r>
            <a:r>
              <a:rPr lang="en-US" dirty="0"/>
              <a:t>power, corrupt </a:t>
            </a:r>
            <a:r>
              <a:rPr lang="en-US" dirty="0" smtClean="0"/>
              <a:t>absolutely</a:t>
            </a:r>
            <a:endParaRPr lang="en-US" dirty="0"/>
          </a:p>
        </p:txBody>
      </p:sp>
      <p:sp>
        <p:nvSpPr>
          <p:cNvPr id="9219" name="Content Placeholder 2"/>
          <p:cNvSpPr>
            <a:spLocks noGrp="1"/>
          </p:cNvSpPr>
          <p:nvPr>
            <p:ph idx="1"/>
          </p:nvPr>
        </p:nvSpPr>
        <p:spPr>
          <a:xfrm>
            <a:off x="533400" y="1600200"/>
            <a:ext cx="5029200" cy="4876800"/>
          </a:xfrm>
        </p:spPr>
        <p:txBody>
          <a:bodyPr/>
          <a:lstStyle/>
          <a:p>
            <a:pPr eaLnBrk="1" hangingPunct="1"/>
            <a:r>
              <a:rPr lang="en-US" altLang="en-US" dirty="0"/>
              <a:t>Absolute power, corrupt (your research) absolutely i.e. </a:t>
            </a:r>
          </a:p>
          <a:p>
            <a:pPr eaLnBrk="1" hangingPunct="1"/>
            <a:r>
              <a:rPr lang="en-US" altLang="en-US" dirty="0"/>
              <a:t>When the test is too powerful, even a trivial difference will be mistakenly reported as a significant one. </a:t>
            </a:r>
          </a:p>
          <a:p>
            <a:pPr eaLnBrk="1" hangingPunct="1"/>
            <a:r>
              <a:rPr lang="en-US" altLang="en-US" dirty="0"/>
              <a:t>You can </a:t>
            </a:r>
            <a:r>
              <a:rPr lang="en-US" altLang="en-US" dirty="0" smtClean="0"/>
              <a:t>confirm </a:t>
            </a:r>
            <a:r>
              <a:rPr lang="en-US" altLang="en-US" dirty="0"/>
              <a:t>virtually anything (e.g. Chinese food can cause cancer) with a very large sample size. This type of error is called </a:t>
            </a:r>
            <a:r>
              <a:rPr lang="en-US" altLang="en-US" b="1" dirty="0"/>
              <a:t>Type I </a:t>
            </a:r>
            <a:r>
              <a:rPr lang="en-US" altLang="en-US" b="1" dirty="0" smtClean="0"/>
              <a:t>error (false claim)</a:t>
            </a:r>
            <a:r>
              <a:rPr lang="en-US" altLang="en-US" dirty="0" smtClean="0"/>
              <a:t>.</a:t>
            </a:r>
            <a:endParaRPr lang="en-US" altLang="en-US" dirty="0"/>
          </a:p>
        </p:txBody>
      </p:sp>
      <p:pic>
        <p:nvPicPr>
          <p:cNvPr id="9220" name="Picture 5" descr="http://www.ministryoftofu.com/wp-content/uploads/2011/03/poison_food_from_china.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535613" y="1676400"/>
            <a:ext cx="316865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Large sample </a:t>
            </a:r>
            <a:r>
              <a:rPr lang="en-US" dirty="0" smtClean="0">
                <a:sym typeface="Wingdings"/>
              </a:rPr>
              <a:t> Over-power</a:t>
            </a:r>
            <a:endParaRPr lang="en-US" dirty="0"/>
          </a:p>
        </p:txBody>
      </p:sp>
      <p:sp>
        <p:nvSpPr>
          <p:cNvPr id="10243" name="Content Placeholder 2"/>
          <p:cNvSpPr>
            <a:spLocks noGrp="1"/>
          </p:cNvSpPr>
          <p:nvPr>
            <p:ph idx="1"/>
          </p:nvPr>
        </p:nvSpPr>
        <p:spPr/>
        <p:txBody>
          <a:bodyPr/>
          <a:lstStyle/>
          <a:p>
            <a:pPr eaLnBrk="1" hangingPunct="1"/>
            <a:r>
              <a:rPr lang="en-US" altLang="en-US" dirty="0"/>
              <a:t>In California the average SAT score is </a:t>
            </a:r>
            <a:r>
              <a:rPr lang="en-US" altLang="en-US" dirty="0" smtClean="0"/>
              <a:t>1500. </a:t>
            </a:r>
            <a:endParaRPr lang="en-US" altLang="en-US" dirty="0"/>
          </a:p>
          <a:p>
            <a:pPr eaLnBrk="1" hangingPunct="1"/>
            <a:r>
              <a:rPr lang="en-US" altLang="en-US" dirty="0"/>
              <a:t>A superintendent wanted to know whether the mean score of his students is significantly behind the state average.</a:t>
            </a:r>
          </a:p>
          <a:p>
            <a:pPr lvl="1" eaLnBrk="1" hangingPunct="1"/>
            <a:r>
              <a:rPr lang="en-US" altLang="en-US" dirty="0"/>
              <a:t>50 students, </a:t>
            </a:r>
          </a:p>
          <a:p>
            <a:pPr lvl="1" eaLnBrk="1" hangingPunct="1"/>
            <a:r>
              <a:rPr lang="en-US" altLang="en-US" dirty="0"/>
              <a:t>Average SAT score =</a:t>
            </a:r>
            <a:r>
              <a:rPr lang="en-US" altLang="en-US" dirty="0" smtClean="0"/>
              <a:t>1495 </a:t>
            </a:r>
            <a:endParaRPr lang="en-US" altLang="en-US" dirty="0"/>
          </a:p>
          <a:p>
            <a:pPr lvl="1" eaLnBrk="1" hangingPunct="1"/>
            <a:r>
              <a:rPr lang="en-US" altLang="en-US" dirty="0"/>
              <a:t>Standard deviation is 100 </a:t>
            </a:r>
          </a:p>
          <a:p>
            <a:pPr lvl="1" eaLnBrk="1" hangingPunct="1"/>
            <a:r>
              <a:rPr lang="en-US" altLang="en-US" dirty="0"/>
              <a:t>one-sample t-test yielded a non-significant result (p = </a:t>
            </a:r>
            <a:r>
              <a:rPr lang="en-US" altLang="en-US" dirty="0" smtClean="0"/>
              <a:t>.7252, over the alpha level .05)</a:t>
            </a:r>
            <a:endParaRPr lang="en-US" altLang="en-US" dirty="0"/>
          </a:p>
          <a:p>
            <a:pPr eaLnBrk="1" hangingPunct="1"/>
            <a:r>
              <a:rPr lang="en-US" altLang="en-US" dirty="0"/>
              <a:t>The superintendent was relaxed and said, “We are only five points out of </a:t>
            </a:r>
            <a:r>
              <a:rPr lang="en-US" altLang="en-US" dirty="0" smtClean="0"/>
              <a:t>1600 </a:t>
            </a:r>
            <a:r>
              <a:rPr lang="en-US" altLang="en-US" dirty="0"/>
              <a:t>behind the state standard. </a:t>
            </a:r>
            <a:r>
              <a:rPr lang="en-US" altLang="en-US" dirty="0" smtClean="0"/>
              <a:t>This </a:t>
            </a:r>
            <a:r>
              <a:rPr lang="en-US" altLang="en-US" dirty="0"/>
              <a:t>score difference is not a big deal.” </a:t>
            </a:r>
            <a:endParaRPr lang="en-US" altLang="en-US" dirty="0" smtClean="0"/>
          </a:p>
          <a:p>
            <a:pPr eaLnBrk="1" hangingPunct="1"/>
            <a:r>
              <a:rPr lang="en-US" altLang="en-US" dirty="0" smtClean="0">
                <a:hlinkClick r:id="rId2"/>
              </a:rPr>
              <a:t>https://www.graphpad.com/quickcalcs/OneSampleT1.cfm?Format=SD</a:t>
            </a:r>
            <a:r>
              <a:rPr lang="en-US" altLang="en-US" dirty="0" smtClean="0"/>
              <a:t> </a:t>
            </a:r>
            <a:endParaRPr lang="en-US"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t>performance gap</a:t>
            </a:r>
          </a:p>
        </p:txBody>
      </p:sp>
      <p:sp>
        <p:nvSpPr>
          <p:cNvPr id="11267" name="Content Placeholder 2"/>
          <p:cNvSpPr>
            <a:spLocks noGrp="1"/>
          </p:cNvSpPr>
          <p:nvPr>
            <p:ph idx="1"/>
          </p:nvPr>
        </p:nvSpPr>
        <p:spPr/>
        <p:txBody>
          <a:bodyPr/>
          <a:lstStyle/>
          <a:p>
            <a:pPr eaLnBrk="1" hangingPunct="1"/>
            <a:r>
              <a:rPr lang="en-US" altLang="en-US" dirty="0"/>
              <a:t>But a statistician recommended replicating the study with a sample size of 1,000. As the sample size increased, the variance decreased. While the mean remained the same (</a:t>
            </a:r>
            <a:r>
              <a:rPr lang="en-US" altLang="en-US" dirty="0" smtClean="0"/>
              <a:t>1495</a:t>
            </a:r>
            <a:r>
              <a:rPr lang="en-US" altLang="en-US" dirty="0"/>
              <a:t>), the SD dropped to 50. But this time the t-test showed a much smaller p value (.0016) and needless to say, this “performance gap” was considered to be statistically significant. </a:t>
            </a:r>
          </a:p>
          <a:p>
            <a:pPr eaLnBrk="1" hangingPunct="1"/>
            <a:r>
              <a:rPr lang="en-US" altLang="en-US" dirty="0"/>
              <a:t>Afterwards, the board called for a meeting and the superintendent could not sleep. Someone should tell the superintendent that the p value is a function of the sample size and this so-called "performance gap" may be nothing more than a </a:t>
            </a:r>
            <a:r>
              <a:rPr lang="en-US" altLang="en-US" b="1" dirty="0"/>
              <a:t>false alarm</a:t>
            </a:r>
            <a:r>
              <a:rPr lang="en-US" altLang="en-US" dirty="0"/>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A balance</a:t>
            </a:r>
            <a:endParaRPr lang="en-US" dirty="0"/>
          </a:p>
        </p:txBody>
      </p:sp>
      <p:sp>
        <p:nvSpPr>
          <p:cNvPr id="12291" name="Content Placeholder 2"/>
          <p:cNvSpPr>
            <a:spLocks noGrp="1"/>
          </p:cNvSpPr>
          <p:nvPr>
            <p:ph idx="1"/>
          </p:nvPr>
        </p:nvSpPr>
        <p:spPr>
          <a:xfrm>
            <a:off x="457200" y="1600200"/>
            <a:ext cx="5257800" cy="4876800"/>
          </a:xfrm>
        </p:spPr>
        <p:txBody>
          <a:bodyPr/>
          <a:lstStyle/>
          <a:p>
            <a:pPr eaLnBrk="1" hangingPunct="1"/>
            <a:r>
              <a:rPr lang="en-US" altLang="en-US" dirty="0"/>
              <a:t>Power analysis is a procedure to balance between Type I (</a:t>
            </a:r>
            <a:r>
              <a:rPr lang="en-US" altLang="en-US" dirty="0">
                <a:solidFill>
                  <a:srgbClr val="FF0000"/>
                </a:solidFill>
              </a:rPr>
              <a:t>false alarm</a:t>
            </a:r>
            <a:r>
              <a:rPr lang="en-US" altLang="en-US" dirty="0"/>
              <a:t>) and Type II (</a:t>
            </a:r>
            <a:r>
              <a:rPr lang="en-US" altLang="en-US" dirty="0">
                <a:solidFill>
                  <a:srgbClr val="FF0000"/>
                </a:solidFill>
              </a:rPr>
              <a:t>miss</a:t>
            </a:r>
            <a:r>
              <a:rPr lang="en-US" altLang="en-US" dirty="0"/>
              <a:t>) errors. Simon (1999) suggested to follow an informal rule that alpha is set to </a:t>
            </a:r>
            <a:r>
              <a:rPr lang="en-US" altLang="en-US" dirty="0">
                <a:solidFill>
                  <a:srgbClr val="FF0000"/>
                </a:solidFill>
              </a:rPr>
              <a:t>.05 </a:t>
            </a:r>
            <a:r>
              <a:rPr lang="en-US" altLang="en-US" dirty="0"/>
              <a:t>and beta to .2. </a:t>
            </a:r>
            <a:endParaRPr lang="en-US" altLang="en-US" dirty="0" smtClean="0"/>
          </a:p>
          <a:p>
            <a:pPr eaLnBrk="1" hangingPunct="1"/>
            <a:r>
              <a:rPr lang="en-US" altLang="en-US" dirty="0" smtClean="0"/>
              <a:t>Power </a:t>
            </a:r>
            <a:r>
              <a:rPr lang="en-US" altLang="en-US" dirty="0"/>
              <a:t>is expected to be </a:t>
            </a:r>
            <a:r>
              <a:rPr lang="en-US" altLang="en-US" dirty="0">
                <a:solidFill>
                  <a:srgbClr val="FF0000"/>
                </a:solidFill>
              </a:rPr>
              <a:t>.8</a:t>
            </a:r>
            <a:r>
              <a:rPr lang="en-US" altLang="en-US" dirty="0"/>
              <a:t>. This rule implies that a Type I error is four times as costly as a Type II error.</a:t>
            </a:r>
          </a:p>
        </p:txBody>
      </p:sp>
      <p:pic>
        <p:nvPicPr>
          <p:cNvPr id="12292" name="Picture 2" descr="http://www.creative-wisdom.com/teaching/WBI/alarm.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19800" y="533400"/>
            <a:ext cx="238125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96152" y="3962400"/>
            <a:ext cx="2208407" cy="28194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priori power analysis</a:t>
            </a:r>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457200" y="1917700"/>
            <a:ext cx="8178800" cy="4559300"/>
          </a:xfrm>
          <a:prstGeom prst="rect">
            <a:avLst/>
          </a:prstGeom>
        </p:spPr>
      </p:pic>
    </p:spTree>
    <p:extLst>
      <p:ext uri="{BB962C8B-B14F-4D97-AF65-F5344CB8AC3E}">
        <p14:creationId xmlns:p14="http://schemas.microsoft.com/office/powerpoint/2010/main" val="1030050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a:t>Practical power </a:t>
            </a:r>
            <a:r>
              <a:rPr lang="en-US" b="1" dirty="0" smtClean="0"/>
              <a:t>analysis</a:t>
            </a:r>
            <a:endParaRPr lang="en-US" dirty="0"/>
          </a:p>
        </p:txBody>
      </p:sp>
      <p:sp>
        <p:nvSpPr>
          <p:cNvPr id="13315" name="Content Placeholder 2"/>
          <p:cNvSpPr>
            <a:spLocks noGrp="1"/>
          </p:cNvSpPr>
          <p:nvPr>
            <p:ph idx="1"/>
          </p:nvPr>
        </p:nvSpPr>
        <p:spPr>
          <a:xfrm>
            <a:off x="457200" y="1600200"/>
            <a:ext cx="4953000" cy="4876800"/>
          </a:xfrm>
        </p:spPr>
        <p:txBody>
          <a:bodyPr/>
          <a:lstStyle/>
          <a:p>
            <a:pPr eaLnBrk="1" hangingPunct="1"/>
            <a:r>
              <a:rPr lang="en-US" altLang="en-US" sz="2800" dirty="0"/>
              <a:t>Muller and </a:t>
            </a:r>
            <a:r>
              <a:rPr lang="en-US" altLang="en-US" sz="2800" dirty="0" err="1"/>
              <a:t>Lavange</a:t>
            </a:r>
            <a:r>
              <a:rPr lang="en-US" altLang="en-US" sz="2800" dirty="0"/>
              <a:t> (1992) asserted that the following should be taken into account for power analysis:</a:t>
            </a:r>
          </a:p>
          <a:p>
            <a:pPr lvl="1" eaLnBrk="1" hangingPunct="1"/>
            <a:r>
              <a:rPr lang="en-US" altLang="en-US" sz="2800" dirty="0"/>
              <a:t>Money to spent</a:t>
            </a:r>
          </a:p>
          <a:p>
            <a:pPr lvl="1" eaLnBrk="1" hangingPunct="1"/>
            <a:r>
              <a:rPr lang="en-US" altLang="en-US" sz="2800" dirty="0"/>
              <a:t>Personnel time of statisticians and subject matter specialists</a:t>
            </a:r>
          </a:p>
          <a:p>
            <a:pPr lvl="1" eaLnBrk="1" hangingPunct="1"/>
            <a:r>
              <a:rPr lang="en-US" altLang="en-US" sz="2800" dirty="0"/>
              <a:t>Time to complete the study </a:t>
            </a:r>
            <a:r>
              <a:rPr lang="en-US" altLang="en-US" sz="2800" dirty="0" smtClean="0"/>
              <a:t>(deadline and opportunity </a:t>
            </a:r>
            <a:r>
              <a:rPr lang="en-US" altLang="en-US" sz="2800" dirty="0"/>
              <a:t>cost</a:t>
            </a:r>
            <a:r>
              <a:rPr lang="en-US" altLang="en-US" sz="2800" dirty="0" smtClean="0"/>
              <a:t>)</a:t>
            </a:r>
            <a:endParaRPr lang="en-US" altLang="en-US" sz="2800" dirty="0"/>
          </a:p>
        </p:txBody>
      </p:sp>
      <p:pic>
        <p:nvPicPr>
          <p:cNvPr id="13316" name="Picture 2" descr="http://www.changinggears.info/wp-content/uploads/2011/05/money.13514352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800397" y="1600200"/>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Power plot to determine the sample size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272368" y="1600200"/>
            <a:ext cx="6599264" cy="5105400"/>
          </a:xfrm>
          <a:prstGeom prst="rect">
            <a:avLst/>
          </a:prstGeom>
        </p:spPr>
      </p:pic>
    </p:spTree>
    <p:extLst>
      <p:ext uri="{BB962C8B-B14F-4D97-AF65-F5344CB8AC3E}">
        <p14:creationId xmlns:p14="http://schemas.microsoft.com/office/powerpoint/2010/main" val="1729532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a:t>Post hoc power </a:t>
            </a:r>
            <a:r>
              <a:rPr lang="en-US" b="1" dirty="0" smtClean="0"/>
              <a:t>analysis</a:t>
            </a:r>
            <a:endParaRPr lang="en-US" dirty="0"/>
          </a:p>
        </p:txBody>
      </p:sp>
      <p:sp>
        <p:nvSpPr>
          <p:cNvPr id="14339" name="Content Placeholder 2"/>
          <p:cNvSpPr>
            <a:spLocks noGrp="1"/>
          </p:cNvSpPr>
          <p:nvPr>
            <p:ph idx="1"/>
          </p:nvPr>
        </p:nvSpPr>
        <p:spPr/>
        <p:txBody>
          <a:bodyPr/>
          <a:lstStyle/>
          <a:p>
            <a:pPr eaLnBrk="1" hangingPunct="1"/>
            <a:r>
              <a:rPr lang="en-US" altLang="en-US"/>
              <a:t>In some situations researchers have no choices in sample size. For example, the number of participants has been pre-determined by the project sponsor. In this case, power analysis should still be conducted to find out what the power level is given the pre-set sample size. </a:t>
            </a:r>
          </a:p>
        </p:txBody>
      </p:sp>
      <p:pic>
        <p:nvPicPr>
          <p:cNvPr id="14340" name="Picture 5" descr="http://leisurespecial.com/wp-content/uploads/2010/05/having-no-choic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429000" y="3957638"/>
            <a:ext cx="4752975"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Ungraded exercise</a:t>
            </a:r>
            <a:endParaRPr lang="en-US" dirty="0"/>
          </a:p>
        </p:txBody>
      </p:sp>
      <p:sp>
        <p:nvSpPr>
          <p:cNvPr id="15363" name="Content Placeholder 2"/>
          <p:cNvSpPr>
            <a:spLocks noGrp="1"/>
          </p:cNvSpPr>
          <p:nvPr>
            <p:ph idx="1"/>
          </p:nvPr>
        </p:nvSpPr>
        <p:spPr/>
        <p:txBody>
          <a:bodyPr/>
          <a:lstStyle/>
          <a:p>
            <a:pPr eaLnBrk="1" hangingPunct="1"/>
            <a:r>
              <a:rPr lang="en-US" altLang="en-US" dirty="0"/>
              <a:t>A priori power analysis: You are going to conduct a study </a:t>
            </a:r>
            <a:r>
              <a:rPr lang="en-US" altLang="en-US" dirty="0" smtClean="0"/>
              <a:t>to find out how high school GPA can predict college test performance. </a:t>
            </a:r>
            <a:r>
              <a:rPr lang="en-US" altLang="en-US" dirty="0"/>
              <a:t>Given that the desired power is .8, the effect size </a:t>
            </a:r>
            <a:r>
              <a:rPr lang="en-US" altLang="en-US" dirty="0" smtClean="0"/>
              <a:t>(slope) is .25, </a:t>
            </a:r>
            <a:r>
              <a:rPr lang="en-US" altLang="en-US" dirty="0"/>
              <a:t>the alpha level is .05, and the test is 2-tailed, how many subjects do you need?</a:t>
            </a:r>
          </a:p>
          <a:p>
            <a:pPr eaLnBrk="1" hangingPunct="1"/>
            <a:r>
              <a:rPr lang="en-US" altLang="en-US" dirty="0"/>
              <a:t>Post hoc power analysis: You are given a data set. The sample size is 500 and all other settings are the same as the above. What is the power level? Is it OK to proceed? Why or why not</a:t>
            </a:r>
            <a:r>
              <a:rPr lang="en-US" altLang="en-US" dirty="0" smtClean="0"/>
              <a:t>?</a:t>
            </a:r>
            <a:endParaRPr lang="en-US" alt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t>A</a:t>
            </a:r>
            <a:r>
              <a:rPr lang="en-US" dirty="0" smtClean="0"/>
              <a:t>ssignment 9</a:t>
            </a:r>
            <a:endParaRPr lang="en-US" dirty="0"/>
          </a:p>
        </p:txBody>
      </p:sp>
      <p:sp>
        <p:nvSpPr>
          <p:cNvPr id="15363" name="Content Placeholder 2"/>
          <p:cNvSpPr>
            <a:spLocks noGrp="1"/>
          </p:cNvSpPr>
          <p:nvPr>
            <p:ph idx="1"/>
          </p:nvPr>
        </p:nvSpPr>
        <p:spPr/>
        <p:txBody>
          <a:bodyPr/>
          <a:lstStyle/>
          <a:p>
            <a:pPr eaLnBrk="1" hangingPunct="1"/>
            <a:r>
              <a:rPr lang="en-US" altLang="en-US" dirty="0" smtClean="0"/>
              <a:t>Read the question on Canvas</a:t>
            </a:r>
            <a:r>
              <a:rPr lang="en-US" altLang="en-US" dirty="0" smtClean="0"/>
              <a:t>.</a:t>
            </a:r>
          </a:p>
          <a:p>
            <a:pPr eaLnBrk="1" hangingPunct="1"/>
            <a:r>
              <a:rPr lang="en-US" altLang="en-US"/>
              <a:t>Although this is a group discussion, you need to submit an individual essay.</a:t>
            </a:r>
            <a:endParaRPr lang="en-US" altLang="en-US" dirty="0"/>
          </a:p>
          <a:p>
            <a:pPr eaLnBrk="1" hangingPunct="1"/>
            <a:endParaRPr lang="en-US" altLang="en-US" dirty="0"/>
          </a:p>
        </p:txBody>
      </p:sp>
    </p:spTree>
    <p:extLst>
      <p:ext uri="{BB962C8B-B14F-4D97-AF65-F5344CB8AC3E}">
        <p14:creationId xmlns:p14="http://schemas.microsoft.com/office/powerpoint/2010/main" val="6018212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Override1.xml><?xml version="1.0" encoding="utf-8"?>
<a:themeOverride xmlns:a="http://schemas.openxmlformats.org/drawingml/2006/main">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Clarity</Template>
  <TotalTime>183</TotalTime>
  <Words>1092</Words>
  <Application>Microsoft Office PowerPoint</Application>
  <PresentationFormat>On-screen Show (4:3)</PresentationFormat>
  <Paragraphs>80</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Wingdings</vt:lpstr>
      <vt:lpstr>Clarity</vt:lpstr>
      <vt:lpstr>Power analysis</vt:lpstr>
      <vt:lpstr>What is Power?</vt:lpstr>
      <vt:lpstr>Factors</vt:lpstr>
      <vt:lpstr>Effect size</vt:lpstr>
      <vt:lpstr>Alpha level</vt:lpstr>
      <vt:lpstr>Alpha level</vt:lpstr>
      <vt:lpstr>Direction of the test</vt:lpstr>
      <vt:lpstr>G*power</vt:lpstr>
      <vt:lpstr>Larger effect size  Larger power</vt:lpstr>
      <vt:lpstr>Larger sample size  Larger power</vt:lpstr>
      <vt:lpstr>Larger alpha level  Larger power</vt:lpstr>
      <vt:lpstr>Two-tailed  smaller power</vt:lpstr>
      <vt:lpstr>Absolute power, corrupt absolutely</vt:lpstr>
      <vt:lpstr>Large sample  Over-power</vt:lpstr>
      <vt:lpstr>performance gap</vt:lpstr>
      <vt:lpstr>A balance</vt:lpstr>
      <vt:lpstr>A priori power analysis</vt:lpstr>
      <vt:lpstr>Practical power analysis</vt:lpstr>
      <vt:lpstr>Power plot to determine the sample size</vt:lpstr>
      <vt:lpstr>Post hoc power analysis</vt:lpstr>
      <vt:lpstr>Ungraded exercise</vt:lpstr>
      <vt:lpstr>Assignment 9</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dc:creator>
  <cp:lastModifiedBy>Chong Ho Yu</cp:lastModifiedBy>
  <cp:revision>74</cp:revision>
  <dcterms:created xsi:type="dcterms:W3CDTF">2012-10-15T22:37:38Z</dcterms:created>
  <dcterms:modified xsi:type="dcterms:W3CDTF">2020-01-02T21:41:14Z</dcterms:modified>
</cp:coreProperties>
</file>