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9"/>
  </p:notesMasterIdLst>
  <p:handoutMasterIdLst>
    <p:handoutMasterId r:id="rId40"/>
  </p:handoutMasterIdLst>
  <p:sldIdLst>
    <p:sldId id="256" r:id="rId2"/>
    <p:sldId id="295" r:id="rId3"/>
    <p:sldId id="257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81" r:id="rId16"/>
    <p:sldId id="259" r:id="rId17"/>
    <p:sldId id="26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266" r:id="rId27"/>
    <p:sldId id="270" r:id="rId28"/>
    <p:sldId id="272" r:id="rId29"/>
    <p:sldId id="260" r:id="rId30"/>
    <p:sldId id="278" r:id="rId31"/>
    <p:sldId id="275" r:id="rId32"/>
    <p:sldId id="276" r:id="rId33"/>
    <p:sldId id="277" r:id="rId34"/>
    <p:sldId id="261" r:id="rId35"/>
    <p:sldId id="279" r:id="rId36"/>
    <p:sldId id="263" r:id="rId37"/>
    <p:sldId id="304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2" autoAdjust="0"/>
    <p:restoredTop sz="93067" autoAdjust="0"/>
  </p:normalViewPr>
  <p:slideViewPr>
    <p:cSldViewPr>
      <p:cViewPr varScale="1">
        <p:scale>
          <a:sx n="82" d="100"/>
          <a:sy n="82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737770F-2A97-3B49-BC01-F419DBB09472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4DC2A6-CF82-7344-9657-EDADB980C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54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AC583DC-6359-A242-92EA-1CC89D7635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7961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174DE213-BD59-0540-A3AA-B57FC6B15495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068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B8827C05-01DE-5F4B-B744-8E7309785D5B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890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991262F5-30BF-9F4E-B596-058EB33AA6CF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710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B788F93A-7DF4-F14C-9D0B-ADCC007BA091}" type="slidenum">
              <a:rPr lang="en-US" altLang="en-US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426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971AAC73-D486-DC44-A146-70615B9028CB}" type="slidenum">
              <a:rPr lang="en-US" altLang="en-US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5655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7862A5A2-1F4E-E845-988F-39DF3369E478}" type="slidenum">
              <a:rPr lang="en-US" altLang="en-US"/>
              <a:pPr>
                <a:defRPr/>
              </a:pPr>
              <a:t>34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9240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DE15E170-BED5-624C-879C-1AC9B7310F36}" type="slidenum">
              <a:rPr lang="en-US" altLang="en-US"/>
              <a:pPr>
                <a:defRPr/>
              </a:pPr>
              <a:t>36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2906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 smtClean="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 smtClean="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</p:grpSp>
      <p:sp>
        <p:nvSpPr>
          <p:cNvPr id="717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7180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222A49AF-3A11-2B4A-AD17-0FF12D2BF3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44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DD846-984D-3846-8EAC-BAB7E93FB8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18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19B8A-6FD7-DB46-934A-D4E81FB0F1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18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FC0A3-1AE1-7247-B75F-FB4823A65D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075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A8DFD-C448-E049-9D76-05DD2373FE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98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EF1F4-5B07-3846-9171-1A7D8383F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200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7CF2E-DA7F-8145-8489-F948C0D26B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298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850D1-8715-5B4B-AE9E-2B7BEB0FD0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713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780EA-1742-6544-A4E2-49BCC6AB3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05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C2DA-839D-8545-8F70-47C93DF11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7530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8EC31-E891-B04C-87BC-5541CDA70D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689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D9013-C315-C240-A4FF-064F13EF2F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561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5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DF2615B-03AF-674B-8E52-12F41E5754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nlinestatbook.com/stat_sim/sampling_dist/index.html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Sampling distribution of the means and standard error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altLang="en-US"/>
              <a:t>Chong Ho Yu, Ph.D.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many views: target events / all events</a:t>
            </a:r>
          </a:p>
          <a:p>
            <a:r>
              <a:rPr lang="en-US" dirty="0" smtClean="0"/>
              <a:t>10,000 applicants and 100 were accepted: </a:t>
            </a:r>
          </a:p>
          <a:p>
            <a:r>
              <a:rPr lang="en-US" dirty="0" smtClean="0"/>
              <a:t>p = 100/10000 = 1% or .1</a:t>
            </a:r>
          </a:p>
          <a:p>
            <a:r>
              <a:rPr lang="en-US" dirty="0" smtClean="0"/>
              <a:t>Assumption: The same event can repeat over and over in the long run.</a:t>
            </a:r>
          </a:p>
          <a:p>
            <a:r>
              <a:rPr lang="en-US" dirty="0" smtClean="0"/>
              <a:t>What is long run? How long is long?</a:t>
            </a:r>
          </a:p>
          <a:p>
            <a:r>
              <a:rPr lang="en-US" dirty="0" smtClean="0"/>
              <a:t>Infinite! (In theory only)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9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Sample of samples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362200"/>
            <a:ext cx="4419600" cy="372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dirty="0"/>
              <a:t>The sampling distribution of the mean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dirty="0"/>
              <a:t>We draw a sample from the population.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dirty="0"/>
              <a:t>Obtain the </a:t>
            </a:r>
            <a:r>
              <a:rPr lang="en-US" altLang="en-US" sz="2000" dirty="0" smtClean="0"/>
              <a:t>statistics (e.g. mean) </a:t>
            </a:r>
            <a:r>
              <a:rPr lang="en-US" altLang="en-US" sz="2000" dirty="0"/>
              <a:t>and then put the sample back.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dirty="0"/>
              <a:t>Do it again and again, then we have the sampling distribution of the sample means.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dirty="0"/>
              <a:t>In theory we can repeat the process forever. The two tails of the sample distribution curve </a:t>
            </a:r>
            <a:r>
              <a:rPr lang="en-US" altLang="en-US" sz="2000" dirty="0">
                <a:solidFill>
                  <a:srgbClr val="FF0066"/>
                </a:solidFill>
              </a:rPr>
              <a:t>should never touch down</a:t>
            </a:r>
            <a:r>
              <a:rPr lang="en-US" altLang="en-US" sz="2000" dirty="0"/>
              <a:t>.</a:t>
            </a:r>
          </a:p>
        </p:txBody>
      </p:sp>
      <p:graphicFrame>
        <p:nvGraphicFramePr>
          <p:cNvPr id="18435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5181600" y="3894138"/>
          <a:ext cx="3770313" cy="212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3" name="Image" r:id="rId4" imgW="10336508" imgH="5828571" progId="Photoshop.Image.11">
                  <p:embed/>
                </p:oleObj>
              </mc:Choice>
              <mc:Fallback>
                <p:oleObj name="Image" r:id="rId4" imgW="10336508" imgH="5828571" progId="Photoshop.Image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894138"/>
                        <a:ext cx="3770313" cy="212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Sampling distributions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7239000" cy="3724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Sampling distribution is </a:t>
            </a:r>
            <a:r>
              <a:rPr lang="en-US" dirty="0" smtClean="0">
                <a:solidFill>
                  <a:srgbClr val="FF0000"/>
                </a:solidFill>
              </a:rPr>
              <a:t>theoretical</a:t>
            </a:r>
            <a:r>
              <a:rPr lang="en-US" dirty="0" smtClean="0"/>
              <a:t>, NOT empirical, though we use simulations to illustrate the concept.</a:t>
            </a:r>
          </a:p>
          <a:p>
            <a:pPr>
              <a:defRPr/>
            </a:pPr>
            <a:r>
              <a:rPr lang="en-US" dirty="0" smtClean="0"/>
              <a:t>Sampling distribution can be about </a:t>
            </a:r>
            <a:r>
              <a:rPr lang="en-US" dirty="0" smtClean="0">
                <a:solidFill>
                  <a:srgbClr val="FF0000"/>
                </a:solidFill>
              </a:rPr>
              <a:t>any test statistics.</a:t>
            </a:r>
            <a:r>
              <a:rPr lang="en-US" dirty="0" smtClean="0"/>
              <a:t> It is no necessarily about the mean only. But it is common to use the mean for illustration.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 smtClean="0"/>
              <a:t>Go to </a:t>
            </a:r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onlinestatbook.com/stat_sim/sampling_dist/index.html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Click begin</a:t>
            </a:r>
          </a:p>
          <a:p>
            <a:r>
              <a:rPr lang="en-US" sz="2400" dirty="0" smtClean="0"/>
              <a:t>Choose Mean and N = 25 for the middle panel.</a:t>
            </a:r>
          </a:p>
          <a:p>
            <a:r>
              <a:rPr lang="en-US" sz="2400" dirty="0" smtClean="0"/>
              <a:t>Choose Median and N = 25 for the bottom panel.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513" y="1600200"/>
            <a:ext cx="4417939" cy="46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74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 smtClean="0"/>
              <a:t>Click animated.</a:t>
            </a:r>
          </a:p>
          <a:p>
            <a:r>
              <a:rPr lang="en-US" sz="2400" dirty="0" smtClean="0"/>
              <a:t>Click animated again.</a:t>
            </a:r>
          </a:p>
          <a:p>
            <a:r>
              <a:rPr lang="en-US" sz="2400" dirty="0" smtClean="0"/>
              <a:t>What do you see?</a:t>
            </a:r>
          </a:p>
          <a:p>
            <a:r>
              <a:rPr lang="en-US" sz="2400" dirty="0" smtClean="0"/>
              <a:t>Can you explain what is going on?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Caution:</a:t>
            </a:r>
            <a:r>
              <a:rPr lang="en-US" sz="2400" dirty="0"/>
              <a:t> </a:t>
            </a:r>
            <a:r>
              <a:rPr lang="en-US" sz="2400" dirty="0" smtClean="0"/>
              <a:t>Sample </a:t>
            </a:r>
            <a:r>
              <a:rPr lang="en-US" sz="2400" dirty="0"/>
              <a:t>size and the number of samples are different</a:t>
            </a:r>
            <a:r>
              <a:rPr lang="en-US" sz="2400" dirty="0" smtClean="0"/>
              <a:t>.  In this example you have 2 sample and each sample size is 25.</a:t>
            </a:r>
            <a:endParaRPr lang="en-US" sz="2400" dirty="0"/>
          </a:p>
          <a:p>
            <a:endParaRPr lang="en-US" sz="24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513" y="1847849"/>
            <a:ext cx="4473388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6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 smtClean="0"/>
              <a:t>You can manually add more means and medians into the graphs.</a:t>
            </a:r>
          </a:p>
          <a:p>
            <a:r>
              <a:rPr lang="en-US" sz="2400" dirty="0" smtClean="0"/>
              <a:t>To speed up the process you can click ”5,” which means select 5 samples and each consists of 25 subjects.</a:t>
            </a:r>
          </a:p>
          <a:p>
            <a:r>
              <a:rPr lang="en-US" sz="2400" dirty="0" smtClean="0"/>
              <a:t>Now what do you see?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139" y="1600200"/>
            <a:ext cx="4437861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772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 smtClean="0"/>
              <a:t>Probably 5 samples are not enough to make a normal distribution.</a:t>
            </a:r>
          </a:p>
          <a:p>
            <a:r>
              <a:rPr lang="en-US" sz="2400" dirty="0" smtClean="0"/>
              <a:t>Now choose 10,000 sample.</a:t>
            </a:r>
          </a:p>
          <a:p>
            <a:r>
              <a:rPr lang="en-US" sz="2400" dirty="0" smtClean="0"/>
              <a:t>What do you see?</a:t>
            </a:r>
          </a:p>
          <a:p>
            <a:r>
              <a:rPr lang="en-US" sz="2400" dirty="0" smtClean="0"/>
              <a:t>Next, choose 100,000</a:t>
            </a:r>
          </a:p>
          <a:p>
            <a:r>
              <a:rPr lang="en-US" sz="2400" dirty="0" smtClean="0"/>
              <a:t>Check “Fit normal”</a:t>
            </a:r>
          </a:p>
          <a:p>
            <a:r>
              <a:rPr lang="en-US" sz="2400" dirty="0" smtClean="0"/>
              <a:t>What do you see?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513" y="1752600"/>
            <a:ext cx="4334607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95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4064000"/>
            <a:ext cx="7848600" cy="2260600"/>
          </a:xfrm>
        </p:spPr>
        <p:txBody>
          <a:bodyPr/>
          <a:lstStyle/>
          <a:p>
            <a:r>
              <a:rPr lang="en-US" sz="2400" dirty="0" smtClean="0"/>
              <a:t>Press Clear lower 3</a:t>
            </a:r>
          </a:p>
          <a:p>
            <a:r>
              <a:rPr lang="en-US" sz="2400" dirty="0" smtClean="0"/>
              <a:t>Choose a uniform population</a:t>
            </a:r>
          </a:p>
          <a:p>
            <a:r>
              <a:rPr lang="en-US" sz="2400" dirty="0" smtClean="0"/>
              <a:t>Repeat the same process by clicking on 10,000 samples.</a:t>
            </a:r>
          </a:p>
          <a:p>
            <a:r>
              <a:rPr lang="en-US" sz="2400" dirty="0" smtClean="0"/>
              <a:t>Check Fit Normal.</a:t>
            </a:r>
          </a:p>
          <a:p>
            <a:r>
              <a:rPr lang="en-US" sz="2400" dirty="0" smtClean="0"/>
              <a:t>Now what do you see?</a:t>
            </a:r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362200"/>
            <a:ext cx="64135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21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4267200"/>
            <a:ext cx="8382000" cy="2286000"/>
          </a:xfrm>
        </p:spPr>
        <p:txBody>
          <a:bodyPr/>
          <a:lstStyle/>
          <a:p>
            <a:r>
              <a:rPr lang="en-US" sz="2400" dirty="0" smtClean="0"/>
              <a:t>Press Clear lower 3</a:t>
            </a:r>
          </a:p>
          <a:p>
            <a:r>
              <a:rPr lang="en-US" sz="2400" dirty="0" smtClean="0"/>
              <a:t>Choose a skewed population</a:t>
            </a:r>
          </a:p>
          <a:p>
            <a:r>
              <a:rPr lang="en-US" sz="2400" dirty="0" smtClean="0"/>
              <a:t>Repeat the same process by clicking on 10,000 samples.</a:t>
            </a:r>
          </a:p>
          <a:p>
            <a:r>
              <a:rPr lang="en-US" sz="2400" dirty="0" smtClean="0"/>
              <a:t>Check Fit Normal.</a:t>
            </a:r>
          </a:p>
          <a:p>
            <a:r>
              <a:rPr lang="en-US" sz="2400" dirty="0" smtClean="0"/>
              <a:t>Now what do you see?</a:t>
            </a:r>
          </a:p>
          <a:p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0" y="2438400"/>
            <a:ext cx="63754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7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4267200"/>
            <a:ext cx="7848600" cy="2286000"/>
          </a:xfrm>
        </p:spPr>
        <p:txBody>
          <a:bodyPr/>
          <a:lstStyle/>
          <a:p>
            <a:r>
              <a:rPr lang="en-US" sz="2400" dirty="0" smtClean="0"/>
              <a:t>Press Clear lower 3</a:t>
            </a:r>
          </a:p>
          <a:p>
            <a:r>
              <a:rPr lang="en-US" sz="2400" dirty="0" smtClean="0"/>
              <a:t>You can use your cursor to “paint” a customized population.</a:t>
            </a:r>
          </a:p>
          <a:p>
            <a:r>
              <a:rPr lang="en-US" sz="2400" dirty="0" smtClean="0"/>
              <a:t>Click on 10,000 samples.</a:t>
            </a:r>
          </a:p>
          <a:p>
            <a:r>
              <a:rPr lang="en-US" sz="2400" dirty="0" smtClean="0"/>
              <a:t>Check Fit Normal</a:t>
            </a:r>
          </a:p>
          <a:p>
            <a:r>
              <a:rPr lang="en-US" sz="2400" dirty="0" smtClean="0"/>
              <a:t>Now what do you see?</a:t>
            </a:r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2438400"/>
            <a:ext cx="63627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81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590800"/>
            <a:ext cx="3352800" cy="3733800"/>
          </a:xfrm>
        </p:spPr>
        <p:txBody>
          <a:bodyPr/>
          <a:lstStyle/>
          <a:p>
            <a:r>
              <a:rPr lang="en-US" sz="2400" dirty="0" smtClean="0"/>
              <a:t>Go back to the skewed population.</a:t>
            </a:r>
          </a:p>
          <a:p>
            <a:r>
              <a:rPr lang="en-US" sz="2400" dirty="0" smtClean="0"/>
              <a:t>Now reduce the sample size from 25 to 10</a:t>
            </a:r>
          </a:p>
          <a:p>
            <a:r>
              <a:rPr lang="en-US" sz="2400" dirty="0" smtClean="0"/>
              <a:t>Click 10,000 samples.</a:t>
            </a:r>
          </a:p>
          <a:p>
            <a:r>
              <a:rPr lang="en-US" sz="2400" dirty="0" smtClean="0"/>
              <a:t>Check Fit normal</a:t>
            </a:r>
          </a:p>
          <a:p>
            <a:r>
              <a:rPr lang="en-US" sz="2400" dirty="0" smtClean="0"/>
              <a:t>What do you see?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338" y="1598886"/>
            <a:ext cx="4497543" cy="469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77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7239000" cy="3724275"/>
          </a:xfrm>
        </p:spPr>
        <p:txBody>
          <a:bodyPr/>
          <a:lstStyle/>
          <a:p>
            <a:r>
              <a:rPr lang="en-US" dirty="0" smtClean="0"/>
              <a:t>Next, reduce the sample size to 5</a:t>
            </a:r>
          </a:p>
          <a:p>
            <a:r>
              <a:rPr lang="en-US" dirty="0" smtClean="0"/>
              <a:t>Click on 10,000 samples.</a:t>
            </a:r>
          </a:p>
          <a:p>
            <a:r>
              <a:rPr lang="en-US" dirty="0" smtClean="0"/>
              <a:t>What do you see?</a:t>
            </a:r>
          </a:p>
          <a:p>
            <a:r>
              <a:rPr lang="en-US" dirty="0" smtClean="0"/>
              <a:t>Reduce the sample size to 5 and click on 10,000 sample.</a:t>
            </a:r>
          </a:p>
          <a:p>
            <a:r>
              <a:rPr lang="en-US" dirty="0" smtClean="0"/>
              <a:t>Check Fit normal.</a:t>
            </a:r>
          </a:p>
          <a:p>
            <a:r>
              <a:rPr lang="en-US" dirty="0" smtClean="0"/>
              <a:t>What do you see? </a:t>
            </a:r>
          </a:p>
        </p:txBody>
      </p:sp>
    </p:spTree>
    <p:extLst>
      <p:ext uri="{BB962C8B-B14F-4D97-AF65-F5344CB8AC3E}">
        <p14:creationId xmlns:p14="http://schemas.microsoft.com/office/powerpoint/2010/main" val="158836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962400" cy="3724275"/>
          </a:xfrm>
        </p:spPr>
        <p:txBody>
          <a:bodyPr/>
          <a:lstStyle/>
          <a:p>
            <a:r>
              <a:rPr lang="en-US" sz="2400" dirty="0" smtClean="0"/>
              <a:t>Change the statistics of the lower 2 panels from mean and median to SD and variance.</a:t>
            </a:r>
          </a:p>
          <a:p>
            <a:r>
              <a:rPr lang="en-US" sz="2400" dirty="0" smtClean="0"/>
              <a:t>Change the sample size to 25</a:t>
            </a:r>
          </a:p>
          <a:p>
            <a:r>
              <a:rPr lang="en-US" sz="2400" dirty="0" smtClean="0"/>
              <a:t>Click on 100,000 samples.</a:t>
            </a:r>
          </a:p>
          <a:p>
            <a:r>
              <a:rPr lang="en-US" sz="2400" dirty="0" smtClean="0"/>
              <a:t>Check Fit Normal.</a:t>
            </a:r>
          </a:p>
          <a:p>
            <a:r>
              <a:rPr lang="en-US" sz="2400" dirty="0" smtClean="0"/>
              <a:t>What do you see?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349062"/>
            <a:ext cx="4104326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399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Central Limit Theorem (CLT) and sampling distributions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8077200" cy="3724275"/>
          </a:xfrm>
        </p:spPr>
        <p:txBody>
          <a:bodyPr/>
          <a:lstStyle/>
          <a:p>
            <a:pPr>
              <a:defRPr/>
            </a:pPr>
            <a:r>
              <a:rPr lang="en-US" altLang="en-US" sz="2400" dirty="0"/>
              <a:t>No matter how messy or noisy the population is, </a:t>
            </a:r>
            <a:r>
              <a:rPr lang="en-US" altLang="en-US" sz="2400" dirty="0" smtClean="0"/>
              <a:t>the end result </a:t>
            </a:r>
            <a:r>
              <a:rPr lang="en-US" altLang="en-US" sz="2400" dirty="0"/>
              <a:t>is always a </a:t>
            </a:r>
            <a:r>
              <a:rPr lang="en-US" altLang="en-US" sz="2400" b="1" dirty="0"/>
              <a:t>normal sampling distribution</a:t>
            </a:r>
            <a:r>
              <a:rPr lang="en-US" altLang="en-US" sz="2400" dirty="0" smtClean="0"/>
              <a:t>!</a:t>
            </a:r>
          </a:p>
          <a:p>
            <a:pPr>
              <a:defRPr/>
            </a:pPr>
            <a:r>
              <a:rPr lang="en-US" altLang="en-US" sz="2400" dirty="0" smtClean="0"/>
              <a:t>Common myth 1: Sampling distribution is about the mean.</a:t>
            </a:r>
          </a:p>
          <a:p>
            <a:pPr>
              <a:defRPr/>
            </a:pPr>
            <a:r>
              <a:rPr lang="en-US" altLang="en-US" sz="2400" dirty="0" smtClean="0"/>
              <a:t>Fact: </a:t>
            </a:r>
            <a:r>
              <a:rPr lang="en-US" altLang="en-US" sz="2400" dirty="0"/>
              <a:t>A</a:t>
            </a:r>
            <a:r>
              <a:rPr lang="en-US" altLang="x-none" sz="2400" dirty="0" smtClean="0"/>
              <a:t> </a:t>
            </a:r>
            <a:r>
              <a:rPr lang="en-US" altLang="x-none" sz="2400" dirty="0"/>
              <a:t>sampling distribution can be constructed by </a:t>
            </a:r>
            <a:r>
              <a:rPr lang="en-US" altLang="x-none" sz="2400" b="1" dirty="0"/>
              <a:t>any test </a:t>
            </a:r>
            <a:r>
              <a:rPr lang="en-US" altLang="x-none" sz="2400" b="1" dirty="0" smtClean="0"/>
              <a:t>statistics </a:t>
            </a:r>
            <a:r>
              <a:rPr lang="en-US" altLang="x-none" sz="2400" dirty="0" smtClean="0"/>
              <a:t>(e.g. median, SD, variance), </a:t>
            </a:r>
            <a:r>
              <a:rPr lang="en-US" altLang="x-none" sz="2400" dirty="0"/>
              <a:t>not just the mean</a:t>
            </a:r>
            <a:r>
              <a:rPr lang="en-US" altLang="x-none" sz="2400" dirty="0" smtClean="0"/>
              <a:t>.</a:t>
            </a:r>
          </a:p>
          <a:p>
            <a:pPr>
              <a:defRPr/>
            </a:pPr>
            <a:r>
              <a:rPr lang="en-US" altLang="x-none" sz="2400" dirty="0" smtClean="0"/>
              <a:t>Common myth 2: You need at least 30 subjects to create a normal sampling distribution.</a:t>
            </a:r>
          </a:p>
          <a:p>
            <a:pPr>
              <a:defRPr/>
            </a:pPr>
            <a:r>
              <a:rPr lang="en-US" altLang="x-none" sz="2400" dirty="0" smtClean="0"/>
              <a:t>Fact: You can use </a:t>
            </a:r>
            <a:r>
              <a:rPr lang="en-US" altLang="x-none" sz="2400" b="1" dirty="0" smtClean="0"/>
              <a:t>much fewer subjects</a:t>
            </a:r>
            <a:r>
              <a:rPr lang="en-US" altLang="x-none" sz="2400" dirty="0" smtClean="0"/>
              <a:t>!</a:t>
            </a:r>
            <a:endParaRPr lang="en-US" altLang="x-none" sz="2400" dirty="0"/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The bridge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7693025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/>
              <a:t>The sampling distribution is the bridge between the sample and the population, or between the descriptive statistics and the inferential statistics.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/>
              <a:t>CLT states that a sampling distribution becomes closer to normality as the sample size increases, </a:t>
            </a:r>
            <a:r>
              <a:rPr lang="en-US" altLang="en-US" sz="2400" dirty="0">
                <a:solidFill>
                  <a:srgbClr val="FF0066"/>
                </a:solidFill>
              </a:rPr>
              <a:t>regardless of the shape of distribution</a:t>
            </a:r>
            <a:r>
              <a:rPr lang="en-US" altLang="en-US" sz="2400" dirty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/>
              <a:t>CLT is </a:t>
            </a:r>
            <a:r>
              <a:rPr lang="en-US" altLang="en-US" sz="2400" dirty="0">
                <a:solidFill>
                  <a:srgbClr val="FF0066"/>
                </a:solidFill>
              </a:rPr>
              <a:t>central</a:t>
            </a:r>
            <a:r>
              <a:rPr lang="en-US" altLang="en-US" sz="2400" dirty="0"/>
              <a:t> to large sample statistical </a:t>
            </a:r>
            <a:r>
              <a:rPr lang="en-US" altLang="en-US" sz="2400" dirty="0">
                <a:solidFill>
                  <a:srgbClr val="FF0066"/>
                </a:solidFill>
              </a:rPr>
              <a:t>inference</a:t>
            </a:r>
            <a:r>
              <a:rPr lang="en-US" altLang="en-US" sz="2400" dirty="0"/>
              <a:t> and is true by </a:t>
            </a:r>
            <a:r>
              <a:rPr lang="en-US" altLang="en-US" sz="2400" dirty="0">
                <a:solidFill>
                  <a:srgbClr val="FF0066"/>
                </a:solidFill>
              </a:rPr>
              <a:t>limitation</a:t>
            </a:r>
            <a:r>
              <a:rPr lang="en-US" altLang="en-US" sz="2400" dirty="0"/>
              <a:t>--it is true given that the sampling distribution is </a:t>
            </a:r>
            <a:r>
              <a:rPr lang="en-US" altLang="en-US" sz="2400" dirty="0" smtClean="0"/>
              <a:t>infinite</a:t>
            </a:r>
            <a:r>
              <a:rPr lang="en-US" altLang="en-US" sz="2400" dirty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400" dirty="0"/>
          </a:p>
        </p:txBody>
      </p:sp>
      <p:pic>
        <p:nvPicPr>
          <p:cNvPr id="25603" name="Picture 8" descr="http://www.creative-wisdom.com/photography/building/england_towerbridge_38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"/>
            <a:ext cx="32004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Common myth 3</a:t>
            </a:r>
            <a:endParaRPr lang="en-US" altLang="en-US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Many people don’t know that hypothesis testing is based upon </a:t>
            </a:r>
            <a:r>
              <a:rPr lang="en-US" altLang="en-US" dirty="0">
                <a:solidFill>
                  <a:srgbClr val="FF0000"/>
                </a:solidFill>
              </a:rPr>
              <a:t>infinite</a:t>
            </a:r>
            <a:r>
              <a:rPr lang="en-US" altLang="en-US" dirty="0"/>
              <a:t> sampling distributions, NOT the population distribution.</a:t>
            </a:r>
          </a:p>
          <a:p>
            <a:pPr>
              <a:defRPr/>
            </a:pPr>
            <a:r>
              <a:rPr lang="en-US" altLang="en-US" dirty="0"/>
              <a:t>Sample size determination is </a:t>
            </a:r>
            <a:r>
              <a:rPr lang="en-US" altLang="en-US" dirty="0" smtClean="0"/>
              <a:t>mistakenly viewed </a:t>
            </a:r>
            <a:r>
              <a:rPr lang="en-US" altLang="en-US" dirty="0"/>
              <a:t>as being based upon the ratio between the sample and the population.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Faith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see divine providence in Central Limit Theorem?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066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Nassim Taleb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762000" y="2667000"/>
            <a:ext cx="4419600" cy="4525963"/>
          </a:xfrm>
        </p:spPr>
        <p:txBody>
          <a:bodyPr/>
          <a:lstStyle/>
          <a:p>
            <a:pPr eaLnBrk="1" hangingPunct="1"/>
            <a:r>
              <a:rPr lang="en-US" altLang="en-US" dirty="0"/>
              <a:t>In the book “Fooled by randomness” </a:t>
            </a:r>
            <a:r>
              <a:rPr lang="en-US" altLang="en-US" dirty="0" err="1"/>
              <a:t>Taleb</a:t>
            </a:r>
            <a:r>
              <a:rPr lang="en-US" altLang="en-US" dirty="0"/>
              <a:t> asserted that many phenomena in the world happen randomly.</a:t>
            </a:r>
          </a:p>
          <a:p>
            <a:pPr eaLnBrk="1" hangingPunct="1"/>
            <a:r>
              <a:rPr lang="en-US" altLang="en-US" dirty="0"/>
              <a:t>But we impose  structure on it.</a:t>
            </a:r>
          </a:p>
        </p:txBody>
      </p:sp>
      <p:pic>
        <p:nvPicPr>
          <p:cNvPr id="16387" name="Picture 2" descr="Fooled by Randomness: The Hidden Role of Chance in Life and in the Marke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6" t="13333" r="24001"/>
          <a:stretch>
            <a:fillRect/>
          </a:stretch>
        </p:blipFill>
        <p:spPr bwMode="auto">
          <a:xfrm>
            <a:off x="5410200" y="1676400"/>
            <a:ext cx="3276600" cy="4953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714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Leonard Mlodinow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38400"/>
            <a:ext cx="5334000" cy="41910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Prominent physicist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His parents were both Holocaust survivors. His father was a leader in the Jewish resistance under Nazi rule in </a:t>
            </a:r>
            <a:r>
              <a:rPr lang="en-US" dirty="0" smtClean="0"/>
              <a:t>Poland</a:t>
            </a:r>
            <a:r>
              <a:rPr lang="en-US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When Nazi </a:t>
            </a:r>
            <a:r>
              <a:rPr lang="en-US" dirty="0" smtClean="0"/>
              <a:t>t</a:t>
            </a:r>
            <a:r>
              <a:rPr lang="en-US" dirty="0"/>
              <a:t>r</a:t>
            </a:r>
            <a:r>
              <a:rPr lang="en-US" dirty="0" smtClean="0"/>
              <a:t>oops </a:t>
            </a:r>
            <a:r>
              <a:rPr lang="en-US" dirty="0"/>
              <a:t>took over her mother’s home town, they randomly executed Jews. Her mother survived. Did it happen at random or due to a divine purpose? If God saved his mother, what would we say to those who were massacred?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pic>
        <p:nvPicPr>
          <p:cNvPr id="5124" name="Picture 2" descr="War of the Worldviews: Science Vs. Spirituality | [Leonard Mlodinow, Deepak Chopra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00200"/>
            <a:ext cx="2971800" cy="2971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338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98838" cy="6397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Jesses Bering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962400" y="381000"/>
            <a:ext cx="4953000" cy="5638800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0000"/>
                </a:solidFill>
              </a:rPr>
              <a:t>The Belief Instinct: The Psychology of Souls, Destiny, and the Meaning of Life</a:t>
            </a:r>
          </a:p>
          <a:p>
            <a:pPr eaLnBrk="1" hangingPunct="1"/>
            <a:r>
              <a:rPr lang="en-US" altLang="en-US" sz="2400"/>
              <a:t>A thief was eaten by a crocodile when he attempted to escape by jumping into a pool.</a:t>
            </a:r>
          </a:p>
          <a:p>
            <a:pPr eaLnBrk="1" hangingPunct="1"/>
            <a:r>
              <a:rPr lang="en-US" altLang="en-US" sz="2400"/>
              <a:t>A criminal who was just released from the prison hit the jackpot in a casino.</a:t>
            </a:r>
          </a:p>
          <a:p>
            <a:pPr eaLnBrk="1" hangingPunct="1"/>
            <a:r>
              <a:rPr lang="en-US" altLang="en-US" sz="2400"/>
              <a:t>Good things happen to both good and bad people</a:t>
            </a:r>
          </a:p>
          <a:p>
            <a:pPr eaLnBrk="1" hangingPunct="1"/>
            <a:r>
              <a:rPr lang="en-US" altLang="en-US" sz="2400"/>
              <a:t>Bad things happen to both good and bad people</a:t>
            </a:r>
          </a:p>
          <a:p>
            <a:pPr eaLnBrk="1" hangingPunct="1"/>
            <a:r>
              <a:rPr lang="en-US" altLang="en-US" sz="2400"/>
              <a:t>All things are random, but humans tend to find a pattern or a purpose in random events</a:t>
            </a:r>
            <a:br>
              <a:rPr lang="en-US" altLang="en-US" sz="2400"/>
            </a:br>
            <a:endParaRPr lang="en-US" altLang="en-US" sz="2400"/>
          </a:p>
        </p:txBody>
      </p:sp>
      <p:pic>
        <p:nvPicPr>
          <p:cNvPr id="6148" name="Picture 4" descr="C:\Users\alex\AppData\Local\Microsoft\Windows\Temporary Internet Files\Content.IE5\VJB6UEV2\MP90026296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143000"/>
            <a:ext cx="362743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23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 the sequence random?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100111100110111001101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100111100110111001101</a:t>
            </a:r>
            <a:r>
              <a:rPr lang="en-US" altLang="en-US">
                <a:solidFill>
                  <a:srgbClr val="FF0000"/>
                </a:solidFill>
              </a:rPr>
              <a:t>100111100110111001101100111</a:t>
            </a:r>
            <a:r>
              <a:rPr lang="en-US" altLang="en-US"/>
              <a:t>100110111001101</a:t>
            </a:r>
          </a:p>
        </p:txBody>
      </p:sp>
    </p:spTree>
    <p:extLst>
      <p:ext uri="{BB962C8B-B14F-4D97-AF65-F5344CB8AC3E}">
        <p14:creationId xmlns:p14="http://schemas.microsoft.com/office/powerpoint/2010/main" val="70833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5791200" cy="3886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Argentine-American mathematician and computer scientist Gregory John </a:t>
            </a:r>
            <a:r>
              <a:rPr lang="en-US" dirty="0" err="1"/>
              <a:t>Chaitin</a:t>
            </a:r>
            <a:r>
              <a:rPr lang="en-US" dirty="0"/>
              <a:t>: any attempt to decide the randomness of a sufficiently long binary string is inherently doomed to fail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2291" name="Picture 2" descr="http://www.popularscience.co.uk/biographies/chait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438400"/>
            <a:ext cx="21621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Short run vs. long run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314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5791200" cy="3886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mtClean="0"/>
              <a:t>The </a:t>
            </a:r>
            <a:r>
              <a:rPr lang="en-US" dirty="0"/>
              <a:t>goal of statistics is to examine whether something happens at random (by chance alone) or has a systematic pattern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But it is unable to detect randomness or patterns </a:t>
            </a:r>
            <a:r>
              <a:rPr lang="en-US" dirty="0">
                <a:solidFill>
                  <a:srgbClr val="FF0000"/>
                </a:solidFill>
              </a:rPr>
              <a:t>in the short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run</a:t>
            </a:r>
          </a:p>
        </p:txBody>
      </p:sp>
      <p:pic>
        <p:nvPicPr>
          <p:cNvPr id="12291" name="Picture 2" descr="http://www.popularscience.co.uk/biographies/chait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454729"/>
            <a:ext cx="21621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Short run vs. long run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664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Short run vs. long run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dirty="0"/>
              <a:t>Something appears to be random and purposeless to us because we, as finite human beings, can only observe the data in a short run.</a:t>
            </a:r>
          </a:p>
          <a:p>
            <a:r>
              <a:rPr lang="en-US" altLang="x-none" dirty="0"/>
              <a:t>A pattern can emerges in the long run.</a:t>
            </a:r>
          </a:p>
          <a:p>
            <a:r>
              <a:rPr lang="en-US" altLang="x-none" dirty="0"/>
              <a:t>Central limit theorem tells us that there is a </a:t>
            </a:r>
            <a:r>
              <a:rPr lang="en-US" altLang="x-none" dirty="0">
                <a:solidFill>
                  <a:srgbClr val="FF0000"/>
                </a:solidFill>
              </a:rPr>
              <a:t>hidden cosmic order</a:t>
            </a:r>
            <a:r>
              <a:rPr lang="en-US" altLang="x-non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1800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pic>
        <p:nvPicPr>
          <p:cNvPr id="28675" name="Picture 2" descr="Sample size and popu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7200"/>
            <a:ext cx="5486400" cy="598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Should sample distribution resemble population distribution?</a:t>
            </a:r>
            <a:endParaRPr lang="en-US" alt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Questionable statements concerning the CLT and normal distribution could be found in statistics texts. For example, a statistical guide for medical researchers stated, "sample values should be compatible with the population (which they represent) having a normal distribution." (Airman &amp; Bland, 1995, p.298).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Should sample distribution resemble population distribution?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Because the shape of the population distribution is unknown and could be non-normal, in </a:t>
            </a:r>
            <a:r>
              <a:rPr lang="en-US" altLang="en-US" dirty="0" smtClean="0"/>
              <a:t>statistical </a:t>
            </a:r>
            <a:r>
              <a:rPr lang="en-US" altLang="en-US" dirty="0"/>
              <a:t>tests data normality resembles the sampling distribution, not the population. In other words, a test statistic from the sample will be </a:t>
            </a:r>
            <a:r>
              <a:rPr lang="en-US" altLang="en-US" dirty="0">
                <a:solidFill>
                  <a:srgbClr val="FF0000"/>
                </a:solidFill>
              </a:rPr>
              <a:t>compared against the sampling </a:t>
            </a:r>
            <a:r>
              <a:rPr lang="en-US" altLang="en-US" dirty="0" smtClean="0">
                <a:solidFill>
                  <a:srgbClr val="FF0000"/>
                </a:solidFill>
              </a:rPr>
              <a:t>distribution.</a:t>
            </a:r>
          </a:p>
          <a:p>
            <a:pPr>
              <a:defRPr/>
            </a:pPr>
            <a:r>
              <a:rPr lang="en-US" altLang="en-US" dirty="0">
                <a:solidFill>
                  <a:srgbClr val="FF0000"/>
                </a:solidFill>
              </a:rPr>
              <a:t>B</a:t>
            </a:r>
            <a:r>
              <a:rPr lang="en-US" altLang="en-US" dirty="0" smtClean="0">
                <a:solidFill>
                  <a:srgbClr val="FF0000"/>
                </a:solidFill>
              </a:rPr>
              <a:t>igger sample </a:t>
            </a:r>
            <a:r>
              <a:rPr lang="en-US" altLang="en-US" dirty="0" smtClean="0">
                <a:solidFill>
                  <a:srgbClr val="FF0000"/>
                </a:solidFill>
                <a:sym typeface="Wingdings"/>
              </a:rPr>
              <a:t> </a:t>
            </a:r>
            <a:r>
              <a:rPr lang="en-US" altLang="en-US" dirty="0" smtClean="0">
                <a:solidFill>
                  <a:srgbClr val="FF0000"/>
                </a:solidFill>
              </a:rPr>
              <a:t>lower standard error.</a:t>
            </a:r>
            <a:endParaRPr lang="en-US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Standard error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54102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/>
              <a:t>Why is it called “standard error”? </a:t>
            </a:r>
            <a:r>
              <a:rPr lang="en-US" altLang="en-US" sz="2400">
                <a:solidFill>
                  <a:srgbClr val="FF0000"/>
                </a:solidFill>
              </a:rPr>
              <a:t>Bias in estimation</a:t>
            </a:r>
            <a:r>
              <a:rPr lang="en-US" altLang="en-US" sz="2400"/>
              <a:t> (off the target).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/>
              <a:t>The sample statistics is the estimator of the population parameter (</a:t>
            </a:r>
            <a:r>
              <a:rPr lang="en-US" altLang="en-US" sz="2400">
                <a:solidFill>
                  <a:srgbClr val="FF0000"/>
                </a:solidFill>
              </a:rPr>
              <a:t>ideally, unbiased</a:t>
            </a:r>
            <a:r>
              <a:rPr lang="en-US" altLang="en-US" sz="2400"/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/>
              <a:t>The standard error of the statistics is the standard deviation of those sample statistics over all possible samples drawn from the population (like repeated sampling in </a:t>
            </a:r>
            <a:r>
              <a:rPr lang="en-US" altLang="en-US" sz="2400">
                <a:solidFill>
                  <a:srgbClr val="FF0000"/>
                </a:solidFill>
              </a:rPr>
              <a:t>sampling distributions</a:t>
            </a:r>
            <a:r>
              <a:rPr lang="en-US" altLang="en-US" sz="2400"/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400"/>
          </a:p>
        </p:txBody>
      </p:sp>
      <p:pic>
        <p:nvPicPr>
          <p:cNvPr id="31747" name="Picture 5" descr="http://swanretirement.com/blog/wp-content/uploads/2013/01/Targe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438400"/>
            <a:ext cx="2819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Standard error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54102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/>
              <a:t>The SE of small samples tend to </a:t>
            </a:r>
            <a:r>
              <a:rPr lang="en-US" altLang="en-US" dirty="0">
                <a:solidFill>
                  <a:srgbClr val="FF0000"/>
                </a:solidFill>
              </a:rPr>
              <a:t>systematically underestimate</a:t>
            </a:r>
            <a:r>
              <a:rPr lang="en-US" altLang="en-US" dirty="0"/>
              <a:t> the population.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/>
              <a:t>The question is not whether the estimation is totally bias-free. Rather, it is about </a:t>
            </a:r>
            <a:r>
              <a:rPr lang="en-US" altLang="en-US" dirty="0">
                <a:solidFill>
                  <a:srgbClr val="FF0000"/>
                </a:solidFill>
              </a:rPr>
              <a:t>how much bias</a:t>
            </a:r>
            <a:r>
              <a:rPr lang="en-US" altLang="en-US" dirty="0"/>
              <a:t>? Standard error tells us how much bias.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400" dirty="0"/>
          </a:p>
        </p:txBody>
      </p:sp>
      <p:pic>
        <p:nvPicPr>
          <p:cNvPr id="33795" name="Picture 5" descr="http://swanretirement.com/blog/wp-content/uploads/2013/01/Targe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438400"/>
            <a:ext cx="2819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would James Bond do to save his girl friend?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pic>
        <p:nvPicPr>
          <p:cNvPr id="35843" name="Picture 2" descr="http://www.whiteoliphaunt.com/duckofminerva/wp-content/uploads/2012/11/James-Bond-Skyf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05063"/>
            <a:ext cx="64008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would James Bond do to save his girlfriend?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4876800" cy="2209800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In the movie “Skyfall,” the bad guy put a glass of wine on top of his girlfriend’s head, and forced James Bond to shoot the glass off her head. </a:t>
            </a:r>
          </a:p>
          <a:p>
            <a:pPr>
              <a:defRPr/>
            </a:pPr>
            <a:endParaRPr lang="en-US" altLang="en-US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590800"/>
            <a:ext cx="27940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68813"/>
            <a:ext cx="4191000" cy="170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would James Bond do to save his girlfriend?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8001000" cy="372427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Mr. Bond could shoot </a:t>
            </a:r>
            <a:r>
              <a:rPr lang="en-US" altLang="en-US" dirty="0" smtClean="0"/>
              <a:t>as many </a:t>
            </a:r>
            <a:r>
              <a:rPr lang="en-US" altLang="en-US" dirty="0"/>
              <a:t>times </a:t>
            </a:r>
            <a:r>
              <a:rPr lang="en-US" altLang="en-US" dirty="0" smtClean="0"/>
              <a:t>as possible and </a:t>
            </a:r>
            <a:r>
              <a:rPr lang="en-US" altLang="en-US" dirty="0"/>
              <a:t>hopefully one of the bullets could hit the target (</a:t>
            </a:r>
            <a:r>
              <a:rPr lang="en-US" altLang="en-US" dirty="0">
                <a:solidFill>
                  <a:srgbClr val="FF0000"/>
                </a:solidFill>
              </a:rPr>
              <a:t>high variance approach</a:t>
            </a:r>
            <a:r>
              <a:rPr lang="en-US" altLang="en-US" dirty="0"/>
              <a:t>), but one of the bullets might kill the girl, too.</a:t>
            </a:r>
          </a:p>
          <a:p>
            <a:pPr>
              <a:defRPr/>
            </a:pPr>
            <a:r>
              <a:rPr lang="en-US" altLang="en-US" dirty="0"/>
              <a:t>Alternatively, he could focus and make one best shot only (</a:t>
            </a:r>
            <a:r>
              <a:rPr lang="en-US" altLang="en-US" dirty="0">
                <a:solidFill>
                  <a:srgbClr val="FF0000"/>
                </a:solidFill>
              </a:rPr>
              <a:t>unbiased approach</a:t>
            </a:r>
            <a:r>
              <a:rPr lang="en-US" altLang="en-US" dirty="0"/>
              <a:t>), but he might miss the target. </a:t>
            </a:r>
          </a:p>
          <a:p>
            <a:pPr>
              <a:defRPr/>
            </a:pPr>
            <a:r>
              <a:rPr lang="en-US" altLang="en-US" dirty="0"/>
              <a:t>If you were 007, what would you do?</a:t>
            </a:r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Bias and variance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777240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Possible scenarios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400"/>
              <a:t>Which one is the ideal?</a:t>
            </a: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971800"/>
            <a:ext cx="7386638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7653" name="Rectangle 3"/>
          <p:cNvSpPr txBox="1">
            <a:spLocks noChangeArrowheads="1"/>
          </p:cNvSpPr>
          <p:nvPr/>
        </p:nvSpPr>
        <p:spPr bwMode="auto">
          <a:xfrm>
            <a:off x="917575" y="3962400"/>
            <a:ext cx="769302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smtClean="0"/>
              <a:t>We don’t know the population mean and variance, and thus we estimate the standard error.</a:t>
            </a:r>
          </a:p>
          <a:p>
            <a:pPr eaLnBrk="1" hangingPunct="1"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As sample size increases, SE approaches 0</a:t>
            </a:r>
            <a:r>
              <a:rPr lang="en-US" altLang="en-US" sz="2400" smtClean="0"/>
              <a:t>. </a:t>
            </a:r>
          </a:p>
          <a:p>
            <a:pPr eaLnBrk="1" hangingPunct="1">
              <a:defRPr/>
            </a:pPr>
            <a:r>
              <a:rPr lang="en-US" altLang="en-US" sz="2400" smtClean="0"/>
              <a:t>The mean of the sampling distribution of the means approaches the population mean, and we can get an </a:t>
            </a:r>
            <a:r>
              <a:rPr lang="en-US" altLang="en-US" sz="2400" smtClean="0">
                <a:solidFill>
                  <a:srgbClr val="FF0000"/>
                </a:solidFill>
              </a:rPr>
              <a:t>unbiased estimate </a:t>
            </a:r>
            <a:r>
              <a:rPr lang="en-US" altLang="en-US" sz="2400" smtClean="0"/>
              <a:t>of the population.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200" dirty="0"/>
              <a:t>Take home message: Take </a:t>
            </a:r>
            <a:r>
              <a:rPr lang="en-US" altLang="en-US" sz="3200" i="1" dirty="0"/>
              <a:t>n</a:t>
            </a:r>
            <a:r>
              <a:rPr lang="en-US" altLang="en-US" sz="3200" dirty="0"/>
              <a:t> into account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We must take the sample size into account for a better estimate.</a:t>
            </a:r>
          </a:p>
          <a:p>
            <a:pPr lvl="1" eaLnBrk="1" hangingPunct="1">
              <a:defRPr/>
            </a:pPr>
            <a:r>
              <a:rPr lang="en-US" altLang="en-US"/>
              <a:t>S=sample SD</a:t>
            </a:r>
          </a:p>
          <a:p>
            <a:pPr lvl="1" eaLnBrk="1" hangingPunct="1">
              <a:defRPr/>
            </a:pPr>
            <a:r>
              <a:rPr lang="en-US" altLang="en-US"/>
              <a:t>N= sample size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05200"/>
            <a:ext cx="3886200" cy="164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the question on Canvas</a:t>
            </a:r>
          </a:p>
          <a:p>
            <a:r>
              <a:rPr lang="en-US" dirty="0" smtClean="0"/>
              <a:t>Although this is a group discussion, you need to submit your </a:t>
            </a:r>
            <a:r>
              <a:rPr lang="en-US" smtClean="0"/>
              <a:t>own essay.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68626"/>
      </p:ext>
    </p:extLst>
  </p:cSld>
  <p:clrMapOvr>
    <a:masterClrMapping/>
  </p:clrMapOvr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556</TotalTime>
  <Words>1577</Words>
  <Application>Microsoft Office PowerPoint</Application>
  <PresentationFormat>On-screen Show (4:3)</PresentationFormat>
  <Paragraphs>158</Paragraphs>
  <Slides>37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Times New Roman</vt:lpstr>
      <vt:lpstr>Wingdings</vt:lpstr>
      <vt:lpstr>Capsules</vt:lpstr>
      <vt:lpstr>Image</vt:lpstr>
      <vt:lpstr>Sampling distribution of the means and standard error</vt:lpstr>
      <vt:lpstr>Review: Probability</vt:lpstr>
      <vt:lpstr>Sample of samples</vt:lpstr>
      <vt:lpstr>Sampling distributions</vt:lpstr>
      <vt:lpstr>Class activity</vt:lpstr>
      <vt:lpstr>Class activity</vt:lpstr>
      <vt:lpstr>Class activity</vt:lpstr>
      <vt:lpstr>Class activity</vt:lpstr>
      <vt:lpstr>Class activity</vt:lpstr>
      <vt:lpstr>Class activity</vt:lpstr>
      <vt:lpstr>Class activity</vt:lpstr>
      <vt:lpstr>Class activity</vt:lpstr>
      <vt:lpstr>Class activity</vt:lpstr>
      <vt:lpstr>Class activity</vt:lpstr>
      <vt:lpstr>Central Limit Theorem (CLT) and sampling distributions</vt:lpstr>
      <vt:lpstr>The bridge</vt:lpstr>
      <vt:lpstr>Common myth 3</vt:lpstr>
      <vt:lpstr>Faith integration</vt:lpstr>
      <vt:lpstr>Nassim Taleb</vt:lpstr>
      <vt:lpstr>Leonard Mlodinow</vt:lpstr>
      <vt:lpstr>Jesses Bering </vt:lpstr>
      <vt:lpstr>Is the sequence random?</vt:lpstr>
      <vt:lpstr>Short run vs. long run</vt:lpstr>
      <vt:lpstr>Short run vs. long run</vt:lpstr>
      <vt:lpstr>Short run vs. long run</vt:lpstr>
      <vt:lpstr>PowerPoint Presentation</vt:lpstr>
      <vt:lpstr>Should sample distribution resemble population distribution?</vt:lpstr>
      <vt:lpstr>Should sample distribution resemble population distribution?</vt:lpstr>
      <vt:lpstr>Standard error</vt:lpstr>
      <vt:lpstr>Standard error</vt:lpstr>
      <vt:lpstr>What would James Bond do to save his girl friend?</vt:lpstr>
      <vt:lpstr>What would James Bond do to save his girlfriend?</vt:lpstr>
      <vt:lpstr>What would James Bond do to save his girlfriend?</vt:lpstr>
      <vt:lpstr>Bias and variance</vt:lpstr>
      <vt:lpstr>Possible scenarios</vt:lpstr>
      <vt:lpstr>Take home message: Take n into account</vt:lpstr>
      <vt:lpstr>Assignment 10</vt:lpstr>
    </vt:vector>
  </TitlesOfParts>
  <Company>ASU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alexyu</dc:creator>
  <cp:lastModifiedBy>Chong Ho Yu</cp:lastModifiedBy>
  <cp:revision>102</cp:revision>
  <dcterms:created xsi:type="dcterms:W3CDTF">2011-11-23T22:11:10Z</dcterms:created>
  <dcterms:modified xsi:type="dcterms:W3CDTF">2020-01-02T21:43:59Z</dcterms:modified>
</cp:coreProperties>
</file>