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33"/>
  </p:notesMasterIdLst>
  <p:sldIdLst>
    <p:sldId id="257" r:id="rId4"/>
    <p:sldId id="273" r:id="rId5"/>
    <p:sldId id="258" r:id="rId6"/>
    <p:sldId id="274" r:id="rId7"/>
    <p:sldId id="275" r:id="rId8"/>
    <p:sldId id="276" r:id="rId9"/>
    <p:sldId id="277" r:id="rId10"/>
    <p:sldId id="278" r:id="rId11"/>
    <p:sldId id="279" r:id="rId12"/>
    <p:sldId id="280" r:id="rId13"/>
    <p:sldId id="281" r:id="rId14"/>
    <p:sldId id="282" r:id="rId15"/>
    <p:sldId id="307" r:id="rId16"/>
    <p:sldId id="261" r:id="rId17"/>
    <p:sldId id="264" r:id="rId18"/>
    <p:sldId id="295" r:id="rId19"/>
    <p:sldId id="283" r:id="rId20"/>
    <p:sldId id="284" r:id="rId21"/>
    <p:sldId id="285" r:id="rId22"/>
    <p:sldId id="286" r:id="rId23"/>
    <p:sldId id="287" r:id="rId24"/>
    <p:sldId id="288" r:id="rId25"/>
    <p:sldId id="306" r:id="rId26"/>
    <p:sldId id="265" r:id="rId27"/>
    <p:sldId id="302" r:id="rId28"/>
    <p:sldId id="304" r:id="rId29"/>
    <p:sldId id="303" r:id="rId30"/>
    <p:sldId id="305" r:id="rId31"/>
    <p:sldId id="27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5" autoAdjust="0"/>
    <p:restoredTop sz="94660"/>
  </p:normalViewPr>
  <p:slideViewPr>
    <p:cSldViewPr>
      <p:cViewPr varScale="1">
        <p:scale>
          <a:sx n="88" d="100"/>
          <a:sy n="88" d="100"/>
        </p:scale>
        <p:origin x="129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E4DDBE-3F67-45C5-902C-EC583528543D}" type="datetimeFigureOut">
              <a:rPr lang="en-US" smtClean="0"/>
              <a:t>1/2/2020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9789F4-029E-4103-B002-2FFDD480A588}" type="slidenum">
              <a:rPr lang="en-US" smtClean="0"/>
              <a:t>‹#›</a:t>
            </a:fld>
            <a:endParaRPr lang="en-US"/>
          </a:p>
        </p:txBody>
      </p:sp>
    </p:spTree>
    <p:extLst>
      <p:ext uri="{BB962C8B-B14F-4D97-AF65-F5344CB8AC3E}">
        <p14:creationId xmlns:p14="http://schemas.microsoft.com/office/powerpoint/2010/main" val="3269517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1/2/2020 1:44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2766307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1/2/2020 1:44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1340278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s://www.graphpad.com/quickcalcs/OneSampleT1.cfm?Format=SD"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www.graphpad.com/quickcalcs/OneSampleT1.cfm?Format=SD"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Z-test and T-test</a:t>
            </a:r>
            <a:endParaRPr lang="en-US" dirty="0"/>
          </a:p>
        </p:txBody>
      </p:sp>
      <p:sp>
        <p:nvSpPr>
          <p:cNvPr id="3" name="Subtitle 2"/>
          <p:cNvSpPr>
            <a:spLocks noGrp="1"/>
          </p:cNvSpPr>
          <p:nvPr>
            <p:ph type="subTitle" idx="1"/>
          </p:nvPr>
        </p:nvSpPr>
        <p:spPr>
          <a:xfrm>
            <a:off x="730249" y="4344988"/>
            <a:ext cx="7681913" cy="1446212"/>
          </a:xfrm>
        </p:spPr>
        <p:txBody>
          <a:bodyPr>
            <a:normAutofit/>
          </a:bodyPr>
          <a:lstStyle/>
          <a:p>
            <a:r>
              <a:rPr lang="en-US" dirty="0" smtClean="0"/>
              <a:t>Chong Ho (Alex) Yu</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Z-test</a:t>
            </a:r>
            <a:endParaRPr lang="en-US" dirty="0"/>
          </a:p>
        </p:txBody>
      </p:sp>
      <p:sp>
        <p:nvSpPr>
          <p:cNvPr id="3" name="Text Placeholder 2"/>
          <p:cNvSpPr>
            <a:spLocks noGrp="1"/>
          </p:cNvSpPr>
          <p:nvPr>
            <p:ph type="body" sz="quarter" idx="10"/>
          </p:nvPr>
        </p:nvSpPr>
        <p:spPr>
          <a:xfrm>
            <a:off x="381000" y="1411552"/>
            <a:ext cx="8382000" cy="4825937"/>
          </a:xfrm>
        </p:spPr>
        <p:txBody>
          <a:bodyPr/>
          <a:lstStyle/>
          <a:p>
            <a:r>
              <a:rPr lang="en-US" dirty="0" smtClean="0"/>
              <a:t>A statistical test for which the test statistics can form a </a:t>
            </a:r>
            <a:r>
              <a:rPr lang="en-US" dirty="0" smtClean="0">
                <a:solidFill>
                  <a:srgbClr val="FFC000"/>
                </a:solidFill>
              </a:rPr>
              <a:t>normal distribution </a:t>
            </a:r>
            <a:r>
              <a:rPr lang="en-US" dirty="0" smtClean="0"/>
              <a:t>owing to the </a:t>
            </a:r>
            <a:r>
              <a:rPr lang="en-US" dirty="0" smtClean="0">
                <a:solidFill>
                  <a:srgbClr val="FFC000"/>
                </a:solidFill>
              </a:rPr>
              <a:t>central limit theorem</a:t>
            </a:r>
            <a:r>
              <a:rPr lang="en-US" dirty="0" smtClean="0"/>
              <a:t>. </a:t>
            </a:r>
          </a:p>
          <a:p>
            <a:r>
              <a:rPr lang="en-US" dirty="0" smtClean="0"/>
              <a:t>Rarely used (I never used it in my whole life, so far).</a:t>
            </a:r>
          </a:p>
          <a:p>
            <a:r>
              <a:rPr lang="en-US" dirty="0" smtClean="0"/>
              <a:t>Why? You can run a z-test if and only if the </a:t>
            </a:r>
            <a:r>
              <a:rPr lang="en-US" dirty="0" smtClean="0">
                <a:solidFill>
                  <a:srgbClr val="FFC000"/>
                </a:solidFill>
              </a:rPr>
              <a:t>population variance </a:t>
            </a:r>
            <a:r>
              <a:rPr lang="en-US" dirty="0" smtClean="0"/>
              <a:t>is known.</a:t>
            </a:r>
          </a:p>
          <a:p>
            <a:r>
              <a:rPr lang="en-US" dirty="0" smtClean="0"/>
              <a:t>But how often do you have access to the population-level information?</a:t>
            </a:r>
          </a:p>
          <a:p>
            <a:r>
              <a:rPr lang="en-US" dirty="0" smtClean="0"/>
              <a:t>Let’s skip it.</a:t>
            </a:r>
          </a:p>
        </p:txBody>
      </p:sp>
    </p:spTree>
    <p:extLst>
      <p:ext uri="{BB962C8B-B14F-4D97-AF65-F5344CB8AC3E}">
        <p14:creationId xmlns:p14="http://schemas.microsoft.com/office/powerpoint/2010/main" val="91331758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489" y="838200"/>
            <a:ext cx="8382000" cy="664797"/>
          </a:xfrm>
        </p:spPr>
        <p:txBody>
          <a:bodyPr/>
          <a:lstStyle/>
          <a:p>
            <a:r>
              <a:rPr lang="en-US" dirty="0" smtClean="0"/>
              <a:t>One-sample t-test</a:t>
            </a:r>
            <a:endParaRPr lang="en-US" dirty="0"/>
          </a:p>
        </p:txBody>
      </p:sp>
      <p:sp>
        <p:nvSpPr>
          <p:cNvPr id="3" name="Text Placeholder 2"/>
          <p:cNvSpPr>
            <a:spLocks noGrp="1"/>
          </p:cNvSpPr>
          <p:nvPr>
            <p:ph type="body" sz="quarter" idx="10"/>
          </p:nvPr>
        </p:nvSpPr>
        <p:spPr>
          <a:xfrm>
            <a:off x="398489" y="2133600"/>
            <a:ext cx="8382000" cy="3397853"/>
          </a:xfrm>
        </p:spPr>
        <p:txBody>
          <a:bodyPr/>
          <a:lstStyle/>
          <a:p>
            <a:r>
              <a:rPr lang="en-US" dirty="0" smtClean="0"/>
              <a:t>One-sample t-test</a:t>
            </a:r>
          </a:p>
          <a:p>
            <a:r>
              <a:rPr lang="en-US" dirty="0" smtClean="0"/>
              <a:t>Test the sample mean against the population mean</a:t>
            </a:r>
          </a:p>
          <a:p>
            <a:pPr lvl="1"/>
            <a:r>
              <a:rPr lang="en-US" sz="3200" dirty="0" smtClean="0"/>
              <a:t>To see whether there is a big gap between the sample and the population</a:t>
            </a:r>
          </a:p>
          <a:p>
            <a:pPr lvl="1"/>
            <a:r>
              <a:rPr lang="en-US" sz="3200" dirty="0" smtClean="0"/>
              <a:t>To see whether the sample comes from or belongs to the population.</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Revisit the same example</a:t>
            </a:r>
            <a:endParaRPr lang="en-US" dirty="0"/>
          </a:p>
        </p:txBody>
      </p:sp>
      <p:sp>
        <p:nvSpPr>
          <p:cNvPr id="3" name="Text Placeholder 2"/>
          <p:cNvSpPr>
            <a:spLocks noGrp="1"/>
          </p:cNvSpPr>
          <p:nvPr>
            <p:ph type="body" sz="quarter" idx="10"/>
          </p:nvPr>
        </p:nvSpPr>
        <p:spPr>
          <a:xfrm>
            <a:off x="228600" y="1066800"/>
            <a:ext cx="8382000" cy="5262979"/>
          </a:xfrm>
        </p:spPr>
        <p:txBody>
          <a:bodyPr/>
          <a:lstStyle/>
          <a:p>
            <a:r>
              <a:rPr lang="en-US" altLang="en-US" dirty="0"/>
              <a:t>In California the average SAT score is 1500. </a:t>
            </a:r>
          </a:p>
          <a:p>
            <a:r>
              <a:rPr lang="en-US" altLang="en-US" dirty="0"/>
              <a:t>A superintendent wanted to know whether the mean score of his students is significantly behind the state average.</a:t>
            </a:r>
          </a:p>
          <a:p>
            <a:pPr lvl="1"/>
            <a:r>
              <a:rPr lang="en-US" altLang="en-US" dirty="0"/>
              <a:t>50 </a:t>
            </a:r>
            <a:r>
              <a:rPr lang="en-US" altLang="en-US" dirty="0" smtClean="0"/>
              <a:t>students </a:t>
            </a:r>
            <a:endParaRPr lang="en-US" altLang="en-US" dirty="0"/>
          </a:p>
          <a:p>
            <a:pPr lvl="1"/>
            <a:r>
              <a:rPr lang="en-US" altLang="en-US" dirty="0"/>
              <a:t>Average SAT score =1495 </a:t>
            </a:r>
          </a:p>
          <a:p>
            <a:pPr lvl="1"/>
            <a:r>
              <a:rPr lang="en-US" altLang="en-US" dirty="0"/>
              <a:t>Standard deviation is 100 </a:t>
            </a:r>
          </a:p>
          <a:p>
            <a:r>
              <a:rPr lang="en-US" altLang="en-US" dirty="0" smtClean="0"/>
              <a:t>You don’t need a commercial software app. There are many online stat calculators e.g.</a:t>
            </a:r>
          </a:p>
          <a:p>
            <a:r>
              <a:rPr lang="en-US" altLang="en-US" dirty="0" smtClean="0">
                <a:hlinkClick r:id="rId2"/>
              </a:rPr>
              <a:t>https</a:t>
            </a:r>
            <a:r>
              <a:rPr lang="en-US" altLang="en-US" dirty="0">
                <a:hlinkClick r:id="rId2"/>
              </a:rPr>
              <a:t>://www.graphpad.com/quickcalcs/OneSampleT1.cfm?Format=SD</a:t>
            </a:r>
            <a:r>
              <a:rPr lang="en-US" altLang="en-US" dirty="0"/>
              <a:t> </a:t>
            </a:r>
          </a:p>
        </p:txBody>
      </p:sp>
    </p:spTree>
    <p:extLst>
      <p:ext uri="{BB962C8B-B14F-4D97-AF65-F5344CB8AC3E}">
        <p14:creationId xmlns:p14="http://schemas.microsoft.com/office/powerpoint/2010/main" val="9843263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one-sample t-test calculator</a:t>
            </a:r>
            <a:endParaRPr lang="en-US" dirty="0"/>
          </a:p>
        </p:txBody>
      </p:sp>
      <p:sp>
        <p:nvSpPr>
          <p:cNvPr id="3" name="Text Placeholder 2"/>
          <p:cNvSpPr>
            <a:spLocks noGrp="1"/>
          </p:cNvSpPr>
          <p:nvPr>
            <p:ph type="body" sz="quarter" idx="10"/>
          </p:nvPr>
        </p:nvSpPr>
        <p:spPr/>
        <p:txBody>
          <a:bodyPr/>
          <a:lstStyle/>
          <a:p>
            <a:endParaRPr lang="en-US"/>
          </a:p>
        </p:txBody>
      </p:sp>
      <p:pic>
        <p:nvPicPr>
          <p:cNvPr id="4" name="Picture 3"/>
          <p:cNvPicPr>
            <a:picLocks noChangeAspect="1"/>
          </p:cNvPicPr>
          <p:nvPr/>
        </p:nvPicPr>
        <p:blipFill>
          <a:blip r:embed="rId2"/>
          <a:stretch>
            <a:fillRect/>
          </a:stretch>
        </p:blipFill>
        <p:spPr>
          <a:xfrm>
            <a:off x="762000" y="1143000"/>
            <a:ext cx="7310063" cy="5289395"/>
          </a:xfrm>
          <a:prstGeom prst="rect">
            <a:avLst/>
          </a:prstGeom>
        </p:spPr>
      </p:pic>
    </p:spTree>
    <p:extLst>
      <p:ext uri="{BB962C8B-B14F-4D97-AF65-F5344CB8AC3E}">
        <p14:creationId xmlns:p14="http://schemas.microsoft.com/office/powerpoint/2010/main" val="1254249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one-sample t-test calculator</a:t>
            </a:r>
            <a:endParaRPr lang="en-US" dirty="0"/>
          </a:p>
        </p:txBody>
      </p:sp>
      <p:sp>
        <p:nvSpPr>
          <p:cNvPr id="3" name="Text Placeholder 2"/>
          <p:cNvSpPr>
            <a:spLocks noGrp="1"/>
          </p:cNvSpPr>
          <p:nvPr>
            <p:ph type="body" sz="quarter" idx="10"/>
          </p:nvPr>
        </p:nvSpPr>
        <p:spPr/>
        <p:txBody>
          <a:bodyPr/>
          <a:lstStyle/>
          <a:p>
            <a:endParaRPr lang="en-US"/>
          </a:p>
        </p:txBody>
      </p:sp>
      <p:pic>
        <p:nvPicPr>
          <p:cNvPr id="6" name="Picture 5"/>
          <p:cNvPicPr>
            <a:picLocks noChangeAspect="1"/>
          </p:cNvPicPr>
          <p:nvPr/>
        </p:nvPicPr>
        <p:blipFill>
          <a:blip r:embed="rId2"/>
          <a:stretch>
            <a:fillRect/>
          </a:stretch>
        </p:blipFill>
        <p:spPr>
          <a:xfrm>
            <a:off x="838200" y="990600"/>
            <a:ext cx="7302500" cy="5471521"/>
          </a:xfrm>
          <a:prstGeom prst="rect">
            <a:avLst/>
          </a:prstGeom>
        </p:spPr>
      </p:pic>
    </p:spTree>
    <p:extLst>
      <p:ext uri="{BB962C8B-B14F-4D97-AF65-F5344CB8AC3E}">
        <p14:creationId xmlns:p14="http://schemas.microsoft.com/office/powerpoint/2010/main" val="60233848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one-sample t-test calculator</a:t>
            </a:r>
            <a:endParaRPr lang="en-US" dirty="0"/>
          </a:p>
        </p:txBody>
      </p:sp>
      <p:sp>
        <p:nvSpPr>
          <p:cNvPr id="3" name="Text Placeholder 2"/>
          <p:cNvSpPr>
            <a:spLocks noGrp="1"/>
          </p:cNvSpPr>
          <p:nvPr>
            <p:ph type="body" sz="quarter" idx="10"/>
          </p:nvPr>
        </p:nvSpPr>
        <p:spPr/>
        <p:txBody>
          <a:bodyPr/>
          <a:lstStyle/>
          <a:p>
            <a:endParaRPr lang="en-US"/>
          </a:p>
        </p:txBody>
      </p:sp>
      <p:pic>
        <p:nvPicPr>
          <p:cNvPr id="4" name="Picture 3"/>
          <p:cNvPicPr>
            <a:picLocks noChangeAspect="1"/>
          </p:cNvPicPr>
          <p:nvPr/>
        </p:nvPicPr>
        <p:blipFill>
          <a:blip r:embed="rId2"/>
          <a:stretch>
            <a:fillRect/>
          </a:stretch>
        </p:blipFill>
        <p:spPr>
          <a:xfrm>
            <a:off x="327285" y="1411552"/>
            <a:ext cx="8458200" cy="4901419"/>
          </a:xfrm>
          <a:prstGeom prst="rect">
            <a:avLst/>
          </a:prstGeom>
        </p:spPr>
      </p:pic>
    </p:spTree>
    <p:extLst>
      <p:ext uri="{BB962C8B-B14F-4D97-AF65-F5344CB8AC3E}">
        <p14:creationId xmlns:p14="http://schemas.microsoft.com/office/powerpoint/2010/main" val="1634884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a:t>
            </a:r>
            <a:r>
              <a:rPr lang="en-US" dirty="0" smtClean="0"/>
              <a:t> value</a:t>
            </a:r>
            <a:endParaRPr lang="en-US" dirty="0"/>
          </a:p>
        </p:txBody>
      </p:sp>
      <p:sp>
        <p:nvSpPr>
          <p:cNvPr id="3" name="Text Placeholder 2"/>
          <p:cNvSpPr>
            <a:spLocks noGrp="1"/>
          </p:cNvSpPr>
          <p:nvPr>
            <p:ph type="body" sz="quarter" idx="10"/>
          </p:nvPr>
        </p:nvSpPr>
        <p:spPr>
          <a:xfrm>
            <a:off x="381000" y="1411552"/>
            <a:ext cx="8382000" cy="5072158"/>
          </a:xfrm>
        </p:spPr>
        <p:txBody>
          <a:bodyPr/>
          <a:lstStyle/>
          <a:p>
            <a:r>
              <a:rPr lang="en-US" dirty="0" smtClean="0"/>
              <a:t>Simplified explanation: what is the probability (chance) of obtaining this test statistics in the long run given that the </a:t>
            </a:r>
            <a:r>
              <a:rPr lang="en-US" dirty="0" smtClean="0">
                <a:solidFill>
                  <a:srgbClr val="FFC000"/>
                </a:solidFill>
              </a:rPr>
              <a:t>null hypothesis </a:t>
            </a:r>
            <a:r>
              <a:rPr lang="en-US" dirty="0" smtClean="0"/>
              <a:t>is true?</a:t>
            </a:r>
          </a:p>
          <a:p>
            <a:r>
              <a:rPr lang="en-US" dirty="0" smtClean="0"/>
              <a:t>The so-called “performance gap” between his students and the state average is 5 points only. If this happens by chance alone, it would be about </a:t>
            </a:r>
            <a:r>
              <a:rPr lang="en-US" dirty="0" smtClean="0">
                <a:solidFill>
                  <a:srgbClr val="FFC000"/>
                </a:solidFill>
              </a:rPr>
              <a:t>7 out of 10 times (</a:t>
            </a:r>
            <a:r>
              <a:rPr lang="en-US" i="1" dirty="0" smtClean="0">
                <a:solidFill>
                  <a:srgbClr val="FFC000"/>
                </a:solidFill>
              </a:rPr>
              <a:t>p</a:t>
            </a:r>
            <a:r>
              <a:rPr lang="en-US" dirty="0" smtClean="0">
                <a:solidFill>
                  <a:srgbClr val="FFC000"/>
                </a:solidFill>
              </a:rPr>
              <a:t> = .7252)</a:t>
            </a:r>
            <a:r>
              <a:rPr lang="en-US" dirty="0" smtClean="0"/>
              <a:t>. </a:t>
            </a:r>
          </a:p>
          <a:p>
            <a:r>
              <a:rPr lang="en-US" dirty="0" smtClean="0">
                <a:solidFill>
                  <a:srgbClr val="FFC000"/>
                </a:solidFill>
              </a:rPr>
              <a:t>It is not an extraordinary phenomenon</a:t>
            </a:r>
            <a:r>
              <a:rPr lang="en-US" dirty="0" smtClean="0"/>
              <a:t>. He should side with the null hypothesis: There is no significant performance gap between his students and others.</a:t>
            </a:r>
            <a:endParaRPr lang="en-US" dirty="0"/>
          </a:p>
        </p:txBody>
      </p:sp>
    </p:spTree>
    <p:extLst>
      <p:ext uri="{BB962C8B-B14F-4D97-AF65-F5344CB8AC3E}">
        <p14:creationId xmlns:p14="http://schemas.microsoft.com/office/powerpoint/2010/main" val="67895475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one-sample t-test calculator</a:t>
            </a:r>
          </a:p>
        </p:txBody>
      </p:sp>
      <p:sp>
        <p:nvSpPr>
          <p:cNvPr id="3" name="Text Placeholder 2"/>
          <p:cNvSpPr>
            <a:spLocks noGrp="1"/>
          </p:cNvSpPr>
          <p:nvPr>
            <p:ph type="body" sz="quarter" idx="10"/>
          </p:nvPr>
        </p:nvSpPr>
        <p:spPr>
          <a:xfrm>
            <a:off x="228600" y="4262098"/>
            <a:ext cx="8382000" cy="1772793"/>
          </a:xfrm>
        </p:spPr>
        <p:txBody>
          <a:bodyPr/>
          <a:lstStyle/>
          <a:p>
            <a:r>
              <a:rPr lang="en-US" dirty="0" smtClean="0"/>
              <a:t>You are not sure whether the true performance gap between your students and others is exactly 5. It could be as low as -33.42 or as high as 23.42.</a:t>
            </a:r>
            <a:endParaRPr lang="en-US" dirty="0"/>
          </a:p>
        </p:txBody>
      </p:sp>
      <p:pic>
        <p:nvPicPr>
          <p:cNvPr id="4" name="Picture 3"/>
          <p:cNvPicPr>
            <a:picLocks noChangeAspect="1"/>
          </p:cNvPicPr>
          <p:nvPr/>
        </p:nvPicPr>
        <p:blipFill>
          <a:blip r:embed="rId2"/>
          <a:stretch>
            <a:fillRect/>
          </a:stretch>
        </p:blipFill>
        <p:spPr>
          <a:xfrm>
            <a:off x="0" y="1201933"/>
            <a:ext cx="9144000" cy="2133201"/>
          </a:xfrm>
          <a:prstGeom prst="rect">
            <a:avLst/>
          </a:prstGeom>
        </p:spPr>
      </p:pic>
      <p:pic>
        <p:nvPicPr>
          <p:cNvPr id="6" name="Picture 5"/>
          <p:cNvPicPr>
            <a:picLocks noChangeAspect="1"/>
          </p:cNvPicPr>
          <p:nvPr/>
        </p:nvPicPr>
        <p:blipFill>
          <a:blip r:embed="rId3"/>
          <a:stretch>
            <a:fillRect/>
          </a:stretch>
        </p:blipFill>
        <p:spPr>
          <a:xfrm>
            <a:off x="0" y="3335134"/>
            <a:ext cx="9144000" cy="784791"/>
          </a:xfrm>
          <a:prstGeom prst="rect">
            <a:avLst/>
          </a:prstGeom>
        </p:spPr>
      </p:pic>
    </p:spTree>
    <p:extLst>
      <p:ext uri="{BB962C8B-B14F-4D97-AF65-F5344CB8AC3E}">
        <p14:creationId xmlns:p14="http://schemas.microsoft.com/office/powerpoint/2010/main" val="211747400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t-test in SPSS</a:t>
            </a:r>
            <a:endParaRPr lang="en-US" dirty="0"/>
          </a:p>
        </p:txBody>
      </p:sp>
      <p:sp>
        <p:nvSpPr>
          <p:cNvPr id="3" name="Text Placeholder 2"/>
          <p:cNvSpPr>
            <a:spLocks noGrp="1"/>
          </p:cNvSpPr>
          <p:nvPr>
            <p:ph type="body" sz="quarter" idx="10"/>
          </p:nvPr>
        </p:nvSpPr>
        <p:spPr>
          <a:xfrm>
            <a:off x="381000" y="1528294"/>
            <a:ext cx="8382000" cy="1428083"/>
          </a:xfrm>
        </p:spPr>
        <p:txBody>
          <a:bodyPr/>
          <a:lstStyle/>
          <a:p>
            <a:r>
              <a:rPr lang="en-US" dirty="0" smtClean="0"/>
              <a:t>JMP needs more steps for 1-sample t-test and so we will do it in SPSS only.</a:t>
            </a:r>
          </a:p>
          <a:p>
            <a:r>
              <a:rPr lang="en-US" dirty="0" smtClean="0"/>
              <a:t>Open ”</a:t>
            </a:r>
            <a:r>
              <a:rPr lang="en-US" dirty="0" err="1" smtClean="0"/>
              <a:t>between_within.sav</a:t>
            </a:r>
            <a:r>
              <a:rPr lang="en-US" dirty="0" smtClean="0"/>
              <a:t>”</a:t>
            </a:r>
          </a:p>
        </p:txBody>
      </p:sp>
      <p:pic>
        <p:nvPicPr>
          <p:cNvPr id="4" name="Picture 3"/>
          <p:cNvPicPr>
            <a:picLocks noChangeAspect="1"/>
          </p:cNvPicPr>
          <p:nvPr/>
        </p:nvPicPr>
        <p:blipFill>
          <a:blip r:embed="rId2"/>
          <a:stretch>
            <a:fillRect/>
          </a:stretch>
        </p:blipFill>
        <p:spPr>
          <a:xfrm>
            <a:off x="381000" y="3164152"/>
            <a:ext cx="8494482" cy="3312848"/>
          </a:xfrm>
          <a:prstGeom prst="rect">
            <a:avLst/>
          </a:prstGeom>
        </p:spPr>
      </p:pic>
    </p:spTree>
    <p:extLst>
      <p:ext uri="{BB962C8B-B14F-4D97-AF65-F5344CB8AC3E}">
        <p14:creationId xmlns:p14="http://schemas.microsoft.com/office/powerpoint/2010/main" val="40748079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t-test in SPSS</a:t>
            </a:r>
            <a:endParaRPr lang="en-US" dirty="0"/>
          </a:p>
        </p:txBody>
      </p:sp>
      <p:sp>
        <p:nvSpPr>
          <p:cNvPr id="3" name="Text Placeholder 2"/>
          <p:cNvSpPr>
            <a:spLocks noGrp="1"/>
          </p:cNvSpPr>
          <p:nvPr>
            <p:ph type="body" sz="quarter" idx="10"/>
          </p:nvPr>
        </p:nvSpPr>
        <p:spPr>
          <a:xfrm>
            <a:off x="304800" y="1215704"/>
            <a:ext cx="8382000" cy="2314480"/>
          </a:xfrm>
        </p:spPr>
        <p:txBody>
          <a:bodyPr/>
          <a:lstStyle/>
          <a:p>
            <a:r>
              <a:rPr lang="en-US" dirty="0" smtClean="0"/>
              <a:t>Assume that at the university the average midterm score in psychology is 90.</a:t>
            </a:r>
          </a:p>
          <a:p>
            <a:r>
              <a:rPr lang="en-US" dirty="0" smtClean="0"/>
              <a:t>I want to know whether there is any significant difference between the average midterm score of my student and that of all psychology majors.</a:t>
            </a:r>
          </a:p>
        </p:txBody>
      </p:sp>
      <p:pic>
        <p:nvPicPr>
          <p:cNvPr id="6" name="Picture 5"/>
          <p:cNvPicPr>
            <a:picLocks noChangeAspect="1"/>
          </p:cNvPicPr>
          <p:nvPr/>
        </p:nvPicPr>
        <p:blipFill>
          <a:blip r:embed="rId2"/>
          <a:stretch>
            <a:fillRect/>
          </a:stretch>
        </p:blipFill>
        <p:spPr>
          <a:xfrm>
            <a:off x="2133600" y="3733800"/>
            <a:ext cx="5399314" cy="2819400"/>
          </a:xfrm>
          <a:prstGeom prst="rect">
            <a:avLst/>
          </a:prstGeom>
        </p:spPr>
      </p:pic>
    </p:spTree>
    <p:extLst>
      <p:ext uri="{BB962C8B-B14F-4D97-AF65-F5344CB8AC3E}">
        <p14:creationId xmlns:p14="http://schemas.microsoft.com/office/powerpoint/2010/main" val="169523228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t-test in SPSS</a:t>
            </a:r>
            <a:endParaRPr lang="en-US" dirty="0"/>
          </a:p>
        </p:txBody>
      </p:sp>
      <p:sp>
        <p:nvSpPr>
          <p:cNvPr id="3" name="Text Placeholder 2"/>
          <p:cNvSpPr>
            <a:spLocks noGrp="1"/>
          </p:cNvSpPr>
          <p:nvPr>
            <p:ph type="body" sz="quarter" idx="10"/>
          </p:nvPr>
        </p:nvSpPr>
        <p:spPr>
          <a:xfrm>
            <a:off x="304800" y="1215704"/>
            <a:ext cx="8382000" cy="1871282"/>
          </a:xfrm>
        </p:spPr>
        <p:txBody>
          <a:bodyPr/>
          <a:lstStyle/>
          <a:p>
            <a:r>
              <a:rPr lang="en-US" dirty="0" smtClean="0"/>
              <a:t>The 2-tailed </a:t>
            </a:r>
            <a:r>
              <a:rPr lang="en-US" i="1" dirty="0" smtClean="0"/>
              <a:t>p</a:t>
            </a:r>
            <a:r>
              <a:rPr lang="en-US" dirty="0" smtClean="0"/>
              <a:t> value is .038, which is less than .05. By chance alone, it could happen about 3.8 time out of 100 in the long run.</a:t>
            </a:r>
          </a:p>
          <a:p>
            <a:r>
              <a:rPr lang="en-US" dirty="0" smtClean="0"/>
              <a:t>There is a real performance gap!</a:t>
            </a:r>
          </a:p>
        </p:txBody>
      </p:sp>
      <p:pic>
        <p:nvPicPr>
          <p:cNvPr id="6" name="Picture 5"/>
          <p:cNvPicPr>
            <a:picLocks noChangeAspect="1"/>
          </p:cNvPicPr>
          <p:nvPr/>
        </p:nvPicPr>
        <p:blipFill>
          <a:blip r:embed="rId2"/>
          <a:stretch>
            <a:fillRect/>
          </a:stretch>
        </p:blipFill>
        <p:spPr>
          <a:xfrm>
            <a:off x="794270" y="3276600"/>
            <a:ext cx="7861300" cy="3213100"/>
          </a:xfrm>
          <a:prstGeom prst="rect">
            <a:avLst/>
          </a:prstGeom>
        </p:spPr>
      </p:pic>
    </p:spTree>
    <p:extLst>
      <p:ext uri="{BB962C8B-B14F-4D97-AF65-F5344CB8AC3E}">
        <p14:creationId xmlns:p14="http://schemas.microsoft.com/office/powerpoint/2010/main" val="35940638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Ungraded exercise</a:t>
            </a:r>
            <a:endParaRPr lang="en-US" dirty="0"/>
          </a:p>
        </p:txBody>
      </p:sp>
      <p:sp>
        <p:nvSpPr>
          <p:cNvPr id="3" name="Text Placeholder 2"/>
          <p:cNvSpPr>
            <a:spLocks noGrp="1"/>
          </p:cNvSpPr>
          <p:nvPr>
            <p:ph type="body" sz="quarter" idx="10"/>
          </p:nvPr>
        </p:nvSpPr>
        <p:spPr>
          <a:xfrm>
            <a:off x="381000" y="1411552"/>
            <a:ext cx="8382000" cy="4727448"/>
          </a:xfrm>
        </p:spPr>
        <p:txBody>
          <a:bodyPr/>
          <a:lstStyle/>
          <a:p>
            <a:r>
              <a:rPr lang="en-US" dirty="0" smtClean="0"/>
              <a:t>Use the online one-sample </a:t>
            </a:r>
            <a:r>
              <a:rPr lang="en-US" dirty="0"/>
              <a:t>t-test calculator: </a:t>
            </a:r>
            <a:r>
              <a:rPr lang="en-US" dirty="0">
                <a:hlinkClick r:id="rId2"/>
              </a:rPr>
              <a:t>https://</a:t>
            </a:r>
            <a:r>
              <a:rPr lang="en-US" dirty="0" smtClean="0">
                <a:hlinkClick r:id="rId2"/>
              </a:rPr>
              <a:t>www.graphpad.com/quickcalcs/OneSampleT1.cfm?Format=SD</a:t>
            </a:r>
            <a:endParaRPr lang="en-US" dirty="0" smtClean="0"/>
          </a:p>
          <a:p>
            <a:r>
              <a:rPr lang="en-US" dirty="0" smtClean="0"/>
              <a:t>The average state annual household income is $65,000.</a:t>
            </a:r>
          </a:p>
          <a:p>
            <a:r>
              <a:rPr lang="en-US" dirty="0" smtClean="0"/>
              <a:t>In a sample of 500, the average county </a:t>
            </a:r>
            <a:r>
              <a:rPr lang="en-US" dirty="0"/>
              <a:t>annual household income </a:t>
            </a:r>
            <a:r>
              <a:rPr lang="en-US" dirty="0" smtClean="0"/>
              <a:t>is $64,000. and the SD is 1,000.</a:t>
            </a:r>
          </a:p>
          <a:p>
            <a:r>
              <a:rPr lang="en-US" dirty="0" smtClean="0"/>
              <a:t>Is there a significant difference between the state average and the county average?</a:t>
            </a:r>
            <a:endParaRPr lang="en-US" dirty="0"/>
          </a:p>
        </p:txBody>
      </p:sp>
    </p:spTree>
    <p:extLst>
      <p:ext uri="{BB962C8B-B14F-4D97-AF65-F5344CB8AC3E}">
        <p14:creationId xmlns:p14="http://schemas.microsoft.com/office/powerpoint/2010/main" val="7604694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a:t>
            </a:r>
            <a:r>
              <a:rPr lang="en-US" dirty="0" smtClean="0">
                <a:solidFill>
                  <a:srgbClr val="FF0000"/>
                </a:solidFill>
              </a:rPr>
              <a:t>independent</a:t>
            </a:r>
            <a:r>
              <a:rPr lang="en-US" dirty="0" smtClean="0"/>
              <a:t> sample t-test</a:t>
            </a:r>
            <a:endParaRPr lang="en-US" dirty="0"/>
          </a:p>
        </p:txBody>
      </p:sp>
      <p:sp>
        <p:nvSpPr>
          <p:cNvPr id="3" name="Text Placeholder 2"/>
          <p:cNvSpPr>
            <a:spLocks noGrp="1"/>
          </p:cNvSpPr>
          <p:nvPr>
            <p:ph type="body" sz="quarter" idx="10"/>
          </p:nvPr>
        </p:nvSpPr>
        <p:spPr>
          <a:xfrm>
            <a:off x="381000" y="1411552"/>
            <a:ext cx="4038600" cy="3200876"/>
          </a:xfrm>
        </p:spPr>
        <p:txBody>
          <a:bodyPr/>
          <a:lstStyle/>
          <a:p>
            <a:r>
              <a:rPr lang="en-US" dirty="0" smtClean="0"/>
              <a:t>You need two independent groups e.g. boys and girls.</a:t>
            </a:r>
          </a:p>
          <a:p>
            <a:r>
              <a:rPr lang="en-US" dirty="0" smtClean="0"/>
              <a:t>Test whether there is a performance gap between boys and girls</a:t>
            </a:r>
          </a:p>
        </p:txBody>
      </p:sp>
      <p:pic>
        <p:nvPicPr>
          <p:cNvPr id="1026" name="Picture 2" descr="http://www.pictures88.com/p/boys_and_girls/boys_and_girls_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667000"/>
            <a:ext cx="3801359"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58466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T-test</a:t>
            </a:r>
            <a:endParaRPr lang="en-US" dirty="0"/>
          </a:p>
        </p:txBody>
      </p:sp>
      <p:sp>
        <p:nvSpPr>
          <p:cNvPr id="3" name="Text Placeholder 2"/>
          <p:cNvSpPr>
            <a:spLocks noGrp="1"/>
          </p:cNvSpPr>
          <p:nvPr>
            <p:ph type="body" sz="quarter" idx="10"/>
          </p:nvPr>
        </p:nvSpPr>
        <p:spPr>
          <a:xfrm>
            <a:off x="381000" y="1411552"/>
            <a:ext cx="8382000" cy="3939540"/>
          </a:xfrm>
        </p:spPr>
        <p:txBody>
          <a:bodyPr/>
          <a:lstStyle/>
          <a:p>
            <a:r>
              <a:rPr lang="en-US" dirty="0" smtClean="0"/>
              <a:t>T-test is a test to get the t-ratio.</a:t>
            </a:r>
          </a:p>
          <a:p>
            <a:r>
              <a:rPr lang="en-US" dirty="0" smtClean="0"/>
              <a:t>The difference between two means based on the standard deviation.</a:t>
            </a:r>
          </a:p>
          <a:p>
            <a:r>
              <a:rPr lang="en-US" dirty="0" smtClean="0"/>
              <a:t>Virtually any comparison test is about looking at the difference adjusted by a </a:t>
            </a:r>
            <a:r>
              <a:rPr lang="en-US" dirty="0" smtClean="0">
                <a:solidFill>
                  <a:srgbClr val="FFC000"/>
                </a:solidFill>
              </a:rPr>
              <a:t>common standard</a:t>
            </a:r>
          </a:p>
          <a:p>
            <a:r>
              <a:rPr lang="en-US" dirty="0" smtClean="0"/>
              <a:t>Otherwise, it will be comparing apples and oranges!</a:t>
            </a:r>
          </a:p>
          <a:p>
            <a:endParaRPr lang="en-US" dirty="0"/>
          </a:p>
        </p:txBody>
      </p:sp>
      <p:pic>
        <p:nvPicPr>
          <p:cNvPr id="2050" name="Picture 2" descr="https://clouddragon.wordpress.com/files/2009/06/red-apple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4724400"/>
            <a:ext cx="3381375"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88350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a:t>
            </a:r>
            <a:endParaRPr lang="en-US" dirty="0"/>
          </a:p>
        </p:txBody>
      </p:sp>
      <p:sp>
        <p:nvSpPr>
          <p:cNvPr id="3" name="Text Placeholder 2"/>
          <p:cNvSpPr>
            <a:spLocks noGrp="1"/>
          </p:cNvSpPr>
          <p:nvPr>
            <p:ph type="body" sz="quarter" idx="10"/>
          </p:nvPr>
        </p:nvSpPr>
        <p:spPr>
          <a:xfrm>
            <a:off x="381000" y="1411552"/>
            <a:ext cx="8382000" cy="3742563"/>
          </a:xfrm>
        </p:spPr>
        <p:txBody>
          <a:bodyPr/>
          <a:lstStyle/>
          <a:p>
            <a:r>
              <a:rPr lang="en-US" dirty="0" smtClean="0"/>
              <a:t>The observations (the behaviors of the participants) are </a:t>
            </a:r>
            <a:r>
              <a:rPr lang="en-US" dirty="0" smtClean="0">
                <a:solidFill>
                  <a:srgbClr val="FFC000"/>
                </a:solidFill>
              </a:rPr>
              <a:t>independent</a:t>
            </a:r>
            <a:r>
              <a:rPr lang="en-US" dirty="0" smtClean="0"/>
              <a:t> (e.g. If students help each other in homework, then we cannot know their actual performance level).</a:t>
            </a:r>
          </a:p>
          <a:p>
            <a:r>
              <a:rPr lang="en-US" dirty="0" smtClean="0"/>
              <a:t>The values in the dependent variable are </a:t>
            </a:r>
            <a:r>
              <a:rPr lang="en-US" dirty="0" smtClean="0">
                <a:solidFill>
                  <a:srgbClr val="FFC000"/>
                </a:solidFill>
              </a:rPr>
              <a:t>normally distributed</a:t>
            </a:r>
            <a:r>
              <a:rPr lang="en-US" dirty="0" smtClean="0"/>
              <a:t>.</a:t>
            </a:r>
          </a:p>
          <a:p>
            <a:r>
              <a:rPr lang="en-US" dirty="0" smtClean="0"/>
              <a:t>The </a:t>
            </a:r>
            <a:r>
              <a:rPr lang="en-US" dirty="0" smtClean="0">
                <a:solidFill>
                  <a:srgbClr val="FFC000"/>
                </a:solidFill>
              </a:rPr>
              <a:t>variances</a:t>
            </a:r>
            <a:r>
              <a:rPr lang="en-US" dirty="0" smtClean="0"/>
              <a:t> (dispersion) of the two groups are similar.</a:t>
            </a:r>
          </a:p>
        </p:txBody>
      </p:sp>
    </p:spTree>
    <p:extLst>
      <p:ext uri="{BB962C8B-B14F-4D97-AF65-F5344CB8AC3E}">
        <p14:creationId xmlns:p14="http://schemas.microsoft.com/office/powerpoint/2010/main" val="13010299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458200" cy="914400"/>
          </a:xfrm>
        </p:spPr>
        <p:txBody>
          <a:bodyPr/>
          <a:lstStyle/>
          <a:p>
            <a:r>
              <a:rPr lang="en-US" dirty="0" smtClean="0"/>
              <a:t>2-</a:t>
            </a:r>
            <a:r>
              <a:rPr lang="en-US" dirty="0">
                <a:solidFill>
                  <a:srgbClr val="FF0000"/>
                </a:solidFill>
              </a:rPr>
              <a:t> independent</a:t>
            </a:r>
            <a:r>
              <a:rPr lang="en-US" dirty="0"/>
              <a:t> sample t-test</a:t>
            </a:r>
            <a:r>
              <a:rPr lang="en-US" dirty="0" smtClean="0"/>
              <a:t> in SPSS</a:t>
            </a:r>
            <a:endParaRPr lang="en-US" dirty="0"/>
          </a:p>
        </p:txBody>
      </p:sp>
      <p:sp>
        <p:nvSpPr>
          <p:cNvPr id="3" name="Text Placeholder 2"/>
          <p:cNvSpPr>
            <a:spLocks noGrp="1"/>
          </p:cNvSpPr>
          <p:nvPr>
            <p:ph type="body" sz="quarter" idx="10"/>
          </p:nvPr>
        </p:nvSpPr>
        <p:spPr>
          <a:xfrm>
            <a:off x="391886" y="1928119"/>
            <a:ext cx="8382000" cy="984885"/>
          </a:xfrm>
        </p:spPr>
        <p:txBody>
          <a:bodyPr/>
          <a:lstStyle/>
          <a:p>
            <a:r>
              <a:rPr lang="en-US" dirty="0" smtClean="0"/>
              <a:t>Use the same data: </a:t>
            </a:r>
            <a:r>
              <a:rPr lang="en-US" dirty="0" err="1" smtClean="0"/>
              <a:t>between_within.sav</a:t>
            </a:r>
            <a:endParaRPr lang="en-US" dirty="0" smtClean="0"/>
          </a:p>
          <a:p>
            <a:endParaRPr lang="en-US" dirty="0"/>
          </a:p>
        </p:txBody>
      </p:sp>
      <p:pic>
        <p:nvPicPr>
          <p:cNvPr id="4" name="Picture 3"/>
          <p:cNvPicPr>
            <a:picLocks noChangeAspect="1"/>
          </p:cNvPicPr>
          <p:nvPr/>
        </p:nvPicPr>
        <p:blipFill>
          <a:blip r:embed="rId2"/>
          <a:stretch>
            <a:fillRect/>
          </a:stretch>
        </p:blipFill>
        <p:spPr>
          <a:xfrm>
            <a:off x="609600" y="2913004"/>
            <a:ext cx="7645400" cy="2933700"/>
          </a:xfrm>
          <a:prstGeom prst="rect">
            <a:avLst/>
          </a:prstGeom>
        </p:spPr>
      </p:pic>
    </p:spTree>
    <p:extLst>
      <p:ext uri="{BB962C8B-B14F-4D97-AF65-F5344CB8AC3E}">
        <p14:creationId xmlns:p14="http://schemas.microsoft.com/office/powerpoint/2010/main" val="198067943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1000" y="1411552"/>
            <a:ext cx="8382000" cy="984885"/>
          </a:xfrm>
        </p:spPr>
        <p:txBody>
          <a:bodyPr/>
          <a:lstStyle/>
          <a:p>
            <a:r>
              <a:rPr lang="en-US" dirty="0" smtClean="0"/>
              <a:t>Use the same data: </a:t>
            </a:r>
            <a:r>
              <a:rPr lang="en-US" dirty="0" err="1" smtClean="0"/>
              <a:t>between_within.sav</a:t>
            </a:r>
            <a:endParaRPr lang="en-US" dirty="0" smtClean="0"/>
          </a:p>
          <a:p>
            <a:endParaRPr lang="en-US" dirty="0"/>
          </a:p>
        </p:txBody>
      </p:sp>
      <p:pic>
        <p:nvPicPr>
          <p:cNvPr id="5" name="Picture 4"/>
          <p:cNvPicPr>
            <a:picLocks noChangeAspect="1"/>
          </p:cNvPicPr>
          <p:nvPr/>
        </p:nvPicPr>
        <p:blipFill>
          <a:blip r:embed="rId2"/>
          <a:stretch>
            <a:fillRect/>
          </a:stretch>
        </p:blipFill>
        <p:spPr>
          <a:xfrm>
            <a:off x="838200" y="2133600"/>
            <a:ext cx="7060490" cy="4038600"/>
          </a:xfrm>
          <a:prstGeom prst="rect">
            <a:avLst/>
          </a:prstGeom>
        </p:spPr>
      </p:pic>
      <p:sp>
        <p:nvSpPr>
          <p:cNvPr id="6" name="Title 1"/>
          <p:cNvSpPr txBox="1">
            <a:spLocks/>
          </p:cNvSpPr>
          <p:nvPr/>
        </p:nvSpPr>
        <p:spPr>
          <a:xfrm>
            <a:off x="381000" y="400976"/>
            <a:ext cx="8458200" cy="914400"/>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a:lstStyle>
          <a:p>
            <a:r>
              <a:rPr lang="en-US" dirty="0" smtClean="0"/>
              <a:t>2-</a:t>
            </a:r>
            <a:r>
              <a:rPr lang="en-US" dirty="0" smtClean="0">
                <a:solidFill>
                  <a:srgbClr val="FF0000"/>
                </a:solidFill>
              </a:rPr>
              <a:t> independent</a:t>
            </a:r>
            <a:r>
              <a:rPr lang="en-US" dirty="0" smtClean="0"/>
              <a:t> sample t-test in SPSS</a:t>
            </a:r>
            <a:endParaRPr lang="en-US" dirty="0"/>
          </a:p>
        </p:txBody>
      </p:sp>
    </p:spTree>
    <p:extLst>
      <p:ext uri="{BB962C8B-B14F-4D97-AF65-F5344CB8AC3E}">
        <p14:creationId xmlns:p14="http://schemas.microsoft.com/office/powerpoint/2010/main" val="51377169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534400" cy="664797"/>
          </a:xfrm>
        </p:spPr>
        <p:txBody>
          <a:bodyPr/>
          <a:lstStyle/>
          <a:p>
            <a:r>
              <a:rPr lang="en-US" dirty="0"/>
              <a:t>2-</a:t>
            </a:r>
            <a:r>
              <a:rPr lang="en-US" dirty="0">
                <a:solidFill>
                  <a:srgbClr val="FF0000"/>
                </a:solidFill>
              </a:rPr>
              <a:t> independent</a:t>
            </a:r>
            <a:r>
              <a:rPr lang="en-US" dirty="0"/>
              <a:t> sample t-test in SPSS</a:t>
            </a:r>
          </a:p>
        </p:txBody>
      </p:sp>
      <p:sp>
        <p:nvSpPr>
          <p:cNvPr id="3" name="Text Placeholder 2"/>
          <p:cNvSpPr>
            <a:spLocks noGrp="1"/>
          </p:cNvSpPr>
          <p:nvPr>
            <p:ph type="body" sz="quarter" idx="10"/>
          </p:nvPr>
        </p:nvSpPr>
        <p:spPr>
          <a:xfrm>
            <a:off x="381000" y="1411552"/>
            <a:ext cx="8382000" cy="984885"/>
          </a:xfrm>
        </p:spPr>
        <p:txBody>
          <a:bodyPr/>
          <a:lstStyle/>
          <a:p>
            <a:r>
              <a:rPr lang="en-US" dirty="0" smtClean="0"/>
              <a:t>Use the same data: </a:t>
            </a:r>
            <a:r>
              <a:rPr lang="en-US" dirty="0" err="1" smtClean="0"/>
              <a:t>between_within.sav</a:t>
            </a:r>
            <a:endParaRPr lang="en-US" dirty="0" smtClean="0"/>
          </a:p>
          <a:p>
            <a:endParaRPr lang="en-US" dirty="0"/>
          </a:p>
        </p:txBody>
      </p:sp>
      <p:pic>
        <p:nvPicPr>
          <p:cNvPr id="4" name="Picture 3"/>
          <p:cNvPicPr>
            <a:picLocks noChangeAspect="1"/>
          </p:cNvPicPr>
          <p:nvPr/>
        </p:nvPicPr>
        <p:blipFill>
          <a:blip r:embed="rId2"/>
          <a:stretch>
            <a:fillRect/>
          </a:stretch>
        </p:blipFill>
        <p:spPr>
          <a:xfrm>
            <a:off x="990600" y="2286000"/>
            <a:ext cx="6350000" cy="3632200"/>
          </a:xfrm>
          <a:prstGeom prst="rect">
            <a:avLst/>
          </a:prstGeom>
        </p:spPr>
      </p:pic>
    </p:spTree>
    <p:extLst>
      <p:ext uri="{BB962C8B-B14F-4D97-AF65-F5344CB8AC3E}">
        <p14:creationId xmlns:p14="http://schemas.microsoft.com/office/powerpoint/2010/main" val="24211171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534400" cy="664797"/>
          </a:xfrm>
        </p:spPr>
        <p:txBody>
          <a:bodyPr/>
          <a:lstStyle/>
          <a:p>
            <a:r>
              <a:rPr lang="en-US" dirty="0"/>
              <a:t>2-</a:t>
            </a:r>
            <a:r>
              <a:rPr lang="en-US" dirty="0">
                <a:solidFill>
                  <a:srgbClr val="FF0000"/>
                </a:solidFill>
              </a:rPr>
              <a:t> independent</a:t>
            </a:r>
            <a:r>
              <a:rPr lang="en-US" dirty="0"/>
              <a:t> sample t-test in SPSS</a:t>
            </a:r>
          </a:p>
        </p:txBody>
      </p:sp>
      <p:sp>
        <p:nvSpPr>
          <p:cNvPr id="3" name="Text Placeholder 2"/>
          <p:cNvSpPr>
            <a:spLocks noGrp="1"/>
          </p:cNvSpPr>
          <p:nvPr>
            <p:ph type="body" sz="quarter" idx="10"/>
          </p:nvPr>
        </p:nvSpPr>
        <p:spPr>
          <a:xfrm>
            <a:off x="533400" y="3214818"/>
            <a:ext cx="8077200" cy="3902607"/>
          </a:xfrm>
        </p:spPr>
        <p:txBody>
          <a:bodyPr/>
          <a:lstStyle/>
          <a:p>
            <a:r>
              <a:rPr lang="en-US" sz="2800" dirty="0" smtClean="0"/>
              <a:t>Before we look at the inferential statistics, we should look at the </a:t>
            </a:r>
            <a:r>
              <a:rPr lang="en-US" sz="2800" dirty="0" smtClean="0">
                <a:solidFill>
                  <a:srgbClr val="FFC000"/>
                </a:solidFill>
              </a:rPr>
              <a:t>descriptive statistics </a:t>
            </a:r>
            <a:r>
              <a:rPr lang="en-US" sz="2800" dirty="0" smtClean="0"/>
              <a:t>first.</a:t>
            </a:r>
          </a:p>
          <a:p>
            <a:r>
              <a:rPr lang="en-US" sz="2800" dirty="0" smtClean="0"/>
              <a:t>The sample mean score of male students (85.88) is higher than that of females (72.29).</a:t>
            </a:r>
          </a:p>
          <a:p>
            <a:r>
              <a:rPr lang="en-US" sz="2800" dirty="0"/>
              <a:t>T</a:t>
            </a:r>
            <a:r>
              <a:rPr lang="en-US" sz="2800" dirty="0" smtClean="0"/>
              <a:t>he </a:t>
            </a:r>
            <a:r>
              <a:rPr lang="en-US" sz="2800" dirty="0" smtClean="0">
                <a:solidFill>
                  <a:srgbClr val="FFC000"/>
                </a:solidFill>
              </a:rPr>
              <a:t>standard error </a:t>
            </a:r>
            <a:r>
              <a:rPr lang="en-US" sz="2800" dirty="0" smtClean="0"/>
              <a:t>(SE shows how much bias) of male mean score is lower than that of females.</a:t>
            </a:r>
          </a:p>
          <a:p>
            <a:r>
              <a:rPr lang="en-US" sz="2800" dirty="0" smtClean="0"/>
              <a:t>How many of you would say that boys are smarter than girls in terms of midterm test performance?</a:t>
            </a:r>
          </a:p>
          <a:p>
            <a:endParaRPr lang="en-US" dirty="0"/>
          </a:p>
        </p:txBody>
      </p:sp>
      <p:pic>
        <p:nvPicPr>
          <p:cNvPr id="6" name="Picture 5"/>
          <p:cNvPicPr>
            <a:picLocks noChangeAspect="1"/>
          </p:cNvPicPr>
          <p:nvPr/>
        </p:nvPicPr>
        <p:blipFill>
          <a:blip r:embed="rId2"/>
          <a:stretch>
            <a:fillRect/>
          </a:stretch>
        </p:blipFill>
        <p:spPr>
          <a:xfrm>
            <a:off x="914400" y="1143000"/>
            <a:ext cx="6893560" cy="1752600"/>
          </a:xfrm>
          <a:prstGeom prst="rect">
            <a:avLst/>
          </a:prstGeom>
        </p:spPr>
      </p:pic>
    </p:spTree>
    <p:extLst>
      <p:ext uri="{BB962C8B-B14F-4D97-AF65-F5344CB8AC3E}">
        <p14:creationId xmlns:p14="http://schemas.microsoft.com/office/powerpoint/2010/main" val="90144289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534400" cy="664797"/>
          </a:xfrm>
        </p:spPr>
        <p:txBody>
          <a:bodyPr/>
          <a:lstStyle/>
          <a:p>
            <a:r>
              <a:rPr lang="en-US" dirty="0"/>
              <a:t>2-</a:t>
            </a:r>
            <a:r>
              <a:rPr lang="en-US" dirty="0">
                <a:solidFill>
                  <a:srgbClr val="FF0000"/>
                </a:solidFill>
              </a:rPr>
              <a:t> independent</a:t>
            </a:r>
            <a:r>
              <a:rPr lang="en-US" dirty="0"/>
              <a:t> sample t-test in SPSS</a:t>
            </a:r>
          </a:p>
        </p:txBody>
      </p:sp>
      <p:sp>
        <p:nvSpPr>
          <p:cNvPr id="3" name="Text Placeholder 2"/>
          <p:cNvSpPr>
            <a:spLocks noGrp="1"/>
          </p:cNvSpPr>
          <p:nvPr>
            <p:ph type="body" sz="quarter" idx="10"/>
          </p:nvPr>
        </p:nvSpPr>
        <p:spPr>
          <a:xfrm>
            <a:off x="533400" y="3471474"/>
            <a:ext cx="8001000" cy="2886944"/>
          </a:xfrm>
        </p:spPr>
        <p:txBody>
          <a:bodyPr/>
          <a:lstStyle/>
          <a:p>
            <a:r>
              <a:rPr lang="en-US" sz="2800" dirty="0" smtClean="0"/>
              <a:t>Before we look at the t-test result, we need to look at the </a:t>
            </a:r>
            <a:r>
              <a:rPr lang="en-US" sz="2800" dirty="0" err="1" smtClean="0">
                <a:solidFill>
                  <a:srgbClr val="FFC000"/>
                </a:solidFill>
              </a:rPr>
              <a:t>Levene’s</a:t>
            </a:r>
            <a:r>
              <a:rPr lang="en-US" sz="2800" dirty="0" smtClean="0"/>
              <a:t> </a:t>
            </a:r>
            <a:r>
              <a:rPr lang="en-US" sz="2800" dirty="0" smtClean="0">
                <a:solidFill>
                  <a:srgbClr val="FFC000"/>
                </a:solidFill>
              </a:rPr>
              <a:t>test of equal (or unequal) variances</a:t>
            </a:r>
            <a:r>
              <a:rPr lang="en-US" sz="2800" dirty="0" smtClean="0"/>
              <a:t>. The </a:t>
            </a:r>
            <a:r>
              <a:rPr lang="en-US" sz="2800" i="1" dirty="0" smtClean="0"/>
              <a:t>p</a:t>
            </a:r>
            <a:r>
              <a:rPr lang="en-US" sz="2800" dirty="0" smtClean="0"/>
              <a:t> value (sig.) is .362.</a:t>
            </a:r>
          </a:p>
          <a:p>
            <a:r>
              <a:rPr lang="en-US" sz="2800" dirty="0" smtClean="0"/>
              <a:t>The null hypothesis is: there is no significant difference between the male and female variances.</a:t>
            </a:r>
          </a:p>
          <a:p>
            <a:r>
              <a:rPr lang="en-US" sz="2800" dirty="0" smtClean="0"/>
              <a:t>The data structure meets the assumption for t-test. Now we can proceed to look at the t-test result.</a:t>
            </a:r>
            <a:endParaRPr lang="en-US" sz="2800" dirty="0"/>
          </a:p>
        </p:txBody>
      </p:sp>
      <p:pic>
        <p:nvPicPr>
          <p:cNvPr id="4" name="Picture 3"/>
          <p:cNvPicPr>
            <a:picLocks noChangeAspect="1"/>
          </p:cNvPicPr>
          <p:nvPr/>
        </p:nvPicPr>
        <p:blipFill>
          <a:blip r:embed="rId2"/>
          <a:stretch>
            <a:fillRect/>
          </a:stretch>
        </p:blipFill>
        <p:spPr>
          <a:xfrm>
            <a:off x="914400" y="1144718"/>
            <a:ext cx="5372100" cy="2070100"/>
          </a:xfrm>
          <a:prstGeom prst="rect">
            <a:avLst/>
          </a:prstGeom>
        </p:spPr>
      </p:pic>
    </p:spTree>
    <p:extLst>
      <p:ext uri="{BB962C8B-B14F-4D97-AF65-F5344CB8AC3E}">
        <p14:creationId xmlns:p14="http://schemas.microsoft.com/office/powerpoint/2010/main" val="208076047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610600" cy="664797"/>
          </a:xfrm>
        </p:spPr>
        <p:txBody>
          <a:bodyPr/>
          <a:lstStyle/>
          <a:p>
            <a:r>
              <a:rPr lang="en-US" dirty="0"/>
              <a:t>2-</a:t>
            </a:r>
            <a:r>
              <a:rPr lang="en-US" dirty="0">
                <a:solidFill>
                  <a:srgbClr val="FF0000"/>
                </a:solidFill>
              </a:rPr>
              <a:t> independent</a:t>
            </a:r>
            <a:r>
              <a:rPr lang="en-US" dirty="0"/>
              <a:t> sample t-test in SPSS</a:t>
            </a:r>
          </a:p>
        </p:txBody>
      </p:sp>
      <p:sp>
        <p:nvSpPr>
          <p:cNvPr id="3" name="Text Placeholder 2"/>
          <p:cNvSpPr>
            <a:spLocks noGrp="1"/>
          </p:cNvSpPr>
          <p:nvPr>
            <p:ph type="body" sz="quarter" idx="10"/>
          </p:nvPr>
        </p:nvSpPr>
        <p:spPr>
          <a:xfrm>
            <a:off x="533400" y="3471474"/>
            <a:ext cx="8001000" cy="2886944"/>
          </a:xfrm>
        </p:spPr>
        <p:txBody>
          <a:bodyPr/>
          <a:lstStyle/>
          <a:p>
            <a:r>
              <a:rPr lang="en-US" sz="2800" dirty="0" smtClean="0"/>
              <a:t>Because the variances are equal, we need to look at the first row only.</a:t>
            </a:r>
          </a:p>
          <a:p>
            <a:r>
              <a:rPr lang="en-US" sz="2800" dirty="0" smtClean="0"/>
              <a:t>The 2-tailed </a:t>
            </a:r>
            <a:r>
              <a:rPr lang="en-US" sz="2800" i="1" dirty="0" smtClean="0"/>
              <a:t>p</a:t>
            </a:r>
            <a:r>
              <a:rPr lang="en-US" sz="2800" dirty="0" smtClean="0"/>
              <a:t> value of the t-test is .142. </a:t>
            </a:r>
          </a:p>
          <a:p>
            <a:r>
              <a:rPr lang="en-US" sz="2800" dirty="0" smtClean="0"/>
              <a:t>Despite that male students outperformed female students by more than 13 points (85.88 - 72.29)., the t-test shows that there is no significant performance gap. </a:t>
            </a:r>
            <a:endParaRPr lang="en-US" sz="2800" dirty="0"/>
          </a:p>
        </p:txBody>
      </p:sp>
      <p:pic>
        <p:nvPicPr>
          <p:cNvPr id="5" name="Picture 4"/>
          <p:cNvPicPr>
            <a:picLocks noChangeAspect="1"/>
          </p:cNvPicPr>
          <p:nvPr/>
        </p:nvPicPr>
        <p:blipFill>
          <a:blip r:embed="rId2"/>
          <a:stretch>
            <a:fillRect/>
          </a:stretch>
        </p:blipFill>
        <p:spPr>
          <a:xfrm>
            <a:off x="6246" y="1354802"/>
            <a:ext cx="9144000" cy="1701824"/>
          </a:xfrm>
          <a:prstGeom prst="rect">
            <a:avLst/>
          </a:prstGeom>
        </p:spPr>
      </p:pic>
    </p:spTree>
    <p:extLst>
      <p:ext uri="{BB962C8B-B14F-4D97-AF65-F5344CB8AC3E}">
        <p14:creationId xmlns:p14="http://schemas.microsoft.com/office/powerpoint/2010/main" val="104090598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Ungraded exercise</a:t>
            </a:r>
            <a:endParaRPr lang="en-US" dirty="0"/>
          </a:p>
        </p:txBody>
      </p:sp>
      <p:sp>
        <p:nvSpPr>
          <p:cNvPr id="3" name="Text Placeholder 2"/>
          <p:cNvSpPr>
            <a:spLocks noGrp="1"/>
          </p:cNvSpPr>
          <p:nvPr>
            <p:ph type="body" sz="quarter" idx="10"/>
          </p:nvPr>
        </p:nvSpPr>
        <p:spPr>
          <a:xfrm>
            <a:off x="381000" y="1411552"/>
            <a:ext cx="8382000" cy="4579715"/>
          </a:xfrm>
        </p:spPr>
        <p:txBody>
          <a:bodyPr/>
          <a:lstStyle/>
          <a:p>
            <a:r>
              <a:rPr lang="en-US" dirty="0" smtClean="0"/>
              <a:t>Use </a:t>
            </a:r>
            <a:r>
              <a:rPr lang="en-US" dirty="0" smtClean="0"/>
              <a:t>the data “between-within”</a:t>
            </a:r>
          </a:p>
          <a:p>
            <a:r>
              <a:rPr lang="en-US" dirty="0" smtClean="0"/>
              <a:t>Run a 2-sample independent t-test.</a:t>
            </a:r>
          </a:p>
          <a:p>
            <a:r>
              <a:rPr lang="en-US" dirty="0" smtClean="0"/>
              <a:t>Use the final as the DV</a:t>
            </a:r>
          </a:p>
          <a:p>
            <a:r>
              <a:rPr lang="en-US" dirty="0" smtClean="0"/>
              <a:t>Use sex (gender) as the IV</a:t>
            </a:r>
          </a:p>
          <a:p>
            <a:r>
              <a:rPr lang="en-US" dirty="0" smtClean="0"/>
              <a:t>Test whether the variances are equal before proceeding to the t-test.</a:t>
            </a:r>
          </a:p>
          <a:p>
            <a:r>
              <a:rPr lang="en-US" dirty="0" smtClean="0"/>
              <a:t>Report the confidence intervals and the p value.</a:t>
            </a:r>
          </a:p>
          <a:p>
            <a:r>
              <a:rPr lang="en-US" dirty="0" smtClean="0"/>
              <a:t>Is there any performance gap between boys and girls</a:t>
            </a:r>
            <a:r>
              <a:rPr lang="en-US" dirty="0"/>
              <a:t> </a:t>
            </a:r>
            <a:r>
              <a:rPr lang="en-US" dirty="0" smtClean="0"/>
              <a:t>in final?</a:t>
            </a:r>
            <a:endParaRPr lang="en-US" dirty="0"/>
          </a:p>
        </p:txBody>
      </p:sp>
    </p:spTree>
    <p:extLst>
      <p:ext uri="{BB962C8B-B14F-4D97-AF65-F5344CB8AC3E}">
        <p14:creationId xmlns:p14="http://schemas.microsoft.com/office/powerpoint/2010/main" val="32479981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t>
            </a:r>
            <a:r>
              <a:rPr lang="en-US" dirty="0" smtClean="0">
                <a:solidFill>
                  <a:srgbClr val="FF0000"/>
                </a:solidFill>
              </a:rPr>
              <a:t>dependent</a:t>
            </a:r>
            <a:r>
              <a:rPr lang="en-US" dirty="0" smtClean="0"/>
              <a:t> sample t-test</a:t>
            </a:r>
            <a:endParaRPr lang="en-US" dirty="0"/>
          </a:p>
        </p:txBody>
      </p:sp>
      <p:sp>
        <p:nvSpPr>
          <p:cNvPr id="3" name="Text Placeholder 2"/>
          <p:cNvSpPr>
            <a:spLocks noGrp="1"/>
          </p:cNvSpPr>
          <p:nvPr>
            <p:ph type="body" sz="quarter" idx="10"/>
          </p:nvPr>
        </p:nvSpPr>
        <p:spPr>
          <a:xfrm>
            <a:off x="381000" y="1411552"/>
            <a:ext cx="8382000" cy="2671501"/>
          </a:xfrm>
        </p:spPr>
        <p:txBody>
          <a:bodyPr/>
          <a:lstStyle/>
          <a:p>
            <a:r>
              <a:rPr lang="en-US" sz="2800" dirty="0" smtClean="0"/>
              <a:t>Also known as 2 correlated sample t-test</a:t>
            </a:r>
          </a:p>
          <a:p>
            <a:r>
              <a:rPr lang="en-US" sz="2800" dirty="0" smtClean="0"/>
              <a:t>Paired t-test</a:t>
            </a:r>
          </a:p>
          <a:p>
            <a:r>
              <a:rPr lang="en-US" sz="2800" dirty="0" smtClean="0"/>
              <a:t>Match-paired</a:t>
            </a:r>
          </a:p>
          <a:p>
            <a:r>
              <a:rPr lang="en-US" sz="2800" dirty="0" smtClean="0"/>
              <a:t>When you have no control group…</a:t>
            </a:r>
          </a:p>
          <a:p>
            <a:r>
              <a:rPr lang="en-US" sz="2800" dirty="0" smtClean="0"/>
              <a:t>You are your own control. The person that is most similar to you is: YOU!</a:t>
            </a:r>
            <a:endParaRPr lang="en-US" sz="2800" dirty="0"/>
          </a:p>
        </p:txBody>
      </p:sp>
      <p:pic>
        <p:nvPicPr>
          <p:cNvPr id="3074" name="Picture 2" descr="https://comefillyourcup.files.wordpress.com/2011/06/look_into_the_mirr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4096" y="4038600"/>
            <a:ext cx="3810000" cy="252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9528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en-US" dirty="0">
                <a:solidFill>
                  <a:srgbClr val="FF0000"/>
                </a:solidFill>
              </a:rPr>
              <a:t>dependent</a:t>
            </a:r>
            <a:r>
              <a:rPr lang="en-US" dirty="0"/>
              <a:t> sample t-test in </a:t>
            </a:r>
            <a:r>
              <a:rPr lang="en-US" dirty="0" smtClean="0"/>
              <a:t>SPSS</a:t>
            </a:r>
            <a:endParaRPr lang="en-US" dirty="0"/>
          </a:p>
        </p:txBody>
      </p:sp>
      <p:sp>
        <p:nvSpPr>
          <p:cNvPr id="3" name="Text Placeholder 2"/>
          <p:cNvSpPr>
            <a:spLocks noGrp="1"/>
          </p:cNvSpPr>
          <p:nvPr>
            <p:ph type="body" sz="quarter" idx="10"/>
          </p:nvPr>
        </p:nvSpPr>
        <p:spPr/>
        <p:txBody>
          <a:bodyPr/>
          <a:lstStyle/>
          <a:p>
            <a:endParaRPr lang="en-US"/>
          </a:p>
        </p:txBody>
      </p:sp>
      <p:pic>
        <p:nvPicPr>
          <p:cNvPr id="4" name="Picture 3"/>
          <p:cNvPicPr>
            <a:picLocks noChangeAspect="1"/>
          </p:cNvPicPr>
          <p:nvPr/>
        </p:nvPicPr>
        <p:blipFill>
          <a:blip r:embed="rId2"/>
          <a:stretch>
            <a:fillRect/>
          </a:stretch>
        </p:blipFill>
        <p:spPr>
          <a:xfrm>
            <a:off x="381000" y="2209800"/>
            <a:ext cx="8224603" cy="3166472"/>
          </a:xfrm>
          <a:prstGeom prst="rect">
            <a:avLst/>
          </a:prstGeom>
        </p:spPr>
      </p:pic>
    </p:spTree>
    <p:extLst>
      <p:ext uri="{BB962C8B-B14F-4D97-AF65-F5344CB8AC3E}">
        <p14:creationId xmlns:p14="http://schemas.microsoft.com/office/powerpoint/2010/main" val="8810276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en-US" dirty="0">
                <a:solidFill>
                  <a:srgbClr val="FF0000"/>
                </a:solidFill>
              </a:rPr>
              <a:t>dependent</a:t>
            </a:r>
            <a:r>
              <a:rPr lang="en-US" dirty="0"/>
              <a:t> sample t-test in </a:t>
            </a:r>
            <a:r>
              <a:rPr lang="en-US" dirty="0" smtClean="0"/>
              <a:t>SPSS</a:t>
            </a:r>
            <a:endParaRPr lang="en-US" dirty="0"/>
          </a:p>
        </p:txBody>
      </p:sp>
      <p:sp>
        <p:nvSpPr>
          <p:cNvPr id="3" name="Text Placeholder 2"/>
          <p:cNvSpPr>
            <a:spLocks noGrp="1"/>
          </p:cNvSpPr>
          <p:nvPr>
            <p:ph type="body" sz="quarter" idx="10"/>
          </p:nvPr>
        </p:nvSpPr>
        <p:spPr/>
        <p:txBody>
          <a:bodyPr/>
          <a:lstStyle/>
          <a:p>
            <a:endParaRPr lang="en-US"/>
          </a:p>
        </p:txBody>
      </p:sp>
      <p:pic>
        <p:nvPicPr>
          <p:cNvPr id="5" name="Picture 4"/>
          <p:cNvPicPr>
            <a:picLocks noChangeAspect="1"/>
          </p:cNvPicPr>
          <p:nvPr/>
        </p:nvPicPr>
        <p:blipFill>
          <a:blip r:embed="rId2"/>
          <a:stretch>
            <a:fillRect/>
          </a:stretch>
        </p:blipFill>
        <p:spPr>
          <a:xfrm>
            <a:off x="482600" y="1905000"/>
            <a:ext cx="8178800" cy="3987800"/>
          </a:xfrm>
          <a:prstGeom prst="rect">
            <a:avLst/>
          </a:prstGeom>
        </p:spPr>
      </p:pic>
    </p:spTree>
    <p:extLst>
      <p:ext uri="{BB962C8B-B14F-4D97-AF65-F5344CB8AC3E}">
        <p14:creationId xmlns:p14="http://schemas.microsoft.com/office/powerpoint/2010/main" val="125782229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en-US" dirty="0">
                <a:solidFill>
                  <a:srgbClr val="FF0000"/>
                </a:solidFill>
              </a:rPr>
              <a:t>dependent</a:t>
            </a:r>
            <a:r>
              <a:rPr lang="en-US" dirty="0"/>
              <a:t> sample t-test </a:t>
            </a:r>
            <a:r>
              <a:rPr lang="en-US"/>
              <a:t>in </a:t>
            </a:r>
            <a:r>
              <a:rPr lang="en-US" smtClean="0"/>
              <a:t>SPSS</a:t>
            </a:r>
            <a:endParaRPr lang="en-US" dirty="0"/>
          </a:p>
        </p:txBody>
      </p:sp>
      <p:sp>
        <p:nvSpPr>
          <p:cNvPr id="3" name="Text Placeholder 2"/>
          <p:cNvSpPr>
            <a:spLocks noGrp="1"/>
          </p:cNvSpPr>
          <p:nvPr>
            <p:ph type="body" sz="quarter" idx="10"/>
          </p:nvPr>
        </p:nvSpPr>
        <p:spPr>
          <a:xfrm>
            <a:off x="381000" y="1411552"/>
            <a:ext cx="8246792" cy="2111347"/>
          </a:xfrm>
        </p:spPr>
        <p:txBody>
          <a:bodyPr/>
          <a:lstStyle/>
          <a:p>
            <a:r>
              <a:rPr lang="en-US" sz="2800" dirty="0" smtClean="0"/>
              <a:t>The correlation between midterm and final is .6. It is significant (</a:t>
            </a:r>
            <a:r>
              <a:rPr lang="en-US" sz="2800" i="1" dirty="0" smtClean="0"/>
              <a:t>p</a:t>
            </a:r>
            <a:r>
              <a:rPr lang="en-US" sz="2800" dirty="0" smtClean="0"/>
              <a:t> = .017).</a:t>
            </a:r>
          </a:p>
          <a:p>
            <a:r>
              <a:rPr lang="en-US" sz="2800" dirty="0" smtClean="0"/>
              <a:t>Students who did well in midterm are likely to do well in the final, and vice versa. </a:t>
            </a:r>
          </a:p>
          <a:p>
            <a:endParaRPr lang="en-US" sz="2800" dirty="0"/>
          </a:p>
        </p:txBody>
      </p:sp>
      <p:pic>
        <p:nvPicPr>
          <p:cNvPr id="6" name="Picture 5"/>
          <p:cNvPicPr>
            <a:picLocks noChangeAspect="1"/>
          </p:cNvPicPr>
          <p:nvPr/>
        </p:nvPicPr>
        <p:blipFill>
          <a:blip r:embed="rId2"/>
          <a:stretch>
            <a:fillRect/>
          </a:stretch>
        </p:blipFill>
        <p:spPr>
          <a:xfrm>
            <a:off x="2667000" y="3200400"/>
            <a:ext cx="5685108" cy="3270402"/>
          </a:xfrm>
          <a:prstGeom prst="rect">
            <a:avLst/>
          </a:prstGeom>
        </p:spPr>
      </p:pic>
    </p:spTree>
    <p:extLst>
      <p:ext uri="{BB962C8B-B14F-4D97-AF65-F5344CB8AC3E}">
        <p14:creationId xmlns:p14="http://schemas.microsoft.com/office/powerpoint/2010/main" val="25581220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en-US" dirty="0">
                <a:solidFill>
                  <a:srgbClr val="FF0000"/>
                </a:solidFill>
              </a:rPr>
              <a:t>dependent</a:t>
            </a:r>
            <a:r>
              <a:rPr lang="en-US" dirty="0"/>
              <a:t> sample t-test </a:t>
            </a:r>
            <a:r>
              <a:rPr lang="en-US"/>
              <a:t>in </a:t>
            </a:r>
            <a:r>
              <a:rPr lang="en-US" smtClean="0"/>
              <a:t>SPSS</a:t>
            </a:r>
            <a:endParaRPr lang="en-US" dirty="0"/>
          </a:p>
        </p:txBody>
      </p:sp>
      <p:sp>
        <p:nvSpPr>
          <p:cNvPr id="3" name="Text Placeholder 2"/>
          <p:cNvSpPr>
            <a:spLocks noGrp="1"/>
          </p:cNvSpPr>
          <p:nvPr>
            <p:ph type="body" sz="quarter" idx="10"/>
          </p:nvPr>
        </p:nvSpPr>
        <p:spPr>
          <a:xfrm>
            <a:off x="381000" y="1411552"/>
            <a:ext cx="8246792" cy="3533275"/>
          </a:xfrm>
        </p:spPr>
        <p:txBody>
          <a:bodyPr/>
          <a:lstStyle/>
          <a:p>
            <a:r>
              <a:rPr lang="en-US" sz="2800" dirty="0" smtClean="0"/>
              <a:t>The two-tailed p value (sig.) is .196.</a:t>
            </a:r>
          </a:p>
          <a:p>
            <a:r>
              <a:rPr lang="en-US" sz="2800" dirty="0"/>
              <a:t>In the standpoint of the professor, </a:t>
            </a:r>
            <a:r>
              <a:rPr lang="en-US" sz="2800" dirty="0" smtClean="0"/>
              <a:t>I expect learners can improve their performance from midterm to final.</a:t>
            </a:r>
          </a:p>
          <a:p>
            <a:r>
              <a:rPr lang="en-US" sz="2800" dirty="0" smtClean="0"/>
              <a:t>I want a one-tailed test! You can get that by manually divide the 2-tailed p value by 2.</a:t>
            </a:r>
          </a:p>
          <a:p>
            <a:r>
              <a:rPr lang="en-US" sz="2800" dirty="0" smtClean="0"/>
              <a:t>.196/2 = .098</a:t>
            </a:r>
          </a:p>
          <a:p>
            <a:endParaRPr lang="en-US" sz="2800" dirty="0" smtClean="0"/>
          </a:p>
          <a:p>
            <a:endParaRPr lang="en-US" sz="2800" dirty="0"/>
          </a:p>
        </p:txBody>
      </p:sp>
      <p:pic>
        <p:nvPicPr>
          <p:cNvPr id="4" name="Picture 3"/>
          <p:cNvPicPr>
            <a:picLocks noChangeAspect="1"/>
          </p:cNvPicPr>
          <p:nvPr/>
        </p:nvPicPr>
        <p:blipFill>
          <a:blip r:embed="rId2"/>
          <a:stretch>
            <a:fillRect/>
          </a:stretch>
        </p:blipFill>
        <p:spPr>
          <a:xfrm>
            <a:off x="0" y="4267200"/>
            <a:ext cx="9144000" cy="1651888"/>
          </a:xfrm>
          <a:prstGeom prst="rect">
            <a:avLst/>
          </a:prstGeom>
        </p:spPr>
      </p:pic>
    </p:spTree>
    <p:extLst>
      <p:ext uri="{BB962C8B-B14F-4D97-AF65-F5344CB8AC3E}">
        <p14:creationId xmlns:p14="http://schemas.microsoft.com/office/powerpoint/2010/main" val="159855912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a:t>
            </a:r>
            <a:r>
              <a:rPr lang="en-US" dirty="0" smtClean="0"/>
              <a:t>11 (Canvas</a:t>
            </a:r>
            <a:r>
              <a:rPr lang="en-US" dirty="0" smtClean="0"/>
              <a:t>)</a:t>
            </a:r>
            <a:endParaRPr lang="en-US" dirty="0"/>
          </a:p>
        </p:txBody>
      </p:sp>
      <p:sp>
        <p:nvSpPr>
          <p:cNvPr id="3" name="Text Placeholder 2"/>
          <p:cNvSpPr>
            <a:spLocks noGrp="1"/>
          </p:cNvSpPr>
          <p:nvPr>
            <p:ph type="body" sz="quarter" idx="10"/>
          </p:nvPr>
        </p:nvSpPr>
        <p:spPr>
          <a:xfrm>
            <a:off x="381000" y="1411552"/>
            <a:ext cx="8382000" cy="5022914"/>
          </a:xfrm>
        </p:spPr>
        <p:txBody>
          <a:bodyPr/>
          <a:lstStyle/>
          <a:p>
            <a:r>
              <a:rPr lang="en-US" dirty="0" smtClean="0"/>
              <a:t>Use SPSS or JMP</a:t>
            </a:r>
          </a:p>
          <a:p>
            <a:r>
              <a:rPr lang="en-US" dirty="0" smtClean="0"/>
              <a:t>Use the data “between-within”</a:t>
            </a:r>
          </a:p>
          <a:p>
            <a:r>
              <a:rPr lang="en-US" dirty="0" smtClean="0"/>
              <a:t>Run a paired t-test</a:t>
            </a:r>
          </a:p>
          <a:p>
            <a:r>
              <a:rPr lang="en-US" dirty="0" smtClean="0"/>
              <a:t>Use test and midterm as the variables</a:t>
            </a:r>
          </a:p>
          <a:p>
            <a:r>
              <a:rPr lang="en-US" dirty="0" smtClean="0"/>
              <a:t>Spot and exclude students that show floor or ceiling effects, if there is any.</a:t>
            </a:r>
          </a:p>
          <a:p>
            <a:r>
              <a:rPr lang="en-US" dirty="0"/>
              <a:t>Report </a:t>
            </a:r>
            <a:r>
              <a:rPr lang="en-US" dirty="0" smtClean="0"/>
              <a:t>the correlation coefficient, the </a:t>
            </a:r>
            <a:r>
              <a:rPr lang="en-US" dirty="0"/>
              <a:t>confidence </a:t>
            </a:r>
            <a:r>
              <a:rPr lang="en-US" dirty="0" smtClean="0"/>
              <a:t>intervals and </a:t>
            </a:r>
            <a:r>
              <a:rPr lang="en-US" dirty="0"/>
              <a:t>the p value</a:t>
            </a:r>
          </a:p>
          <a:p>
            <a:r>
              <a:rPr lang="en-US" dirty="0" smtClean="0"/>
              <a:t>Is there any significant change/growth between the test and the midterm? </a:t>
            </a:r>
            <a:endParaRPr lang="en-US" dirty="0"/>
          </a:p>
        </p:txBody>
      </p:sp>
    </p:spTree>
    <p:extLst>
      <p:ext uri="{BB962C8B-B14F-4D97-AF65-F5344CB8AC3E}">
        <p14:creationId xmlns:p14="http://schemas.microsoft.com/office/powerpoint/2010/main" val="344240136"/>
      </p:ext>
    </p:extLst>
  </p:cSld>
  <p:clrMapOvr>
    <a:masterClrMapping/>
  </p:clrMapOvr>
  <p:transition>
    <p:fade/>
  </p:transition>
</p:sld>
</file>

<file path=ppt/theme/theme1.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2A43BD6-BB12-4855-A62A-BDADBADB09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(Dark blue swoosh design)</Template>
  <TotalTime>209</TotalTime>
  <Words>1362</Words>
  <Application>Microsoft Office PowerPoint</Application>
  <PresentationFormat>On-screen Show (4:3)</PresentationFormat>
  <Paragraphs>115</Paragraphs>
  <Slides>29</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Calibri</vt:lpstr>
      <vt:lpstr>Courier New</vt:lpstr>
      <vt:lpstr>Wingdings</vt:lpstr>
      <vt:lpstr>Blue Segoe 4-3 template-template_April-17-2007</vt:lpstr>
      <vt:lpstr>White with Courier font for code slides</vt:lpstr>
      <vt:lpstr>Z-test and T-test</vt:lpstr>
      <vt:lpstr>Z-test</vt:lpstr>
      <vt:lpstr>One-sample t-test</vt:lpstr>
      <vt:lpstr>Revisit the same example</vt:lpstr>
      <vt:lpstr>Online one-sample t-test calculator</vt:lpstr>
      <vt:lpstr>Online one-sample t-test calculator</vt:lpstr>
      <vt:lpstr>Online one-sample t-test calculator</vt:lpstr>
      <vt:lpstr>P value</vt:lpstr>
      <vt:lpstr>Online one-sample t-test calculator</vt:lpstr>
      <vt:lpstr>One-sample t-test in SPSS</vt:lpstr>
      <vt:lpstr>One-sample t-test in SPSS</vt:lpstr>
      <vt:lpstr>One-sample t-test in SPSS</vt:lpstr>
      <vt:lpstr>Ungraded exercise</vt:lpstr>
      <vt:lpstr>Two independent sample t-test</vt:lpstr>
      <vt:lpstr>T-test</vt:lpstr>
      <vt:lpstr>Assumptions</vt:lpstr>
      <vt:lpstr>2- independent sample t-test in SPSS</vt:lpstr>
      <vt:lpstr>PowerPoint Presentation</vt:lpstr>
      <vt:lpstr>2- independent sample t-test in SPSS</vt:lpstr>
      <vt:lpstr>2- independent sample t-test in SPSS</vt:lpstr>
      <vt:lpstr>2- independent sample t-test in SPSS</vt:lpstr>
      <vt:lpstr>2- independent sample t-test in SPSS</vt:lpstr>
      <vt:lpstr>Ungraded exercise</vt:lpstr>
      <vt:lpstr>2 dependent sample t-test</vt:lpstr>
      <vt:lpstr>2- dependent sample t-test in SPSS</vt:lpstr>
      <vt:lpstr>2- dependent sample t-test in SPSS</vt:lpstr>
      <vt:lpstr>2- dependent sample t-test in SPSS</vt:lpstr>
      <vt:lpstr>2- dependent sample t-test in SPSS</vt:lpstr>
      <vt:lpstr>Assignment 11 (Canvas)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Chong Ho Yu</dc:creator>
  <cp:keywords/>
  <cp:lastModifiedBy>Chong Ho Yu</cp:lastModifiedBy>
  <cp:revision>85</cp:revision>
  <dcterms:created xsi:type="dcterms:W3CDTF">2015-04-03T00:25:08Z</dcterms:created>
  <dcterms:modified xsi:type="dcterms:W3CDTF">2020-01-02T21:48:54Z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TC102867319990</vt:lpwstr>
  </property>
</Properties>
</file>