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4"/>
  </p:notesMasterIdLst>
  <p:sldIdLst>
    <p:sldId id="256" r:id="rId3"/>
    <p:sldId id="257" r:id="rId4"/>
    <p:sldId id="276" r:id="rId5"/>
    <p:sldId id="273" r:id="rId6"/>
    <p:sldId id="258" r:id="rId7"/>
    <p:sldId id="279" r:id="rId8"/>
    <p:sldId id="275" r:id="rId9"/>
    <p:sldId id="277" r:id="rId10"/>
    <p:sldId id="278" r:id="rId11"/>
    <p:sldId id="280" r:id="rId12"/>
    <p:sldId id="281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>
      <p:cViewPr varScale="1">
        <p:scale>
          <a:sx n="92" d="100"/>
          <a:sy n="92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Week </a:t>
            </a:r>
            <a:r>
              <a:rPr lang="en-US" dirty="0" smtClean="0"/>
              <a:t>2: </a:t>
            </a:r>
            <a:r>
              <a:rPr lang="en-US" dirty="0" smtClean="0"/>
              <a:t>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statements is true?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133600"/>
            <a:ext cx="6591985" cy="4158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Researchers, including the two-time Nobel Prize winner Dr. Linus Pauling, proved that Vitamin C can slow down aging and prevent cancer.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Prior research supported that CoQ10 is an effective anti-oxidant that can slow down aging and prevent heart disease.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At the present time there is no strong scientific evidence to support that anti-oxidants can slow down aging.</a:t>
            </a:r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990600"/>
            <a:ext cx="7238999" cy="13570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not directly related to the theory of genetic limits for aging?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352800"/>
            <a:ext cx="6934200" cy="3244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err="1" smtClean="0"/>
              <a:t>Hayflick</a:t>
            </a:r>
            <a:r>
              <a:rPr lang="en-US" sz="2800" dirty="0" smtClean="0"/>
              <a:t> limit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Telomere length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Senescence (slowing down of cell replication)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Double helix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dirty="0" smtClean="0"/>
              <a:t>Which of the following statements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057400"/>
            <a:ext cx="6591985" cy="385382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 person can prolong his/her life by eating less (e.g. cutting down caloric absorption from 2000 Cal. per day to 1400).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Burning more calories by doing a job that requires hard labor (e.g. construction worker).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Doing more leisure time exercises.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statements </a:t>
            </a:r>
            <a:r>
              <a:rPr lang="en-US" sz="3200" smtClean="0"/>
              <a:t>is </a:t>
            </a:r>
            <a:r>
              <a:rPr lang="en-US" sz="3200" smtClean="0"/>
              <a:t>TRUE </a:t>
            </a:r>
            <a:r>
              <a:rPr lang="en-US" sz="3200" dirty="0" smtClean="0"/>
              <a:t>(choose the best answer)?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667000"/>
            <a:ext cx="6591985" cy="3244222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There is always a tension between living better and living longer. Japan is world’s number 1 in terms of life expectancy but ranks 54 in happiness.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Most countries in the world can achieve quality of life and longevity at the same time.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People in some European countries can achieve the goals of living better and living longer simultaneously.  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statements is true?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1905000"/>
            <a:ext cx="6591985" cy="400622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M</a:t>
            </a:r>
            <a:r>
              <a:rPr lang="en-US" sz="2800" dirty="0" smtClean="0"/>
              <a:t>en’s </a:t>
            </a:r>
            <a:r>
              <a:rPr lang="en-US" sz="2800" dirty="0"/>
              <a:t>bone loss rate shows a marked acceleration between the ages of </a:t>
            </a:r>
            <a:r>
              <a:rPr lang="en-US" sz="2800" dirty="0" smtClean="0"/>
              <a:t>55 </a:t>
            </a:r>
            <a:r>
              <a:rPr lang="en-US" sz="2800" dirty="0"/>
              <a:t>and 65, whereas </a:t>
            </a:r>
            <a:r>
              <a:rPr lang="en-US" sz="2800" dirty="0" smtClean="0"/>
              <a:t>women’s </a:t>
            </a:r>
            <a:r>
              <a:rPr lang="en-US" sz="2800" dirty="0"/>
              <a:t>decline is more gradual 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Taking calcium and Vitamin D can slow down bone loss.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Running is always a good way to maintain healthy bone.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statements is true?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Cardiovascular </a:t>
            </a:r>
            <a:r>
              <a:rPr lang="en-US" sz="2800" dirty="0" smtClean="0"/>
              <a:t>disease is an invisible killer. Heart attack or stroke can happen suddenly without any sign or warning.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Quit smoking and regular exercises can </a:t>
            </a:r>
            <a:r>
              <a:rPr lang="en-US" sz="2800" dirty="0"/>
              <a:t>prevent </a:t>
            </a:r>
            <a:r>
              <a:rPr lang="en-US" sz="2800" dirty="0" smtClean="0"/>
              <a:t>cardiovascular disease.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Implanting a stent into the heart is a non-invasive procedure.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29789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Prior research asserting that people significantly lost their cognitive abilities at old age is found to be wrong. Why 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581400"/>
            <a:ext cx="6591985" cy="2329822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Sampling bias in the studies.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studies are non-experimental.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young researchers tested the older subjects in the afternoon or evening.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662168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statements is true (choose the best answer)?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 lnSpcReduction="10000"/>
          </a:bodyPr>
          <a:lstStyle/>
          <a:p>
            <a:pPr>
              <a:buFont typeface="+mj-lt"/>
              <a:buAutoNum type="alphaUcPeriod"/>
            </a:pPr>
            <a:r>
              <a:rPr lang="en-US" sz="2800" dirty="0" smtClean="0"/>
              <a:t>Prior research conclusively proved that adults can still produce neurons.</a:t>
            </a:r>
          </a:p>
          <a:p>
            <a:pPr>
              <a:buFont typeface="+mj-lt"/>
              <a:buAutoNum type="alphaUcPeriod"/>
            </a:pPr>
            <a:r>
              <a:rPr lang="en-US" sz="2800" dirty="0"/>
              <a:t>Prior research conclusively proved that adults can </a:t>
            </a:r>
            <a:r>
              <a:rPr lang="en-US" sz="2800" dirty="0" smtClean="0"/>
              <a:t>no longer produce new brain cells.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There is </a:t>
            </a:r>
            <a:r>
              <a:rPr lang="en-US" sz="2800" dirty="0"/>
              <a:t>a debate about </a:t>
            </a:r>
            <a:r>
              <a:rPr lang="en-US" sz="2800" dirty="0" smtClean="0"/>
              <a:t>neurogenesis. </a:t>
            </a:r>
            <a:endParaRPr lang="en-US" sz="2800" dirty="0"/>
          </a:p>
          <a:p>
            <a:pPr>
              <a:buFont typeface="+mj-lt"/>
              <a:buAutoNum type="alphaUcPeriod"/>
            </a:pPr>
            <a:endParaRPr lang="en-US" dirty="0" smtClean="0"/>
          </a:p>
          <a:p>
            <a:pPr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Sleep apnea: more common among </a:t>
            </a:r>
            <a:r>
              <a:rPr lang="en-US" sz="2400" dirty="0" smtClean="0"/>
              <a:t>younger adults.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Insomnia is more </a:t>
            </a:r>
            <a:r>
              <a:rPr lang="en-US" sz="2400" dirty="0"/>
              <a:t>prevalent </a:t>
            </a:r>
            <a:r>
              <a:rPr lang="en-US" sz="2400" dirty="0" smtClean="0"/>
              <a:t>among men.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There are many causes of insomnia, such as over-consumption of alcohol/caffeine</a:t>
            </a:r>
            <a:r>
              <a:rPr lang="en-US" sz="2400" smtClean="0"/>
              <a:t>, lack </a:t>
            </a:r>
            <a:r>
              <a:rPr lang="en-US" sz="2400" dirty="0" smtClean="0"/>
              <a:t>of exercises, and emotional issues.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 are true.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236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315</TotalTime>
  <Words>554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Wisp</vt:lpstr>
      <vt:lpstr>Week 2: Ungraded review questions</vt:lpstr>
      <vt:lpstr>Can you explain your answer?</vt:lpstr>
      <vt:lpstr>Which of the following statements is true?</vt:lpstr>
      <vt:lpstr>Which of the following is not directly related to the theory of genetic limits for aging?</vt:lpstr>
      <vt:lpstr>Which of the following statements is UNTRUE?</vt:lpstr>
      <vt:lpstr>Which of the following statements is TRUE (choose the best answer)?</vt:lpstr>
      <vt:lpstr>Which of the following statements is true? </vt:lpstr>
      <vt:lpstr>Which of the following statements is true? </vt:lpstr>
      <vt:lpstr>Prior research asserting that people significantly lost their cognitive abilities at old age is found to be wrong. Why ?</vt:lpstr>
      <vt:lpstr>Which of the following statements is true (choose the best answer)?</vt:lpstr>
      <vt:lpstr>Which of the following statements is true?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78</cp:revision>
  <cp:lastPrinted>1601-01-01T00:00:00Z</cp:lastPrinted>
  <dcterms:created xsi:type="dcterms:W3CDTF">2015-03-25T05:36:38Z</dcterms:created>
  <dcterms:modified xsi:type="dcterms:W3CDTF">2019-09-13T20:11:11Z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