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318" r:id="rId2"/>
    <p:sldId id="319" r:id="rId3"/>
    <p:sldId id="326" r:id="rId4"/>
    <p:sldId id="333" r:id="rId5"/>
    <p:sldId id="320" r:id="rId6"/>
    <p:sldId id="270" r:id="rId7"/>
    <p:sldId id="356" r:id="rId8"/>
    <p:sldId id="324" r:id="rId9"/>
    <p:sldId id="362" r:id="rId10"/>
    <p:sldId id="358" r:id="rId11"/>
    <p:sldId id="357" r:id="rId12"/>
    <p:sldId id="360" r:id="rId13"/>
    <p:sldId id="359" r:id="rId14"/>
    <p:sldId id="334" r:id="rId15"/>
    <p:sldId id="330" r:id="rId16"/>
    <p:sldId id="364" r:id="rId17"/>
    <p:sldId id="363" r:id="rId18"/>
    <p:sldId id="365" r:id="rId19"/>
    <p:sldId id="331" r:id="rId20"/>
    <p:sldId id="366" r:id="rId21"/>
    <p:sldId id="367" r:id="rId22"/>
    <p:sldId id="368" r:id="rId23"/>
    <p:sldId id="336" r:id="rId24"/>
    <p:sldId id="337" r:id="rId25"/>
    <p:sldId id="369" r:id="rId26"/>
    <p:sldId id="371" r:id="rId27"/>
    <p:sldId id="338" r:id="rId28"/>
    <p:sldId id="370" r:id="rId29"/>
    <p:sldId id="354" r:id="rId30"/>
    <p:sldId id="341" r:id="rId31"/>
    <p:sldId id="372" r:id="rId32"/>
    <p:sldId id="373" r:id="rId33"/>
    <p:sldId id="344" r:id="rId34"/>
    <p:sldId id="374" r:id="rId35"/>
    <p:sldId id="375" r:id="rId36"/>
    <p:sldId id="376" r:id="rId37"/>
    <p:sldId id="345" r:id="rId38"/>
    <p:sldId id="346" r:id="rId39"/>
    <p:sldId id="355" r:id="rId40"/>
    <p:sldId id="348" r:id="rId41"/>
    <p:sldId id="349" r:id="rId42"/>
    <p:sldId id="378" r:id="rId43"/>
    <p:sldId id="379" r:id="rId44"/>
    <p:sldId id="37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enna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1" autoAdjust="0"/>
    <p:restoredTop sz="83801" autoAdjust="0"/>
  </p:normalViewPr>
  <p:slideViewPr>
    <p:cSldViewPr>
      <p:cViewPr varScale="1">
        <p:scale>
          <a:sx n="77" d="100"/>
          <a:sy n="77" d="100"/>
        </p:scale>
        <p:origin x="211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25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6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405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0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97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716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520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95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15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71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96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92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b="1" dirty="0">
                <a:ea typeface="ＭＳ Ｐゴシック" pitchFamily="34" charset="-128"/>
              </a:rPr>
              <a:t>Cardiovascular and respiratory system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1 – Reasons for change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Heavy exercise, blood flow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2 – Prevention</a:t>
            </a:r>
          </a:p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  <a:p>
            <a:pPr>
              <a:defRPr/>
            </a:pPr>
            <a:r>
              <a:rPr lang="en-US" altLang="en-US" b="1" dirty="0">
                <a:ea typeface="ＭＳ Ｐゴシック" pitchFamily="34" charset="-128"/>
              </a:rPr>
              <a:t>Brain and Nervous System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1 – Neuron loss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Role of neurons and plasticity (pruning)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2 – Neurogenesis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Occurs throughout adulthood which effects memory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Breakdown of myelin can effect cognitive speed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Diseases (diabetes, substance abuse, etc.) can contribute to myelin decline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Imaging techniques permit us to discover how myelin grows and decreases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dirty="0">
                <a:ea typeface="ＭＳ Ｐゴシック" pitchFamily="34" charset="-128"/>
              </a:rPr>
              <a:t>Men generally get high blood pressure earlier than women</a:t>
            </a:r>
          </a:p>
          <a:p>
            <a:pPr marL="171450" indent="-171450">
              <a:buFontTx/>
              <a:buChar char="•"/>
            </a:pPr>
            <a:r>
              <a:rPr lang="en-US" altLang="en-US" dirty="0">
                <a:ea typeface="ＭＳ Ｐゴシック" pitchFamily="34" charset="-128"/>
              </a:rPr>
              <a:t>Men and women in middle adulthood have similar blood pressure levels</a:t>
            </a:r>
          </a:p>
          <a:p>
            <a:pPr marL="171450" indent="-171450">
              <a:buFontTx/>
              <a:buChar char="•"/>
            </a:pPr>
            <a:r>
              <a:rPr lang="en-US" altLang="en-US" dirty="0">
                <a:ea typeface="ＭＳ Ｐゴシック" pitchFamily="34" charset="-128"/>
              </a:rPr>
              <a:t>In later adulthood, male high blood pressure rates begin to decline and female rates increase</a:t>
            </a:r>
          </a:p>
          <a:p>
            <a:pPr marL="171450" indent="-171450">
              <a:buFontTx/>
              <a:buChar char="•"/>
            </a:pPr>
            <a:endParaRPr lang="en-US" altLang="en-US" dirty="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en-US" altLang="en-US" i="1" dirty="0">
                <a:ea typeface="ＭＳ Ｐゴシック" pitchFamily="34" charset="-128"/>
              </a:rPr>
              <a:t>Source</a:t>
            </a:r>
            <a:r>
              <a:rPr lang="en-US" altLang="en-US" dirty="0">
                <a:ea typeface="ＭＳ Ｐゴシック" pitchFamily="34" charset="-128"/>
              </a:rPr>
              <a:t>: American Heart Association (2012)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b="1" dirty="0">
                <a:ea typeface="ＭＳ Ｐゴシック" pitchFamily="34" charset="-128"/>
              </a:rPr>
              <a:t>Cardiovascular and respiratory system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1 – Reasons for change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Heavy exercise, blood flow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2 – Prevention</a:t>
            </a:r>
          </a:p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  <a:p>
            <a:pPr>
              <a:defRPr/>
            </a:pPr>
            <a:r>
              <a:rPr lang="en-US" altLang="en-US" b="1" dirty="0">
                <a:ea typeface="ＭＳ Ｐゴシック" pitchFamily="34" charset="-128"/>
              </a:rPr>
              <a:t>Brain and Nervous System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1 – Neuron loss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Role of neurons and plasticity (pruning)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2 – Neurogenesis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Occurs throughout adulthood which effects memory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Breakdown of myelin can effect cognitive speed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Diseases (diabetes, substance abuse, etc.) can contribute to myelin decline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Imaging techniques permit us to discover how myelin grows and decreases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0788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902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FDA says that nutritional supplements do not work to strengthen the immune system but tests on lab animals seem to disprove the FDA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Supplements not necessary for those with a healthy lifestyle in early and middle adulthood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Should be taken in later adulthood when health has declined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862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Emphasizes</a:t>
            </a:r>
            <a:r>
              <a:rPr lang="en-US" baseline="0" dirty="0"/>
              <a:t> behaviors as we age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>
                <a:ea typeface="ＭＳ Ｐゴシック" pitchFamily="34" charset="-128"/>
              </a:rPr>
              <a:t>Stamina, dexterity, and balance decline with age, as do sleep habits and sexual functioning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>
                <a:ea typeface="ＭＳ Ｐゴシック" pitchFamily="34" charset="-128"/>
              </a:rPr>
              <a:t>What happens when these behaviors decline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en-US" dirty="0">
              <a:ea typeface="ＭＳ Ｐゴシック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19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ea typeface="ＭＳ Ｐゴシック" pitchFamily="34" charset="-128"/>
              </a:rPr>
              <a:t>Athletic Abilities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1 - Peak age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Top performers in teens, early 20s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Oxygen levels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2 – Oxygen levels</a:t>
            </a:r>
          </a:p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  <a:p>
            <a:pPr>
              <a:defRPr/>
            </a:pPr>
            <a:r>
              <a:rPr lang="en-US" altLang="en-US" b="1" dirty="0">
                <a:ea typeface="ＭＳ Ｐゴシック" pitchFamily="34" charset="-128"/>
              </a:rPr>
              <a:t>Stamina, Dexterity, and Balance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1 – Physical changes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Stamina declines soon after high school, related to cardiovascular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Dexterity related to changes in joints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Balance related to flexibility and muscle strength</a:t>
            </a:r>
          </a:p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291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ea typeface="ＭＳ Ｐゴシック" pitchFamily="34" charset="-128"/>
              </a:rPr>
              <a:t>Sleep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1 – Recommended number of hours sleep for each stage of adulthood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8.5 hours younger adults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7.5 hours older adults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Most adults get 7 hours per night 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2 – Different age groups have different sleep problems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Younger adults sleep later in the morning; later school start time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Younger adults have due to stress, work obligations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Sleep apnea more common in older adults</a:t>
            </a:r>
          </a:p>
          <a:p>
            <a:pPr>
              <a:defRPr/>
            </a:pPr>
            <a:r>
              <a:rPr lang="en-US" altLang="en-US" dirty="0">
                <a:ea typeface="ＭＳ Ｐゴシック" pitchFamily="34" charset="-128"/>
              </a:rPr>
              <a:t> Point 3 – Insomnia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More prevalent in women 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Use of electronic devices at night   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Point 4 – Physical and behavioral causes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ea typeface="ＭＳ Ｐゴシック" pitchFamily="34" charset="-128"/>
              </a:rPr>
              <a:t>Diseases, medications, emotional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37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347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Medina (1996);</a:t>
            </a:r>
            <a:r>
              <a:rPr lang="en-US" baseline="0" dirty="0"/>
              <a:t> </a:t>
            </a:r>
            <a:r>
              <a:rPr lang="en-US" baseline="0" dirty="0" err="1"/>
              <a:t>Shifren</a:t>
            </a:r>
            <a:r>
              <a:rPr lang="en-US" baseline="0" dirty="0"/>
              <a:t> &amp; </a:t>
            </a:r>
            <a:r>
              <a:rPr lang="en-US" baseline="0" dirty="0" err="1"/>
              <a:t>Hanfling</a:t>
            </a:r>
            <a:r>
              <a:rPr lang="en-US" baseline="0" dirty="0"/>
              <a:t> (2010)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948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2754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a typeface="ＭＳ Ｐゴシック" pitchFamily="34" charset="-128"/>
              </a:rPr>
              <a:t>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8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33338" y="6408738"/>
            <a:ext cx="9156700" cy="465137"/>
            <a:chOff x="33338" y="6408738"/>
            <a:chExt cx="9156700" cy="465137"/>
          </a:xfrm>
        </p:grpSpPr>
        <p:pic>
          <p:nvPicPr>
            <p:cNvPr id="7" name="Always Learning Logo" descr="Pearson_Strap_Bound_Whit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opyright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1" name="Pearson Logo" descr="Pearson_Bound_Whit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798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edition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44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3338" y="6408738"/>
            <a:ext cx="9156700" cy="465137"/>
            <a:chOff x="33338" y="6408738"/>
            <a:chExt cx="9156700" cy="465137"/>
          </a:xfrm>
        </p:grpSpPr>
        <p:pic>
          <p:nvPicPr>
            <p:cNvPr id="13" name="Always Learning Logo" descr="Pearson: Always Learning Logo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Copyright" descr="Copyright 2015, 2012, 2009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Learning Objective(s)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buClr>
                <a:schemeClr val="bg1"/>
              </a:buClr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  <a:lvl6pPr>
              <a:buClr>
                <a:schemeClr val="bg1"/>
              </a:buClr>
              <a:defRPr/>
            </a:lvl6pPr>
            <a:lvl7pPr>
              <a:buClr>
                <a:schemeClr val="bg1"/>
              </a:buClr>
              <a:defRPr/>
            </a:lvl7pPr>
            <a:lvl8pPr>
              <a:buClr>
                <a:schemeClr val="bg1"/>
              </a:buClr>
              <a:defRPr/>
            </a:lvl8pPr>
            <a:lvl9pPr>
              <a:buClr>
                <a:schemeClr val="bg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6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A head , L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Learning Objective(s)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  <a:lvl6pPr>
              <a:buClrTx/>
              <a:defRPr/>
            </a:lvl6pPr>
            <a:lvl7pPr>
              <a:buClrTx/>
              <a:defRPr/>
            </a:lvl7pPr>
            <a:lvl8pPr>
              <a:buClrTx/>
              <a:defRPr/>
            </a:lvl8pPr>
            <a:lvl9pPr>
              <a:buClrTx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010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chemeClr val="bg1"/>
              </a:buClr>
              <a:buSzPct val="25000"/>
              <a:defRPr sz="2400"/>
            </a:lvl1pPr>
            <a:lvl2pPr marL="569913" indent="-285750">
              <a:defRPr sz="2000"/>
            </a:lvl2pPr>
            <a:lvl3pPr>
              <a:defRPr sz="2000"/>
            </a:lvl3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figure number and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40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0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2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13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9/7/2019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3C1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13" name="Copyright" descr="Pearson: Copyright 2015, 2012, 2009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1200" b="0" baseline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1200" b="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61" r:id="rId4"/>
    <p:sldLayoutId id="2147483650" r:id="rId5"/>
    <p:sldLayoutId id="2147483659" r:id="rId6"/>
    <p:sldLayoutId id="2147483658" r:id="rId7"/>
    <p:sldLayoutId id="2147483660" r:id="rId8"/>
    <p:sldLayoutId id="2147483651" r:id="rId9"/>
    <p:sldLayoutId id="2147483654" r:id="rId10"/>
    <p:sldLayoutId id="214748365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xsnYsA549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ist_of_countries_by_life_expectancy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n.wikipedia.org/wiki/World_Happiness_Report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lbi.nih.gov/health/educational/lose_wt/BMI/bmicalc.ht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mtYivWUH7I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eJQtqpOlm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tif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sbhtTwe5Kc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and Health Disorders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Eighth Edition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Chapter 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Physical Changes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427987"/>
            <a:ext cx="3886200" cy="497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6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  <a:r>
              <a:rPr lang="en-US" sz="2000" dirty="0"/>
              <a:t> (1 of 2)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b="1" dirty="0"/>
              <a:t>2.1	</a:t>
            </a:r>
            <a:r>
              <a:rPr lang="en-US" altLang="en-US" dirty="0"/>
              <a:t>Analyze theories of primary aging arguing in favor and against each</a:t>
            </a:r>
          </a:p>
          <a:p>
            <a:pPr marL="0" indent="0">
              <a:buFontTx/>
              <a:buNone/>
            </a:pPr>
            <a:r>
              <a:rPr lang="en-US" altLang="en-US" b="1" dirty="0"/>
              <a:t>2.2	</a:t>
            </a:r>
            <a:r>
              <a:rPr lang="en-US" altLang="en-US" dirty="0"/>
              <a:t>Assess physical changes during adult development including outward appearance, faculties, bodily systems and individual differences</a:t>
            </a:r>
          </a:p>
          <a:p>
            <a:pPr marL="0" indent="0">
              <a:buFontTx/>
              <a:buNone/>
            </a:pPr>
            <a:r>
              <a:rPr lang="en-US" altLang="en-US" b="1" dirty="0"/>
              <a:t>2.3	</a:t>
            </a:r>
            <a:r>
              <a:rPr lang="en-US" altLang="en-US" dirty="0"/>
              <a:t>Discuss changes in physical behavior like </a:t>
            </a:r>
            <a:r>
              <a:rPr lang="en-US" altLang="en-US" dirty="0">
                <a:solidFill>
                  <a:srgbClr val="FF0000"/>
                </a:solidFill>
              </a:rPr>
              <a:t>decline</a:t>
            </a:r>
            <a:r>
              <a:rPr lang="en-US" altLang="en-US" dirty="0"/>
              <a:t> of stamina, dexterity, and balance; changes in </a:t>
            </a:r>
            <a:r>
              <a:rPr lang="en-US" altLang="en-US" dirty="0">
                <a:solidFill>
                  <a:srgbClr val="FF0000"/>
                </a:solidFill>
              </a:rPr>
              <a:t>sleep habits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FF0000"/>
                </a:solidFill>
              </a:rPr>
              <a:t>sexual functioning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73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  <a:r>
              <a:rPr lang="en-US" sz="2000" dirty="0"/>
              <a:t> (2 of 2)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spcAft>
                <a:spcPts val="300"/>
              </a:spcAft>
              <a:buFontTx/>
              <a:buNone/>
            </a:pPr>
            <a:r>
              <a:rPr lang="en-US" altLang="en-US" b="1" dirty="0"/>
              <a:t>2.4	</a:t>
            </a:r>
            <a:r>
              <a:rPr lang="en-US" altLang="en-US" dirty="0"/>
              <a:t>Identify the proportionate relationship between aging and individual differences based on genetics, lifestyle, race and socio-economic factors</a:t>
            </a:r>
          </a:p>
          <a:p>
            <a:pPr marL="0" indent="0">
              <a:spcAft>
                <a:spcPts val="300"/>
              </a:spcAft>
              <a:buFontTx/>
              <a:buNone/>
            </a:pPr>
            <a:r>
              <a:rPr lang="en-US" altLang="en-US" b="1" dirty="0"/>
              <a:t>2.5	</a:t>
            </a:r>
            <a:r>
              <a:rPr lang="en-US" altLang="en-US" dirty="0"/>
              <a:t>Discuss becoming young once again</a:t>
            </a:r>
          </a:p>
          <a:p>
            <a:pPr marL="0" indent="0">
              <a:spcAft>
                <a:spcPts val="300"/>
              </a:spcAft>
              <a:buFontTx/>
              <a:buNone/>
            </a:pPr>
            <a:r>
              <a:rPr lang="en-US" altLang="en-US" b="1" dirty="0"/>
              <a:t>2.6	</a:t>
            </a:r>
            <a:r>
              <a:rPr lang="en-US" altLang="en-US" dirty="0"/>
              <a:t>Relate age to physical changes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3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dirty="0"/>
              <a:t>Theories of Primary 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r>
              <a:rPr lang="en-US" altLang="en-US" dirty="0"/>
              <a:t>Objective 2.1 – Analyze theories of primary aging arguing in favor and against each</a:t>
            </a:r>
          </a:p>
        </p:txBody>
      </p:sp>
    </p:spTree>
    <p:extLst>
      <p:ext uri="{BB962C8B-B14F-4D97-AF65-F5344CB8AC3E}">
        <p14:creationId xmlns:p14="http://schemas.microsoft.com/office/powerpoint/2010/main" val="378275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Theories of Primary Aging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2.1  Analyze theories of primary aging arguing in favor and against 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Oxidative Damage</a:t>
            </a:r>
          </a:p>
          <a:p>
            <a:pPr lvl="1"/>
            <a:r>
              <a:rPr lang="en-US" sz="2800" dirty="0"/>
              <a:t>Antioxidants: Vitamin C, CoQ10</a:t>
            </a:r>
          </a:p>
          <a:p>
            <a:pPr lvl="1"/>
            <a:r>
              <a:rPr lang="en-US" altLang="en-US" sz="2800" dirty="0">
                <a:ea typeface="ＭＳ Ｐゴシック" pitchFamily="34" charset="-128"/>
              </a:rPr>
              <a:t>No evidence they prevent aging</a:t>
            </a:r>
          </a:p>
          <a:p>
            <a:pPr lvl="1"/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124200"/>
            <a:ext cx="5486400" cy="310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81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6594" y="2609905"/>
            <a:ext cx="7210396" cy="2699487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Image result for linus pauling vitamin 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8809" y="1447800"/>
            <a:ext cx="2586215" cy="465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992n2.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414" y="1447799"/>
            <a:ext cx="2493169" cy="465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256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Theories of Primary Aging </a:t>
            </a:r>
            <a:r>
              <a:rPr lang="en-US" altLang="en-US" sz="2000" dirty="0"/>
              <a:t>(1 of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2.1  Analyze theories of primary aging arguing in favor and against 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Genetic Limits</a:t>
            </a:r>
          </a:p>
          <a:p>
            <a:pPr lvl="1"/>
            <a:r>
              <a:rPr lang="en-US" sz="2800" dirty="0"/>
              <a:t>Hayflick limit: The number of divisions a species will undergo before reaching replicative senescence</a:t>
            </a:r>
          </a:p>
          <a:p>
            <a:pPr lvl="1"/>
            <a:r>
              <a:rPr lang="en-US" sz="2800" dirty="0"/>
              <a:t>Telomere length: </a:t>
            </a:r>
          </a:p>
          <a:p>
            <a:pPr lvl="2"/>
            <a:r>
              <a:rPr lang="en-US" sz="2400" dirty="0"/>
              <a:t>chromosomes in many human body cells have lengths of repeating DNA.</a:t>
            </a:r>
          </a:p>
          <a:p>
            <a:pPr lvl="2"/>
            <a:r>
              <a:rPr lang="en-US" sz="2400" dirty="0"/>
              <a:t>the telomeres in the cells of a middle-aged adult are shorter than those of a young adult </a:t>
            </a:r>
          </a:p>
        </p:txBody>
      </p:sp>
    </p:spTree>
    <p:extLst>
      <p:ext uri="{BB962C8B-B14F-4D97-AF65-F5344CB8AC3E}">
        <p14:creationId xmlns:p14="http://schemas.microsoft.com/office/powerpoint/2010/main" val="903563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2.1	Theories of Primary Aging 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2.1  Analyze theories of primary aging arguing in favor and against 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0" y="1524000"/>
            <a:ext cx="5410200" cy="4525963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Caloric Restriction</a:t>
            </a:r>
          </a:p>
          <a:p>
            <a:pPr marL="806450" lvl="1" indent="0">
              <a:defRPr/>
            </a:pPr>
            <a:r>
              <a:rPr lang="en-US" sz="2800" dirty="0"/>
              <a:t> Eat less (2000 Cal. </a:t>
            </a:r>
            <a:r>
              <a:rPr lang="en-US" sz="2800" dirty="0">
                <a:sym typeface="Wingdings" pitchFamily="2" charset="2"/>
              </a:rPr>
              <a:t> 1400)</a:t>
            </a:r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Exercise more</a:t>
            </a:r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Easy to say but hard to do.</a:t>
            </a:r>
          </a:p>
          <a:p>
            <a:pPr marL="806450" lvl="1" indent="0">
              <a:defRPr/>
            </a:pPr>
            <a:r>
              <a:rPr lang="en-US" sz="2800" dirty="0">
                <a:hlinkClick r:id="rId3"/>
              </a:rPr>
              <a:t>https://www.youtube.com/watch?v=jxsnYsA549Y</a:t>
            </a:r>
            <a:endParaRPr lang="en-US" sz="2800" dirty="0"/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Discussion: In spite of the cultural difference, can we learn from Japan? </a:t>
            </a:r>
          </a:p>
          <a:p>
            <a:pPr marL="806450" lvl="1" indent="0">
              <a:defRPr/>
            </a:pPr>
            <a:endParaRPr lang="en-US" sz="2800" dirty="0">
              <a:sym typeface="Wingdings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74FF76C-6957-054B-BA7E-1868510E1E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600" y="1543050"/>
            <a:ext cx="3351422" cy="305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80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2.1	Theories of Primary Aging </a:t>
            </a:r>
            <a:r>
              <a:rPr lang="en-US" altLang="en-US" sz="2000" dirty="0"/>
              <a:t>(2 of 2)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2.1  Analyze theories of primary aging arguing in favor and against 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0" y="1524000"/>
            <a:ext cx="5410200" cy="4525963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Caloric Restriction</a:t>
            </a:r>
          </a:p>
          <a:p>
            <a:pPr marL="806450" lvl="1" indent="0">
              <a:defRPr/>
            </a:pPr>
            <a:r>
              <a:rPr lang="en-US" sz="2800" dirty="0"/>
              <a:t> Eat less</a:t>
            </a:r>
            <a:endParaRPr lang="en-US" sz="2800" dirty="0">
              <a:sym typeface="Wingdings" pitchFamily="2" charset="2"/>
            </a:endParaRPr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Exercise more</a:t>
            </a:r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Common sense! OK! Find a job that requires hard labor e.g. construction worker, postman, grocery store worker – stocking </a:t>
            </a:r>
            <a:r>
              <a:rPr lang="en-US" sz="2800" dirty="0"/>
              <a:t> shelves)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4F9960C-30B3-4A4F-AD0D-2ECCC88F85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800" y="1524000"/>
            <a:ext cx="3048000" cy="203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526DA07-6611-1E4E-9B43-8A2515BC29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799" y="3879849"/>
            <a:ext cx="3095739" cy="217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371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2.1	Theories of Primary Aging </a:t>
            </a:r>
            <a:r>
              <a:rPr lang="en-US" altLang="en-US" sz="2000" dirty="0"/>
              <a:t>(2 of 2)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2.1  Analyze theories of primary aging arguing in favor and against 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0" y="1524000"/>
            <a:ext cx="4724400" cy="4525963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Caloric Restriction</a:t>
            </a:r>
          </a:p>
          <a:p>
            <a:pPr marL="806450" lvl="1" indent="0">
              <a:defRPr/>
            </a:pPr>
            <a:r>
              <a:rPr lang="en-US" dirty="0"/>
              <a:t>  The key is </a:t>
            </a:r>
            <a:r>
              <a:rPr lang="en-US" dirty="0">
                <a:solidFill>
                  <a:srgbClr val="FF0000"/>
                </a:solidFill>
              </a:rPr>
              <a:t>leisure time exercise</a:t>
            </a:r>
            <a:r>
              <a:rPr lang="en-US" dirty="0"/>
              <a:t>.</a:t>
            </a:r>
          </a:p>
          <a:p>
            <a:pPr marL="806450" lvl="1" indent="0">
              <a:defRPr/>
            </a:pPr>
            <a:r>
              <a:rPr lang="en-US" dirty="0"/>
              <a:t> researchers did not find significant health benefit in work-related ”exercises” such as stocking shelves in a grocery store</a:t>
            </a:r>
          </a:p>
          <a:p>
            <a:pPr marL="806450" lvl="1" indent="0">
              <a:defRPr/>
            </a:pPr>
            <a:r>
              <a:rPr lang="en-US" dirty="0"/>
              <a:t> Exercise in a relaxing mode vs. “exercise” under stress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78F062E-ACA8-6440-884B-21A9AA42C0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2050" y="1524000"/>
            <a:ext cx="3733800" cy="20993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4D1896E-9B4E-414B-8D6A-E8F96B58BF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2050" y="3786981"/>
            <a:ext cx="3714750" cy="213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31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2.1	Theories of Primary Aging </a:t>
            </a:r>
            <a:r>
              <a:rPr lang="en-US" altLang="en-US" sz="2000" dirty="0"/>
              <a:t>(2 of 2)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2.1  Analyze theories of primary aging arguing in favor and against 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0" y="1524000"/>
            <a:ext cx="4572000" cy="4525963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Caloric Restriction</a:t>
            </a:r>
          </a:p>
          <a:p>
            <a:pPr marL="806450" lvl="1" indent="0">
              <a:defRPr/>
            </a:pPr>
            <a:r>
              <a:rPr lang="en-US" sz="2800" dirty="0"/>
              <a:t> </a:t>
            </a:r>
            <a:r>
              <a:rPr lang="en-US" sz="2800" dirty="0">
                <a:sym typeface="Wingdings" pitchFamily="2" charset="2"/>
              </a:rPr>
              <a:t>affect l</a:t>
            </a:r>
            <a:r>
              <a:rPr lang="en-US" sz="2800" dirty="0"/>
              <a:t>ife quality?</a:t>
            </a:r>
            <a:r>
              <a:rPr lang="en-US" sz="2800" dirty="0">
                <a:sym typeface="Wingdings" pitchFamily="2" charset="2"/>
              </a:rPr>
              <a:t> </a:t>
            </a:r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lower sexual desire</a:t>
            </a:r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the psychological effects of extreme hunger</a:t>
            </a:r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social withdrawal</a:t>
            </a:r>
          </a:p>
          <a:p>
            <a:pPr marL="806450" lvl="1" indent="0">
              <a:defRPr/>
            </a:pPr>
            <a:r>
              <a:rPr lang="en-US" sz="2800" dirty="0">
                <a:sym typeface="Wingdings" pitchFamily="2" charset="2"/>
              </a:rPr>
              <a:t> irritability</a:t>
            </a:r>
            <a:r>
              <a:rPr lang="en-US" sz="2800" dirty="0"/>
              <a:t>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A56B59C-3F21-674B-9784-9185F5A09B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0" y="1524000"/>
            <a:ext cx="3810000" cy="253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37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2.1	Theories of Primary Aging </a:t>
            </a:r>
            <a:r>
              <a:rPr lang="en-US" altLang="en-US" sz="2000" dirty="0"/>
              <a:t>(2 of 2)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2.1  Analyze theories of primary aging arguing in favor and against 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0" y="1524000"/>
            <a:ext cx="8686800" cy="4525963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Caloric Restriction</a:t>
            </a:r>
          </a:p>
          <a:p>
            <a:pPr marL="806450" lvl="1" indent="0">
              <a:defRPr/>
            </a:pPr>
            <a:r>
              <a:rPr lang="en-US" dirty="0"/>
              <a:t> It is a joke. Don’t take it seriously.</a:t>
            </a:r>
          </a:p>
          <a:p>
            <a:pPr marL="806450" lvl="1" indent="0">
              <a:defRPr/>
            </a:pPr>
            <a:r>
              <a:rPr lang="en-US" dirty="0"/>
              <a:t> Doctor: “How are you?”</a:t>
            </a:r>
          </a:p>
          <a:p>
            <a:pPr marL="806450" lvl="1" indent="0">
              <a:defRPr/>
            </a:pPr>
            <a:r>
              <a:rPr lang="en-US" dirty="0"/>
              <a:t> Client: “Good! Doctor! My lifestyle is healthy. I go to bed at 11:00 am. I never </a:t>
            </a:r>
            <a:r>
              <a:rPr lang="en-US" dirty="0" smtClean="0"/>
              <a:t>stay </a:t>
            </a:r>
            <a:r>
              <a:rPr lang="en-US" dirty="0"/>
              <a:t>up to watch </a:t>
            </a:r>
            <a:r>
              <a:rPr lang="en-US" dirty="0" smtClean="0"/>
              <a:t>YouTube </a:t>
            </a:r>
            <a:r>
              <a:rPr lang="en-US" dirty="0"/>
              <a:t>movies, like my roommate. Unlike him, I never do anything risky, such as hiking in Half Dome, Yosemite. I eat healthy and tasteless food only, such as Oat meal. I never go to fast food restaurants like MacDonald and KFC. You know, fried chickens are bad!</a:t>
            </a:r>
          </a:p>
          <a:p>
            <a:pPr marL="806450" lvl="1" indent="0">
              <a:defRPr/>
            </a:pPr>
            <a:r>
              <a:rPr lang="en-US" dirty="0"/>
              <a:t> Doctor: “Why do you live?”   </a:t>
            </a:r>
          </a:p>
        </p:txBody>
      </p:sp>
    </p:spTree>
    <p:extLst>
      <p:ext uri="{BB962C8B-B14F-4D97-AF65-F5344CB8AC3E}">
        <p14:creationId xmlns:p14="http://schemas.microsoft.com/office/powerpoint/2010/main" val="3524739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Discussion and assignment 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2.1  Analyze theories of primary aging arguing in favor and against 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0" y="1524000"/>
            <a:ext cx="8686800" cy="472440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Quality of life vs. longevity? Can we have both?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Check the ranking of life expectancy by country: </a:t>
            </a:r>
            <a:r>
              <a:rPr lang="en-US" dirty="0">
                <a:hlinkClick r:id="rId3"/>
              </a:rPr>
              <a:t>https://en.wikipedia.org/wiki/List_of_countries_by_life_expectancy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Check the ranking of happiness by country: </a:t>
            </a:r>
            <a:r>
              <a:rPr lang="en-US" dirty="0">
                <a:hlinkClick r:id="rId4"/>
              </a:rPr>
              <a:t>https://en.wikipedia.org/wiki/World_Happiness_Report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Is there an inverse relationship between happiness (assume that we can equate happiness with quality of life) and longevity?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Which countries have both? Can we learn from them?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Form a small group of 3-5 to work on it. Post a report on Canvas.   </a:t>
            </a:r>
          </a:p>
        </p:txBody>
      </p:sp>
    </p:spTree>
    <p:extLst>
      <p:ext uri="{BB962C8B-B14F-4D97-AF65-F5344CB8AC3E}">
        <p14:creationId xmlns:p14="http://schemas.microsoft.com/office/powerpoint/2010/main" val="2660655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97280"/>
          </a:xfrm>
        </p:spPr>
        <p:txBody>
          <a:bodyPr/>
          <a:lstStyle/>
          <a:p>
            <a:r>
              <a:rPr lang="en-US" altLang="en-US" dirty="0"/>
              <a:t>Physical Changes During Adulthood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/>
          </a:p>
          <a:p>
            <a:pPr marL="0" indent="0">
              <a:buFontTx/>
              <a:buNone/>
            </a:pPr>
            <a:endParaRPr lang="en-US" altLang="en-US" dirty="0"/>
          </a:p>
          <a:p>
            <a:r>
              <a:rPr lang="en-US" altLang="en-US" dirty="0"/>
              <a:t>Objective 2.2 – Assess physical changes during adult development including outward appearance, faculties, bodily systems and individual differences</a:t>
            </a:r>
          </a:p>
          <a:p>
            <a:r>
              <a:rPr lang="en-US" altLang="en-US" dirty="0">
                <a:ea typeface="ＭＳ Ｐゴシック" pitchFamily="34" charset="-128"/>
              </a:rPr>
              <a:t>Complexities of the physical changes of aging</a:t>
            </a:r>
          </a:p>
          <a:p>
            <a:r>
              <a:rPr lang="en-US" altLang="en-US" dirty="0">
                <a:ea typeface="ＭＳ Ｐゴシック" pitchFamily="34" charset="-128"/>
              </a:rPr>
              <a:t>No any one theory has the answer</a:t>
            </a:r>
          </a:p>
          <a:p>
            <a:pPr marL="0" indent="0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4969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2.2 </a:t>
            </a:r>
            <a:r>
              <a:rPr lang="en-US" altLang="en-US" sz="3200" dirty="0"/>
              <a:t>Physical Changes During Adulthood </a:t>
            </a:r>
            <a:r>
              <a:rPr lang="en-US" altLang="en-US" sz="2000" dirty="0"/>
              <a:t>(1 of 5)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2.2 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lvl="1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•"/>
              <a:defRPr/>
            </a:pPr>
            <a:r>
              <a:rPr lang="en-US" altLang="en-US" sz="3200" kern="0" dirty="0">
                <a:solidFill>
                  <a:srgbClr val="000000"/>
                </a:solidFill>
                <a:cs typeface="Arial"/>
              </a:rPr>
              <a:t>Outward Appearance</a:t>
            </a:r>
          </a:p>
          <a:p>
            <a:pPr marL="274638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altLang="en-US" sz="2800" kern="0" dirty="0">
                <a:solidFill>
                  <a:srgbClr val="000000"/>
                </a:solidFill>
                <a:cs typeface="Arial"/>
              </a:rPr>
              <a:t> Weight and body composition and the</a:t>
            </a:r>
          </a:p>
          <a:p>
            <a:pPr marL="274638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2800" kern="0" dirty="0">
                <a:solidFill>
                  <a:srgbClr val="000000"/>
                </a:solidFill>
                <a:cs typeface="Arial"/>
              </a:rPr>
              <a:t>        body weight pattern of adulthood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Increasing weight in young and middle adulthood due to being more sedentary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Decreasing weight of later adulthood due to decline in bone density and muscle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Distribution of weight varies with each stage of adulthood</a:t>
            </a:r>
          </a:p>
          <a:p>
            <a:pPr marL="274638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2800" kern="0" dirty="0">
                <a:solidFill>
                  <a:srgbClr val="000000"/>
                </a:solidFill>
                <a:cs typeface="Arial"/>
              </a:rPr>
              <a:t>      </a:t>
            </a:r>
          </a:p>
          <a:p>
            <a:pPr marL="457200" lvl="1" indent="0">
              <a:buNone/>
            </a:pP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16335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DC861B-D96D-B748-8191-B7B1BF2C7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29DB234-D9C0-CE45-9ED6-5502B9C5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513D4F9-CEDA-7D4B-8C3C-47620005AE4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4771ABA-B888-C644-AD5A-350327124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903" y="215372"/>
            <a:ext cx="7222193" cy="61576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5258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2.2 </a:t>
            </a:r>
            <a:r>
              <a:rPr lang="en-US" altLang="en-US" sz="3200" dirty="0"/>
              <a:t>Physical Changes During Adulthood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2.2 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lvl="1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•"/>
              <a:defRPr/>
            </a:pPr>
            <a:r>
              <a:rPr lang="en-US" altLang="en-US" sz="3200" kern="0" dirty="0">
                <a:solidFill>
                  <a:srgbClr val="000000"/>
                </a:solidFill>
                <a:cs typeface="Arial"/>
              </a:rPr>
              <a:t>Outward Appearance</a:t>
            </a:r>
          </a:p>
          <a:p>
            <a:pPr marL="274638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altLang="en-US" sz="2800" kern="0" dirty="0">
                <a:solidFill>
                  <a:srgbClr val="000000"/>
                </a:solidFill>
                <a:cs typeface="Arial"/>
              </a:rPr>
              <a:t> Obesity and the Body Mass Index (BMI)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Over one third of adults are obese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Formula for finding BMI: </a:t>
            </a:r>
            <a:r>
              <a:rPr lang="en-US" sz="2800" dirty="0">
                <a:hlinkClick r:id="rId3"/>
              </a:rPr>
              <a:t>https://www.nhlbi.nih.gov/health/educational/lose_wt/BMI/bmicalc.htm</a:t>
            </a:r>
            <a:endParaRPr lang="en-US" altLang="en-US" sz="2800" dirty="0">
              <a:ea typeface="ＭＳ Ｐゴシック" pitchFamily="34" charset="-128"/>
            </a:endParaRP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Slowing down the aging process? Hair loss? Skin damage?</a:t>
            </a:r>
          </a:p>
          <a:p>
            <a:pPr marL="274638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None/>
              <a:defRPr/>
            </a:pPr>
            <a:endParaRPr lang="en-US" altLang="en-US" sz="2800" kern="0" dirty="0">
              <a:solidFill>
                <a:srgbClr val="000000"/>
              </a:solidFill>
              <a:cs typeface="Arial"/>
            </a:endParaRPr>
          </a:p>
          <a:p>
            <a:pPr marL="274638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2800" kern="0" dirty="0">
                <a:solidFill>
                  <a:srgbClr val="000000"/>
                </a:solidFill>
                <a:cs typeface="Arial"/>
              </a:rPr>
              <a:t>      </a:t>
            </a:r>
          </a:p>
          <a:p>
            <a:pPr marL="457200" lvl="1" indent="0">
              <a:buNone/>
            </a:pP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13869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268A46-EBC7-8A41-A720-474EA8A48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Repair skin damage: Retin 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9EB0A9B-249A-3E42-8D41-EE44BEDEA9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8E06477-BCE7-6842-A486-1C9160223F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51054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B9099BA-5DE3-894F-8B6B-1A16BF895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600200"/>
            <a:ext cx="64770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83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2.2 Physical Changes During Adulthood</a:t>
            </a:r>
            <a:r>
              <a:rPr lang="en-US" altLang="en-US" sz="2000" dirty="0"/>
              <a:t> (2 of 5)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2.2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28600" y="1600200"/>
            <a:ext cx="5486400" cy="4525963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The Senses </a:t>
            </a:r>
          </a:p>
          <a:p>
            <a:pPr marL="266700" indent="0">
              <a:buFont typeface="Arial" pitchFamily="34" charset="0"/>
              <a:buChar char="–"/>
              <a:defRPr/>
            </a:pPr>
            <a:r>
              <a:rPr lang="en-US" altLang="en-US" dirty="0"/>
              <a:t> Each of the senses decline with age</a:t>
            </a:r>
          </a:p>
          <a:p>
            <a:pPr marL="266700" indent="0">
              <a:buFont typeface="Arial" pitchFamily="34" charset="0"/>
              <a:buChar char="–"/>
              <a:defRPr/>
            </a:pPr>
            <a:r>
              <a:rPr lang="en-US" altLang="en-US" dirty="0"/>
              <a:t> Vision: cataracts (Sunglass), short-sightedness</a:t>
            </a:r>
          </a:p>
          <a:p>
            <a:pPr marL="266700" indent="0">
              <a:buFont typeface="Arial" pitchFamily="34" charset="0"/>
              <a:buChar char="–"/>
              <a:defRPr/>
            </a:pPr>
            <a:r>
              <a:rPr lang="en-US" dirty="0">
                <a:hlinkClick r:id="rId3"/>
              </a:rPr>
              <a:t>https://www.youtube.com/watch?v=EmtYivWUH7I</a:t>
            </a:r>
            <a:r>
              <a:rPr lang="en-US" altLang="en-US" dirty="0"/>
              <a:t>            </a:t>
            </a:r>
          </a:p>
          <a:p>
            <a:pPr marL="0" indent="0">
              <a:buFontTx/>
              <a:buNone/>
              <a:defRPr/>
            </a:pPr>
            <a:r>
              <a:rPr lang="en-US" altLang="en-US" dirty="0"/>
              <a:t>    </a:t>
            </a:r>
          </a:p>
          <a:p>
            <a:pPr marL="0" indent="0">
              <a:buFontTx/>
              <a:buNone/>
              <a:defRPr/>
            </a:pPr>
            <a:r>
              <a:rPr lang="en-US" altLang="en-US" dirty="0"/>
              <a:t>             </a:t>
            </a:r>
          </a:p>
          <a:p>
            <a:pPr marL="0" indent="0">
              <a:buFontTx/>
              <a:buNone/>
              <a:defRPr/>
            </a:pPr>
            <a:r>
              <a:rPr lang="en-US" altLang="en-US" dirty="0"/>
              <a:t>           </a:t>
            </a:r>
          </a:p>
          <a:p>
            <a:pPr marL="0" indent="0">
              <a:buFontTx/>
              <a:buNone/>
              <a:defRPr/>
            </a:pPr>
            <a:r>
              <a:rPr lang="en-US" altLang="en-US" dirty="0"/>
              <a:t> 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2F9EECB-5D16-174E-878D-B042723D0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800" y="1633728"/>
            <a:ext cx="254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17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2.2 Physical Changes During Adulthood</a:t>
            </a:r>
            <a:r>
              <a:rPr lang="en-US" altLang="en-US" sz="2000" dirty="0"/>
              <a:t> (2 of 5)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2.2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28600" y="1600200"/>
            <a:ext cx="8458200" cy="4525963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Bones and muscles </a:t>
            </a:r>
          </a:p>
          <a:p>
            <a:pPr marL="266700" indent="0">
              <a:buFont typeface="Arial" pitchFamily="34" charset="0"/>
              <a:buChar char="–"/>
              <a:defRPr/>
            </a:pPr>
            <a:r>
              <a:rPr lang="en-US" altLang="en-US" dirty="0"/>
              <a:t> Loss of bone density: W</a:t>
            </a:r>
            <a:r>
              <a:rPr lang="en-US" dirty="0"/>
              <a:t>omen’s bone loss rate shows a marked acceleration between the ages of 50 and 65, whereas men’s decline is more gradual.</a:t>
            </a:r>
          </a:p>
          <a:p>
            <a:pPr marL="266700" indent="0">
              <a:buFont typeface="Arial" pitchFamily="34" charset="0"/>
              <a:buChar char="–"/>
              <a:defRPr/>
            </a:pPr>
            <a:r>
              <a:rPr lang="en-US" altLang="en-US" dirty="0"/>
              <a:t>Osteoporosis: Severe loss of bone mass makes the bones more likely to break than those of a younger person. </a:t>
            </a:r>
          </a:p>
          <a:p>
            <a:pPr marL="0" indent="0">
              <a:buFontTx/>
              <a:buNone/>
              <a:defRPr/>
            </a:pPr>
            <a:r>
              <a:rPr lang="en-US" altLang="en-US" dirty="0"/>
              <a:t>    </a:t>
            </a:r>
          </a:p>
          <a:p>
            <a:pPr marL="0" indent="0">
              <a:buFontTx/>
              <a:buNone/>
              <a:defRPr/>
            </a:pPr>
            <a:r>
              <a:rPr lang="en-US" altLang="en-US" dirty="0"/>
              <a:t>             </a:t>
            </a:r>
          </a:p>
          <a:p>
            <a:pPr marL="0" indent="0">
              <a:buFontTx/>
              <a:buNone/>
              <a:defRPr/>
            </a:pPr>
            <a:r>
              <a:rPr lang="en-US" altLang="en-US" dirty="0"/>
              <a:t>           </a:t>
            </a:r>
          </a:p>
          <a:p>
            <a:pPr marL="0" indent="0">
              <a:buFontTx/>
              <a:buNone/>
              <a:defRPr/>
            </a:pPr>
            <a:r>
              <a:rPr lang="en-US" altLang="en-US" dirty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11410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42BB2F-2BB5-FA4D-8D48-4202A91AB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D16942D-70AA-3949-8ECD-F4B745CFE0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110903-DF1A-2E44-B419-99F69AE4FD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BF9AC44-D705-8E48-90C6-95B6FFC9B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9461"/>
            <a:ext cx="9144000" cy="535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44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81418C-31D4-614E-A63B-2EB385544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 healthy bone?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814781-8B11-794A-BB35-2598304C3C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775E539-55CA-1542-A11F-D6F8A5DCFB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1981200" cy="4525963"/>
          </a:xfrm>
        </p:spPr>
        <p:txBody>
          <a:bodyPr/>
          <a:lstStyle/>
          <a:p>
            <a:r>
              <a:rPr lang="en-US" dirty="0"/>
              <a:t>Calcium</a:t>
            </a:r>
          </a:p>
          <a:p>
            <a:r>
              <a:rPr lang="en-US" dirty="0"/>
              <a:t>Vitamin D</a:t>
            </a:r>
          </a:p>
          <a:p>
            <a:r>
              <a:rPr lang="en-US" dirty="0"/>
              <a:t>Is running good?</a:t>
            </a:r>
          </a:p>
          <a:p>
            <a:r>
              <a:rPr lang="en-US" dirty="0"/>
              <a:t>Most textbooks say “yes”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801A63-C327-7740-80FE-555A4C7C3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600200"/>
            <a:ext cx="6442300" cy="46926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1068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2.2 Physical Changes During Adulthood</a:t>
            </a:r>
            <a:r>
              <a:rPr lang="en-US" altLang="en-US" sz="2000" dirty="0"/>
              <a:t> (3 of 5)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2.2 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5486400" cy="4525963"/>
          </a:xfrm>
        </p:spPr>
        <p:txBody>
          <a:bodyPr/>
          <a:lstStyle/>
          <a:p>
            <a:pPr marL="457200" lvl="1" indent="-457200" defTabSz="714375">
              <a:buFont typeface="Arial" panose="020B0604020202020204" pitchFamily="34" charset="0"/>
              <a:buChar char="•"/>
              <a:defRPr/>
            </a:pPr>
            <a:r>
              <a:rPr lang="en-US" dirty="0"/>
              <a:t>Cardiovascular and Respiratory System</a:t>
            </a:r>
          </a:p>
          <a:p>
            <a:pPr marL="400050" lvl="1" indent="0">
              <a:defRPr/>
            </a:pPr>
            <a:r>
              <a:rPr lang="en-US" dirty="0"/>
              <a:t> Reasons for change: Thicker vessels inhibit blood flow</a:t>
            </a:r>
          </a:p>
          <a:p>
            <a:pPr marL="400050" lvl="1" indent="0">
              <a:defRPr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Warning: You may not know it until it is too late</a:t>
            </a:r>
          </a:p>
          <a:p>
            <a:pPr marL="400050" lvl="1" indent="0">
              <a:defRPr/>
            </a:pPr>
            <a:r>
              <a:rPr lang="en-US" dirty="0"/>
              <a:t> Prevention: </a:t>
            </a:r>
          </a:p>
          <a:p>
            <a:pPr marL="800100" lvl="2" indent="0">
              <a:defRPr/>
            </a:pPr>
            <a:r>
              <a:rPr lang="en-US" altLang="en-US" sz="2400" dirty="0">
                <a:ea typeface="ＭＳ Ｐゴシック" pitchFamily="34" charset="-128"/>
              </a:rPr>
              <a:t>Regular exercise like walking, </a:t>
            </a:r>
          </a:p>
          <a:p>
            <a:pPr marL="800100" lvl="2" indent="0">
              <a:defRPr/>
            </a:pPr>
            <a:r>
              <a:rPr lang="en-US" altLang="en-US" sz="2400" dirty="0">
                <a:ea typeface="ＭＳ Ｐゴシック" pitchFamily="34" charset="-128"/>
              </a:rPr>
              <a:t>no smoking</a:t>
            </a:r>
          </a:p>
          <a:p>
            <a:pPr marL="400050" lvl="1" indent="0">
              <a:defRPr/>
            </a:pPr>
            <a:r>
              <a:rPr lang="en-US" dirty="0">
                <a:ea typeface="ＭＳ Ｐゴシック" pitchFamily="34" charset="-128"/>
              </a:rPr>
              <a:t> Treatment: Bypass open heart surgery, Stent</a:t>
            </a:r>
            <a:endParaRPr lang="en-US" dirty="0"/>
          </a:p>
          <a:p>
            <a:pPr marL="400050" lvl="1" indent="0">
              <a:buFontTx/>
              <a:buNone/>
              <a:defRPr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523BCD8-37DB-E14B-829D-812F3F0008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388" y="1600200"/>
            <a:ext cx="2610556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15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Figure 2.2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Physical Changes During Adulthood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/>
              <a:t>The proportion of men and women who have been diagnosed with high blood pressure increases with age.  Men are more likely to have this condition in earlier adulthood; women in later adulthood.</a:t>
            </a:r>
          </a:p>
        </p:txBody>
      </p:sp>
      <p:pic>
        <p:nvPicPr>
          <p:cNvPr id="5" name="Picture Placeholder 5" descr="Screen Clippi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29806" y="1601789"/>
            <a:ext cx="5277606" cy="396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68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2.2 Physical Changes During Adulthood</a:t>
            </a:r>
            <a:r>
              <a:rPr lang="en-US" altLang="en-US" sz="2000" dirty="0"/>
              <a:t> (3 of 5)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2.2 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Brain and Nervous System</a:t>
            </a:r>
          </a:p>
          <a:p>
            <a:pPr marL="400050" lvl="1" indent="0">
              <a:defRPr/>
            </a:pPr>
            <a:r>
              <a:rPr lang="en-US" dirty="0"/>
              <a:t> </a:t>
            </a:r>
            <a:r>
              <a:rPr lang="en-US" sz="2800" dirty="0"/>
              <a:t>Neuron loss</a:t>
            </a:r>
          </a:p>
          <a:p>
            <a:pPr marL="400050" lvl="1" indent="0">
              <a:defRPr/>
            </a:pPr>
            <a:r>
              <a:rPr lang="en-US" sz="2800" dirty="0"/>
              <a:t> In the past we thought older people lost cognitive abilities (e.g. memory) significantly.</a:t>
            </a:r>
          </a:p>
          <a:p>
            <a:pPr marL="400050" lvl="1" indent="0">
              <a:defRPr/>
            </a:pPr>
            <a:r>
              <a:rPr lang="en-US" sz="2800" dirty="0"/>
              <a:t> Misconception due to faculty experiment</a:t>
            </a:r>
          </a:p>
          <a:p>
            <a:pPr marL="400050" lvl="1" indent="0">
              <a:defRPr/>
            </a:pPr>
            <a:r>
              <a:rPr lang="en-US" sz="2800" dirty="0"/>
              <a:t>Most of the studies were conducted by </a:t>
            </a:r>
            <a:r>
              <a:rPr lang="en-US" sz="2800" dirty="0">
                <a:solidFill>
                  <a:srgbClr val="FF0000"/>
                </a:solidFill>
              </a:rPr>
              <a:t>young researchers</a:t>
            </a:r>
            <a:r>
              <a:rPr lang="en-US" sz="2800" dirty="0"/>
              <a:t> between </a:t>
            </a:r>
            <a:r>
              <a:rPr lang="en-US" sz="2800" dirty="0">
                <a:solidFill>
                  <a:srgbClr val="FF0000"/>
                </a:solidFill>
              </a:rPr>
              <a:t>early afternoon and mid-evening</a:t>
            </a:r>
            <a:r>
              <a:rPr lang="en-US" sz="2800" dirty="0"/>
              <a:t>.</a:t>
            </a:r>
          </a:p>
          <a:p>
            <a:pPr marL="400050" lvl="1" indent="0">
              <a:defRPr/>
            </a:pPr>
            <a:r>
              <a:rPr lang="en-US" sz="2800" dirty="0"/>
              <a:t> What is the problem?</a:t>
            </a:r>
          </a:p>
          <a:p>
            <a:pPr marL="400050" lvl="1" indent="0">
              <a:buFontTx/>
              <a:buNone/>
              <a:defRPr/>
            </a:pPr>
            <a:endParaRPr lang="en-US" dirty="0"/>
          </a:p>
          <a:p>
            <a:pPr marL="400050" lvl="1" indent="0"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104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2.2 Physical Changes During Adulthood</a:t>
            </a:r>
            <a:r>
              <a:rPr lang="en-US" altLang="en-US" sz="2000" dirty="0"/>
              <a:t> (3 of 5)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2.2 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Can we grow new brain cells?</a:t>
            </a:r>
          </a:p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</a:rPr>
              <a:t>Neurogenesis</a:t>
            </a:r>
            <a:r>
              <a:rPr lang="en-US" sz="2800" dirty="0"/>
              <a:t>: A 2013 study found that the brain of older people can still produce about 700-1400 new neurons in the hippocampus per day. </a:t>
            </a:r>
          </a:p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In 2018 another study published on "Nature" asserted that adults could NOT produce new cells in the hippocampus.</a:t>
            </a:r>
          </a:p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All scientific conclusions are “inconclusive”?</a:t>
            </a:r>
          </a:p>
          <a:p>
            <a:pPr marL="400050" lvl="1" indent="0"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921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2.2 Physical Changes During Adulthood</a:t>
            </a:r>
            <a:r>
              <a:rPr lang="en-US" altLang="en-US" sz="2000" dirty="0"/>
              <a:t> (4 of 5)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2.2 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sz="3600" dirty="0"/>
              <a:t>Immune system protection</a:t>
            </a:r>
          </a:p>
          <a:p>
            <a:pPr marL="722313" lvl="2" indent="-273050">
              <a:buFont typeface="Arial" pitchFamily="34" charset="0"/>
              <a:buChar char="–"/>
              <a:defRPr/>
            </a:pPr>
            <a:r>
              <a:rPr lang="en-US" sz="2800" dirty="0"/>
              <a:t>B Cells: produced in the bone marrow, make proteins called antibodies</a:t>
            </a:r>
          </a:p>
          <a:p>
            <a:pPr marL="722313" lvl="2" indent="-273050">
              <a:buFont typeface="Arial" pitchFamily="34" charset="0"/>
              <a:buChar char="–"/>
              <a:defRPr/>
            </a:pPr>
            <a:r>
              <a:rPr lang="en-US" sz="2800" dirty="0"/>
              <a:t>T cells: reject and consume harmful or foreign cells, such as bacteria and transplanted organs</a:t>
            </a:r>
          </a:p>
          <a:p>
            <a:pPr marL="722313" lvl="2" indent="-273050">
              <a:buFont typeface="Arial" pitchFamily="34" charset="0"/>
              <a:buChar char="–"/>
              <a:defRPr/>
            </a:pPr>
            <a:r>
              <a:rPr lang="en-US" sz="2800" dirty="0"/>
              <a:t>Both get worse as we age</a:t>
            </a:r>
          </a:p>
          <a:p>
            <a:pPr marL="400050" lvl="1" indent="0">
              <a:buFontTx/>
              <a:buNone/>
              <a:defRPr/>
            </a:pPr>
            <a:endParaRPr lang="en-US" sz="3200" dirty="0"/>
          </a:p>
          <a:p>
            <a:pPr marL="400050" lvl="1" indent="0">
              <a:buFontTx/>
              <a:buNone/>
              <a:defRPr/>
            </a:pPr>
            <a:endParaRPr lang="en-US" sz="3200" dirty="0"/>
          </a:p>
          <a:p>
            <a:pPr marL="400050" lvl="1" indent="0">
              <a:buFontTx/>
              <a:buNone/>
              <a:defRPr/>
            </a:pPr>
            <a:r>
              <a:rPr lang="en-US" sz="32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920921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2.2 Physical Changes During Adulthood</a:t>
            </a:r>
            <a:r>
              <a:rPr lang="en-US" altLang="en-US" sz="2000" dirty="0"/>
              <a:t> (4 of 5)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/>
              <a:t>Objective 2.2  Assess physical changes during adult development including outward appearance, faculties,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sz="3600" dirty="0"/>
              <a:t>Immune system protection</a:t>
            </a:r>
          </a:p>
          <a:p>
            <a:pPr marL="722313" lvl="2" indent="-273050">
              <a:buFont typeface="Arial" pitchFamily="34" charset="0"/>
              <a:buChar char="–"/>
              <a:defRPr/>
            </a:pPr>
            <a:r>
              <a:rPr lang="en-US" sz="2800" dirty="0"/>
              <a:t>Nutritional supplement debate</a:t>
            </a:r>
          </a:p>
          <a:p>
            <a:pPr marL="722313" lvl="2" indent="-273050">
              <a:buFont typeface="Arial" pitchFamily="34" charset="0"/>
              <a:buChar char="–"/>
              <a:defRPr/>
            </a:pPr>
            <a:r>
              <a:rPr lang="en-US" sz="3200" dirty="0">
                <a:hlinkClick r:id="rId3"/>
              </a:rPr>
              <a:t>https://www.youtube.com/watch?v=weJQtqpOlmM</a:t>
            </a:r>
            <a:endParaRPr lang="en-US" sz="3200" dirty="0"/>
          </a:p>
          <a:p>
            <a:pPr marL="400050" lvl="1" indent="0">
              <a:buFontTx/>
              <a:buNone/>
              <a:defRPr/>
            </a:pPr>
            <a:endParaRPr lang="en-US" sz="3200" dirty="0"/>
          </a:p>
          <a:p>
            <a:pPr marL="400050" lvl="1" indent="0">
              <a:buFontTx/>
              <a:buNone/>
              <a:defRPr/>
            </a:pPr>
            <a:r>
              <a:rPr lang="en-US" sz="3200" dirty="0"/>
              <a:t>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5A33639-487B-CE44-9D4F-4C6C46A5D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632857"/>
            <a:ext cx="3098800" cy="26561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4543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Changes in Physical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lvl="1" indent="-118872">
              <a:spcBef>
                <a:spcPts val="150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118872" lvl="1" indent="-118872">
              <a:spcBef>
                <a:spcPts val="150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118872" lvl="1" indent="-118872">
              <a:spcBef>
                <a:spcPts val="150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118872" lvl="1" indent="-118872">
              <a:spcBef>
                <a:spcPts val="150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•"/>
            </a:pPr>
            <a:r>
              <a:rPr lang="en-US" altLang="en-US" sz="2400" dirty="0"/>
              <a:t>Objective 2.3 – Discuss changes in physical behavior like decline of stamina, dexterity, and balance; changes in sleep habits and sexual functioning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326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2.3 </a:t>
            </a:r>
            <a:r>
              <a:rPr lang="en-US" altLang="en-US" sz="3200" dirty="0"/>
              <a:t>Changes in Physical Behavior </a:t>
            </a:r>
            <a:r>
              <a:rPr lang="en-US" altLang="en-US" sz="2000" dirty="0"/>
              <a:t>(1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2.3 Assess physical changes during adult development including outward appearance, faculties.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199" y="1600200"/>
            <a:ext cx="4802155" cy="4525963"/>
          </a:xfrm>
        </p:spPr>
        <p:txBody>
          <a:bodyPr/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cs typeface="Arial"/>
              </a:rPr>
              <a:t>Question: when are we over the hill, physically speaking?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cs typeface="Arial"/>
              </a:rPr>
              <a:t>Athletic Abilities</a:t>
            </a: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kern="0" dirty="0">
                <a:solidFill>
                  <a:srgbClr val="000000"/>
                </a:solidFill>
                <a:cs typeface="Arial"/>
              </a:rPr>
              <a:t> Peak age: </a:t>
            </a:r>
            <a:r>
              <a:rPr lang="en-US" altLang="en-US" dirty="0">
                <a:ea typeface="ＭＳ Ｐゴシック" pitchFamily="34" charset="-128"/>
              </a:rPr>
              <a:t>Top performers in teens, early 20s</a:t>
            </a:r>
            <a:endParaRPr lang="en-US" kern="0" dirty="0">
              <a:solidFill>
                <a:srgbClr val="000000"/>
              </a:solidFill>
              <a:cs typeface="Arial"/>
            </a:endParaRP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kern="0" dirty="0">
                <a:solidFill>
                  <a:srgbClr val="000000"/>
                </a:solidFill>
                <a:cs typeface="Arial"/>
              </a:rPr>
              <a:t> Oxygen levels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B6BA359-F2B5-974D-8BCE-0E521EF112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9355" y="1896458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9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0D825F-13E9-254E-BD6E-D6913A9F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FFABD2C-F798-224D-89ED-EDA8927F7D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B46CDA8-51EF-734F-BD1E-F6EF436DC36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5501E5-13BA-344C-8363-3B1C025AF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5586"/>
            <a:ext cx="9144000" cy="516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90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2.3 </a:t>
            </a:r>
            <a:r>
              <a:rPr lang="en-US" altLang="en-US" sz="3200" dirty="0"/>
              <a:t>Changes in Physical Behavior </a:t>
            </a:r>
            <a:r>
              <a:rPr lang="en-US" altLang="en-US" sz="2000" dirty="0"/>
              <a:t>(1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2.3 Assess physical changes during adult development including outward appearance, faculties. bodily systems and individual differences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cs typeface="Arial"/>
              </a:rPr>
              <a:t>Stamina, Dexterity, and Balance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Stamina: the ability to endure demanding actives declines soon after high school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Dexterity: declines due to changes in joints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Balance: the ability of adapting body position declines due to inflexibility</a:t>
            </a:r>
          </a:p>
          <a:p>
            <a:pPr marL="141732" indent="-171450">
              <a:defRPr/>
            </a:pPr>
            <a:r>
              <a:rPr lang="en-US" altLang="en-US" sz="3200" dirty="0">
                <a:ea typeface="ＭＳ Ｐゴシック" pitchFamily="34" charset="-128"/>
              </a:rPr>
              <a:t>Exercise for old people: Tai Chi</a:t>
            </a:r>
          </a:p>
          <a:p>
            <a:pPr marL="628650" lvl="1" indent="-171450">
              <a:defRPr/>
            </a:pPr>
            <a:r>
              <a:rPr lang="en-US" sz="2800" dirty="0">
                <a:hlinkClick r:id="rId3"/>
              </a:rPr>
              <a:t>https://www.youtube.com/watch?v=MsbhtTwe5Kc</a:t>
            </a:r>
            <a:endParaRPr lang="en-US" altLang="en-US" sz="2800" dirty="0">
              <a:ea typeface="ＭＳ Ｐゴシック" pitchFamily="34" charset="-128"/>
            </a:endParaRP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endParaRPr lang="en-US" kern="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4884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2.3 </a:t>
            </a:r>
            <a:r>
              <a:rPr lang="en-US" altLang="en-US" sz="3200" dirty="0"/>
              <a:t>Changes in Physical Behavior </a:t>
            </a:r>
            <a:r>
              <a:rPr lang="en-US" altLang="en-US" sz="2000" dirty="0"/>
              <a:t>(2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Discuss changes in physical behavior like decline of stamina, dexterity, and balance; changes in sleep habits and  sexual functioning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lvl="1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cs typeface="Arial"/>
              </a:rPr>
              <a:t>Sleep</a:t>
            </a:r>
          </a:p>
          <a:p>
            <a:pPr marL="631825" lvl="1" indent="-449263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kern="0" dirty="0">
                <a:solidFill>
                  <a:srgbClr val="000000"/>
                </a:solidFill>
                <a:cs typeface="Arial"/>
              </a:rPr>
              <a:t>Recommended number of hours sleep for each stage of adulthood  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8.5 hours younger adults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7.5 hours older adults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Most adults get 7 hours per night</a:t>
            </a:r>
            <a:r>
              <a:rPr lang="en-US" sz="2800" kern="0" dirty="0">
                <a:solidFill>
                  <a:srgbClr val="000000"/>
                </a:solidFill>
                <a:cs typeface="Arial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96511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2.3 </a:t>
            </a:r>
            <a:r>
              <a:rPr lang="en-US" altLang="en-US" sz="3200" dirty="0"/>
              <a:t>Changes in Physical Behavior </a:t>
            </a:r>
            <a:r>
              <a:rPr lang="en-US" altLang="en-US" sz="2000" dirty="0"/>
              <a:t>(2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Discuss changes in physical behavior like decline of stamina, dexterity, and balance; changes in sleep habits and  sexual functioning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lvl="1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cs typeface="Arial"/>
              </a:rPr>
              <a:t>Sleep</a:t>
            </a:r>
          </a:p>
          <a:p>
            <a:pPr marL="631825" lvl="1" indent="-449263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kern="0" dirty="0">
                <a:solidFill>
                  <a:srgbClr val="000000"/>
                </a:solidFill>
                <a:cs typeface="Arial"/>
              </a:rPr>
              <a:t>Different age groups have different sleep problems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Younger adults sleep later in the morning; later school start time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Younger adults have due to stress, work obligations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Sleep apnea more common in older adults</a:t>
            </a:r>
            <a:r>
              <a:rPr lang="en-US" sz="2800" kern="0" dirty="0">
                <a:solidFill>
                  <a:srgbClr val="000000"/>
                </a:solidFill>
                <a:cs typeface="Arial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3264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2.3 </a:t>
            </a:r>
            <a:r>
              <a:rPr lang="en-US" altLang="en-US" sz="3200" dirty="0"/>
              <a:t>Changes in Physical Behavior </a:t>
            </a:r>
            <a:r>
              <a:rPr lang="en-US" altLang="en-US" sz="2000" dirty="0"/>
              <a:t>(2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Discuss changes in physical behavior like decline of stamina, dexterity, and balance; changes in sleep habits and  sexual functioning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5181600" cy="4525963"/>
          </a:xfrm>
        </p:spPr>
        <p:txBody>
          <a:bodyPr/>
          <a:lstStyle/>
          <a:p>
            <a:pPr marL="285750" lvl="1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cs typeface="Arial"/>
              </a:rPr>
              <a:t>Sleep</a:t>
            </a:r>
          </a:p>
          <a:p>
            <a:pPr marL="631825" lvl="1" indent="-449263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kern="0" dirty="0">
                <a:solidFill>
                  <a:srgbClr val="000000"/>
                </a:solidFill>
                <a:cs typeface="Arial"/>
              </a:rPr>
              <a:t>Sleep apnea: more common among older adults</a:t>
            </a:r>
          </a:p>
          <a:p>
            <a:pPr marL="631825" lvl="1" indent="-449263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kern="0" dirty="0">
                <a:solidFill>
                  <a:srgbClr val="000000"/>
                </a:solidFill>
                <a:cs typeface="Arial"/>
              </a:rPr>
              <a:t>Insomnia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ea typeface="ＭＳ Ｐゴシック" pitchFamily="34" charset="-128"/>
              </a:rPr>
              <a:t>More prevalent in women </a:t>
            </a:r>
          </a:p>
          <a:p>
            <a:pPr marL="631825" lvl="1" indent="-449263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kern="0" dirty="0">
                <a:solidFill>
                  <a:srgbClr val="000000"/>
                </a:solidFill>
                <a:cs typeface="Arial"/>
              </a:rPr>
              <a:t>Physical and behavioral causes: alcohol, caffeine, lack of </a:t>
            </a:r>
            <a:r>
              <a:rPr lang="en-US" sz="2800" kern="0" dirty="0" smtClean="0">
                <a:solidFill>
                  <a:srgbClr val="000000"/>
                </a:solidFill>
                <a:cs typeface="Arial"/>
              </a:rPr>
              <a:t>exercise, emotional issues.</a:t>
            </a:r>
            <a:endParaRPr lang="en-US" sz="2800" kern="0" dirty="0">
              <a:solidFill>
                <a:srgbClr val="000000"/>
              </a:solidFill>
              <a:cs typeface="Arial"/>
            </a:endParaRPr>
          </a:p>
          <a:p>
            <a:pPr marL="457200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None/>
              <a:defRPr/>
            </a:pPr>
            <a:r>
              <a:rPr lang="en-US" sz="2800" kern="0" dirty="0">
                <a:solidFill>
                  <a:srgbClr val="000000"/>
                </a:solidFill>
                <a:cs typeface="Arial"/>
              </a:rPr>
              <a:t>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254DB58-C021-1545-9378-C0C72CE6E5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8858" y="1628192"/>
            <a:ext cx="3056542" cy="305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407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56BBB5-4924-1D4A-99A1-9D724B173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(Ungraded)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813C6F9-1F55-AB45-B1D2-1DFE3DC803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85BE235-CD6D-9147-8D75-768936461A4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Form a small group of 3-5 and share your experience and ideas about sleeping.</a:t>
            </a:r>
          </a:p>
          <a:p>
            <a:r>
              <a:rPr lang="en-US" dirty="0"/>
              <a:t>Do you usually sleep well? Why or why not?</a:t>
            </a:r>
          </a:p>
          <a:p>
            <a:r>
              <a:rPr lang="en-US" dirty="0"/>
              <a:t>What keep you awake at night? What is your method to counteract insomnia?</a:t>
            </a:r>
          </a:p>
          <a:p>
            <a:r>
              <a:rPr lang="en-US" dirty="0"/>
              <a:t>Can you sleep well during a long distance flight (e.g. 12-15 hours)?</a:t>
            </a:r>
          </a:p>
          <a:p>
            <a:r>
              <a:rPr lang="en-US" dirty="0"/>
              <a:t>If not, what did you do?</a:t>
            </a:r>
          </a:p>
        </p:txBody>
      </p:sp>
    </p:spTree>
    <p:extLst>
      <p:ext uri="{BB962C8B-B14F-4D97-AF65-F5344CB8AC3E}">
        <p14:creationId xmlns:p14="http://schemas.microsoft.com/office/powerpoint/2010/main" val="17458276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2.3 </a:t>
            </a:r>
            <a:r>
              <a:rPr lang="en-US" altLang="en-US" sz="3200" dirty="0"/>
              <a:t>Changes in Physical Behavior </a:t>
            </a:r>
            <a:r>
              <a:rPr lang="en-US" altLang="en-US" sz="2000" dirty="0"/>
              <a:t>(3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2.3 Discuss changes in physical behavior like decline of stamina, dexterity, and balance; changes in sleep habits and  sexual functioning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cs typeface="Arial"/>
              </a:rPr>
              <a:t> Sexual Activity</a:t>
            </a:r>
          </a:p>
          <a:p>
            <a:pPr marL="531813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kern="0" dirty="0">
                <a:solidFill>
                  <a:srgbClr val="000000"/>
                </a:solidFill>
                <a:cs typeface="Arial"/>
              </a:rPr>
              <a:t>less frequent</a:t>
            </a:r>
          </a:p>
          <a:p>
            <a:pPr marL="714375" lvl="0" indent="-182563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kern="0" dirty="0">
                <a:solidFill>
                  <a:srgbClr val="000000"/>
                </a:solidFill>
                <a:cs typeface="Arial"/>
              </a:rPr>
              <a:t>Erectile dysfunction (ED) &amp; and vaginal dryness</a:t>
            </a:r>
          </a:p>
          <a:p>
            <a:pPr marL="714375" lvl="0" indent="-182563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altLang="en-US" kern="0" dirty="0">
                <a:solidFill>
                  <a:srgbClr val="000000"/>
                </a:solidFill>
                <a:cs typeface="Arial"/>
              </a:rPr>
              <a:t>Treatment: Viagra and Cialis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74102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Figure 2.3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Changes of Physical Behavior </a:t>
            </a: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200" y="1447800"/>
            <a:ext cx="7086600" cy="460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883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Individual Differences in Primary 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lvl="1" indent="-118872">
              <a:spcBef>
                <a:spcPts val="150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118872" lvl="1" indent="-118872">
              <a:spcBef>
                <a:spcPts val="150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118872" lvl="1" indent="-118872">
              <a:spcBef>
                <a:spcPts val="150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•"/>
            </a:pPr>
            <a:r>
              <a:rPr lang="en-US" altLang="en-US" sz="2400" dirty="0"/>
              <a:t>Objective 2.4 – Identify the proportionate relationship between aging and individual differences based on genetics, lifestyle, race and socio-economic factors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06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2.4 </a:t>
            </a:r>
            <a:r>
              <a:rPr lang="en-US" altLang="en-US" sz="3200" dirty="0"/>
              <a:t>Changes in Physical Behavior </a:t>
            </a:r>
            <a:r>
              <a:rPr lang="en-US" altLang="en-US" sz="2000" dirty="0"/>
              <a:t>(1 of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2.4 Identify the proportionate relationship between aging and individual differences based on genetics, lifestyle, race and socio-economic factors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5105400" cy="4525963"/>
          </a:xfrm>
        </p:spPr>
        <p:txBody>
          <a:bodyPr/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altLang="en-US" sz="3200" kern="0" dirty="0">
                <a:solidFill>
                  <a:srgbClr val="000000"/>
                </a:solidFill>
                <a:cs typeface="Arial"/>
              </a:rPr>
              <a:t>Genetics</a:t>
            </a:r>
          </a:p>
          <a:p>
            <a:pPr marL="365125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altLang="en-US" kern="0" dirty="0">
                <a:solidFill>
                  <a:srgbClr val="000000"/>
                </a:solidFill>
                <a:cs typeface="Arial"/>
              </a:rPr>
              <a:t> Twin studies: </a:t>
            </a:r>
            <a:r>
              <a:rPr lang="en-US" altLang="en-US" dirty="0">
                <a:ea typeface="ＭＳ Ｐゴシック" pitchFamily="34" charset="-128"/>
              </a:rPr>
              <a:t>Show longevity can be hereditary (60%: genetic, 40% environmental)</a:t>
            </a:r>
            <a:endParaRPr lang="en-US" altLang="en-US" kern="0" dirty="0">
              <a:solidFill>
                <a:srgbClr val="000000"/>
              </a:solidFill>
              <a:cs typeface="Arial"/>
            </a:endParaRP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altLang="en-US" kern="0" dirty="0">
                <a:solidFill>
                  <a:srgbClr val="000000"/>
                </a:solidFill>
                <a:cs typeface="Arial"/>
              </a:rPr>
              <a:t> Weight: </a:t>
            </a:r>
          </a:p>
          <a:p>
            <a:pPr marL="852043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altLang="en-US" kern="0" dirty="0">
                <a:solidFill>
                  <a:srgbClr val="000000"/>
                </a:solidFill>
                <a:ea typeface="ＭＳ Ｐゴシック" pitchFamily="34" charset="-128"/>
                <a:cs typeface="Arial"/>
              </a:rPr>
              <a:t> </a:t>
            </a:r>
            <a:r>
              <a:rPr lang="en-US" altLang="en-US" kern="0" dirty="0">
                <a:solidFill>
                  <a:srgbClr val="FF0000"/>
                </a:solidFill>
                <a:ea typeface="ＭＳ Ｐゴシック" pitchFamily="34" charset="-128"/>
                <a:cs typeface="Arial"/>
              </a:rPr>
              <a:t>Don’t be judgmental </a:t>
            </a:r>
            <a:r>
              <a:rPr lang="en-US" altLang="en-US" kern="0" dirty="0">
                <a:solidFill>
                  <a:srgbClr val="000000"/>
                </a:solidFill>
                <a:ea typeface="ＭＳ Ｐゴシック" pitchFamily="34" charset="-128"/>
                <a:cs typeface="Arial"/>
              </a:rPr>
              <a:t>(a story of missionary) </a:t>
            </a:r>
          </a:p>
          <a:p>
            <a:pPr marL="852043" lvl="1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altLang="en-US" dirty="0">
                <a:ea typeface="ＭＳ Ｐゴシック" pitchFamily="34" charset="-128"/>
              </a:rPr>
              <a:t> Can be hereditary</a:t>
            </a:r>
            <a:endParaRPr lang="en-US" altLang="en-US" kern="0" dirty="0">
              <a:solidFill>
                <a:srgbClr val="000000"/>
              </a:solidFill>
              <a:cs typeface="Arial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endParaRPr lang="en-US" altLang="en-US" kern="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9B8A761-8169-7841-8626-1A9CCB6826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9731" y="1721551"/>
            <a:ext cx="3145669" cy="428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624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458200" cy="622828"/>
          </a:xfrm>
        </p:spPr>
        <p:txBody>
          <a:bodyPr/>
          <a:lstStyle/>
          <a:p>
            <a:r>
              <a:rPr lang="en-US" sz="3200" dirty="0"/>
              <a:t>2.4 </a:t>
            </a:r>
            <a:r>
              <a:rPr lang="en-US" altLang="en-US" sz="3200" dirty="0"/>
              <a:t>Changes in Physical Behavior </a:t>
            </a:r>
            <a:r>
              <a:rPr lang="en-US" altLang="en-US" sz="2000" dirty="0"/>
              <a:t>(2 of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/>
          <a:lstStyle/>
          <a:p>
            <a:r>
              <a:rPr lang="en-US" altLang="en-US" dirty="0"/>
              <a:t>Objective 2.4 Identify the proportionate relationship between aging and individual differences based on genetics, lifestyle, race and socio-economic factors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altLang="en-US" sz="3200" kern="0" dirty="0">
                <a:solidFill>
                  <a:srgbClr val="000000"/>
                </a:solidFill>
                <a:cs typeface="Arial"/>
              </a:rPr>
              <a:t>Lifestyle and attitude</a:t>
            </a: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altLang="en-US" kern="0" dirty="0">
                <a:solidFill>
                  <a:srgbClr val="000000"/>
                </a:solidFill>
                <a:cs typeface="Arial"/>
              </a:rPr>
              <a:t> Exercise, diet, tobacco, alcohol, etc.</a:t>
            </a: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altLang="en-US" kern="0" dirty="0">
                <a:solidFill>
                  <a:srgbClr val="000000"/>
                </a:solidFill>
                <a:cs typeface="Arial"/>
              </a:rPr>
              <a:t> Stress, love/hatred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altLang="en-US" sz="3200" kern="0" dirty="0">
                <a:solidFill>
                  <a:srgbClr val="000000"/>
                </a:solidFill>
                <a:cs typeface="Arial"/>
              </a:rPr>
              <a:t>Race, Ethnicity, and Socioeconomic Group</a:t>
            </a: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altLang="en-US" kern="0" dirty="0">
                <a:solidFill>
                  <a:srgbClr val="000000"/>
                </a:solidFill>
                <a:cs typeface="Arial"/>
              </a:rPr>
              <a:t> Low-income: food deserts</a:t>
            </a: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r>
              <a:rPr lang="en-US" altLang="en-US" kern="0" dirty="0">
                <a:solidFill>
                  <a:srgbClr val="000000"/>
                </a:solidFill>
                <a:cs typeface="Arial"/>
              </a:rPr>
              <a:t> Access to healthcare</a:t>
            </a: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endParaRPr lang="en-US" altLang="en-US" kern="0" dirty="0">
              <a:solidFill>
                <a:srgbClr val="000000"/>
              </a:solidFill>
              <a:cs typeface="Arial"/>
            </a:endParaRPr>
          </a:p>
          <a:p>
            <a:pPr marL="365125" lvl="0" indent="0" eaLnBrk="0" fontAlgn="base" hangingPunct="0">
              <a:spcBef>
                <a:spcPct val="20000"/>
              </a:spcBef>
              <a:spcAft>
                <a:spcPct val="0"/>
              </a:spcAft>
              <a:buClrTx/>
              <a:buFont typeface="Arial" pitchFamily="34" charset="0"/>
              <a:buChar char="–"/>
              <a:defRPr/>
            </a:pPr>
            <a:endParaRPr lang="en-US" altLang="en-US" kern="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6075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this map. What is the pattern?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" y="1017815"/>
            <a:ext cx="9144000" cy="512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83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534400" cy="622828"/>
          </a:xfrm>
        </p:spPr>
        <p:txBody>
          <a:bodyPr/>
          <a:lstStyle/>
          <a:p>
            <a:r>
              <a:rPr lang="en-US" dirty="0" smtClean="0"/>
              <a:t>Look at another map. What is the pattern?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8370"/>
            <a:ext cx="9144000" cy="515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1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EB2B9C-DAF7-4A49-A0EB-7B3C1A05E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F9BB198-8D6E-6E4F-AF9F-3118F8F534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E223E4F-5B9C-724A-9728-4796EE163E3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Form a small group of 3-5 to discuss the following question:</a:t>
            </a:r>
          </a:p>
          <a:p>
            <a:r>
              <a:rPr lang="en-US" dirty="0"/>
              <a:t>Today unequal access to health care is a major social problem.</a:t>
            </a:r>
          </a:p>
          <a:p>
            <a:r>
              <a:rPr lang="en-US" dirty="0"/>
              <a:t>Propose a concrete plan to alleviate this problem (If your answer is: “providing universal health care to every one,” please suggest the concrete steps e.g. where can we obtain the funding?)</a:t>
            </a:r>
          </a:p>
          <a:p>
            <a:r>
              <a:rPr lang="en-US" dirty="0"/>
              <a:t>Post your answer on Canvas.</a:t>
            </a:r>
          </a:p>
        </p:txBody>
      </p:sp>
    </p:spTree>
    <p:extLst>
      <p:ext uri="{BB962C8B-B14F-4D97-AF65-F5344CB8AC3E}">
        <p14:creationId xmlns:p14="http://schemas.microsoft.com/office/powerpoint/2010/main" val="1178692758"/>
      </p:ext>
    </p:extLst>
  </p:cSld>
  <p:clrMapOvr>
    <a:masterClrMapping/>
  </p:clrMapOvr>
</p:sld>
</file>

<file path=ppt/theme/theme1.xml><?xml version="1.0" encoding="utf-8"?>
<a:theme xmlns:a="http://schemas.openxmlformats.org/drawingml/2006/main" name="508 Lectur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1416</TotalTime>
  <Words>2505</Words>
  <Application>Microsoft Office PowerPoint</Application>
  <PresentationFormat>On-screen Show (4:3)</PresentationFormat>
  <Paragraphs>339</Paragraphs>
  <Slides>44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ＭＳ Ｐゴシック</vt:lpstr>
      <vt:lpstr>Arial</vt:lpstr>
      <vt:lpstr>Verdana</vt:lpstr>
      <vt:lpstr>Wingdings</vt:lpstr>
      <vt:lpstr>508 Lecture</vt:lpstr>
      <vt:lpstr>Health and Health Disorders</vt:lpstr>
      <vt:lpstr>Learning Objectives (1 of 2)</vt:lpstr>
      <vt:lpstr>Learning Objectives (2 of 2)</vt:lpstr>
      <vt:lpstr>Theories of Primary Aging</vt:lpstr>
      <vt:lpstr>Theories of Primary Aging</vt:lpstr>
      <vt:lpstr>PowerPoint Presentation</vt:lpstr>
      <vt:lpstr>Theories of Primary Aging (1 of 2)</vt:lpstr>
      <vt:lpstr>2.1 Theories of Primary Aging </vt:lpstr>
      <vt:lpstr>2.1 Theories of Primary Aging (2 of 2)</vt:lpstr>
      <vt:lpstr>2.1 Theories of Primary Aging (2 of 2)</vt:lpstr>
      <vt:lpstr>2.1 Theories of Primary Aging (2 of 2)</vt:lpstr>
      <vt:lpstr>2.1 Theories of Primary Aging (2 of 2)</vt:lpstr>
      <vt:lpstr>Discussion and assignment </vt:lpstr>
      <vt:lpstr>Physical Changes During Adulthood</vt:lpstr>
      <vt:lpstr>2.2 Physical Changes During Adulthood (1 of 5)</vt:lpstr>
      <vt:lpstr>PowerPoint Presentation</vt:lpstr>
      <vt:lpstr>2.2 Physical Changes During Adulthood</vt:lpstr>
      <vt:lpstr>Repair skin damage: Retin A</vt:lpstr>
      <vt:lpstr>2.2 Physical Changes During Adulthood (2 of 5) </vt:lpstr>
      <vt:lpstr>2.2 Physical Changes During Adulthood (2 of 5) </vt:lpstr>
      <vt:lpstr>PowerPoint Presentation</vt:lpstr>
      <vt:lpstr>Maintain healthy bone?</vt:lpstr>
      <vt:lpstr>2.2 Physical Changes During Adulthood (3 of 5) </vt:lpstr>
      <vt:lpstr>Figure 2.2 Physical Changes During Adulthood</vt:lpstr>
      <vt:lpstr>2.2 Physical Changes During Adulthood (3 of 5) </vt:lpstr>
      <vt:lpstr>2.2 Physical Changes During Adulthood (3 of 5) </vt:lpstr>
      <vt:lpstr>2.2 Physical Changes During Adulthood (4 of 5) </vt:lpstr>
      <vt:lpstr>2.2 Physical Changes During Adulthood (4 of 5) </vt:lpstr>
      <vt:lpstr>Changes in Physical Behavior</vt:lpstr>
      <vt:lpstr>2.3 Changes in Physical Behavior (1 of 3)</vt:lpstr>
      <vt:lpstr>PowerPoint Presentation</vt:lpstr>
      <vt:lpstr>2.3 Changes in Physical Behavior (1 of 3)</vt:lpstr>
      <vt:lpstr>2.3 Changes in Physical Behavior (2 of 3)</vt:lpstr>
      <vt:lpstr>2.3 Changes in Physical Behavior (2 of 3)</vt:lpstr>
      <vt:lpstr>2.3 Changes in Physical Behavior (2 of 3)</vt:lpstr>
      <vt:lpstr>Discussion (Ungraded)</vt:lpstr>
      <vt:lpstr>2.3 Changes in Physical Behavior (3 of 3)</vt:lpstr>
      <vt:lpstr>Figure 2.3 Changes of Physical Behavior </vt:lpstr>
      <vt:lpstr>Individual Differences in Primary Aging</vt:lpstr>
      <vt:lpstr>2.4 Changes in Physical Behavior (1 of 2)</vt:lpstr>
      <vt:lpstr>2.4 Changes in Physical Behavior (2 of 2)</vt:lpstr>
      <vt:lpstr>Look at this map. What is the pattern?</vt:lpstr>
      <vt:lpstr>Look at another map. What is the pattern?</vt:lpstr>
      <vt:lpstr>Discussion</vt:lpstr>
    </vt:vector>
  </TitlesOfParts>
  <Company>echosvoice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Compliant Lecture PowerPoint</dc:title>
  <dc:subject>Introduction to Psychology</dc:subject>
  <dc:creator>Echo Swinford</dc:creator>
  <cp:lastModifiedBy>Chong Ho Yu</cp:lastModifiedBy>
  <cp:revision>227</cp:revision>
  <dcterms:created xsi:type="dcterms:W3CDTF">2014-07-14T20:04:21Z</dcterms:created>
  <dcterms:modified xsi:type="dcterms:W3CDTF">2019-09-08T01:49:31Z</dcterms:modified>
</cp:coreProperties>
</file>