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318" r:id="rId2"/>
    <p:sldId id="319" r:id="rId3"/>
    <p:sldId id="395" r:id="rId4"/>
    <p:sldId id="396" r:id="rId5"/>
    <p:sldId id="397" r:id="rId6"/>
    <p:sldId id="398" r:id="rId7"/>
    <p:sldId id="367" r:id="rId8"/>
    <p:sldId id="368" r:id="rId9"/>
    <p:sldId id="399" r:id="rId10"/>
    <p:sldId id="369" r:id="rId11"/>
    <p:sldId id="372" r:id="rId12"/>
    <p:sldId id="371" r:id="rId13"/>
    <p:sldId id="370" r:id="rId14"/>
    <p:sldId id="365" r:id="rId15"/>
    <p:sldId id="366" r:id="rId16"/>
    <p:sldId id="374" r:id="rId17"/>
    <p:sldId id="400" r:id="rId18"/>
    <p:sldId id="373" r:id="rId19"/>
    <p:sldId id="375" r:id="rId20"/>
    <p:sldId id="376" r:id="rId21"/>
    <p:sldId id="377" r:id="rId22"/>
    <p:sldId id="378" r:id="rId23"/>
    <p:sldId id="380" r:id="rId24"/>
    <p:sldId id="381" r:id="rId25"/>
    <p:sldId id="379" r:id="rId26"/>
    <p:sldId id="382" r:id="rId27"/>
    <p:sldId id="383" r:id="rId28"/>
    <p:sldId id="384" r:id="rId29"/>
    <p:sldId id="386" r:id="rId30"/>
    <p:sldId id="385" r:id="rId31"/>
    <p:sldId id="388" r:id="rId32"/>
    <p:sldId id="387" r:id="rId33"/>
    <p:sldId id="351" r:id="rId34"/>
    <p:sldId id="401" r:id="rId35"/>
    <p:sldId id="402" r:id="rId36"/>
    <p:sldId id="354" r:id="rId37"/>
    <p:sldId id="331" r:id="rId38"/>
    <p:sldId id="403" r:id="rId39"/>
    <p:sldId id="404" r:id="rId40"/>
    <p:sldId id="353" r:id="rId41"/>
    <p:sldId id="389" r:id="rId42"/>
    <p:sldId id="334" r:id="rId43"/>
    <p:sldId id="335" r:id="rId44"/>
    <p:sldId id="405" r:id="rId45"/>
    <p:sldId id="390" r:id="rId46"/>
    <p:sldId id="391" r:id="rId47"/>
    <p:sldId id="392" r:id="rId48"/>
    <p:sldId id="393" r:id="rId49"/>
    <p:sldId id="394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la" initials="m" lastIdx="4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4" autoAdjust="0"/>
    <p:restoredTop sz="90705" autoAdjust="0"/>
  </p:normalViewPr>
  <p:slideViewPr>
    <p:cSldViewPr>
      <p:cViewPr varScale="1">
        <p:scale>
          <a:sx n="104" d="100"/>
          <a:sy n="104" d="100"/>
        </p:scale>
        <p:origin x="144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25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6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logytoday.com/us/blog/the-wide-wide-world-psychology/201506/why-are-teen-brains-designed-risk-takin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line.com/health/diabetes/diabetes-amputation#is-it-needed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m/news/health-28262878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https://www.psychologytoday.com/us/blog/the-wide-wide-world-psychology/201506/why-are-teen-brains-designed-risk-taking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007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https://www.healthline.com/health/diabetes/diabetes-amputation#is-it-needed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116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b="0" baseline="0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44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b="0" baseline="0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880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https://www.bbc.com/news/health-28262878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18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Source: </a:t>
            </a:r>
            <a:r>
              <a:rPr lang="en-US" sz="1200" dirty="0"/>
              <a:t>Data from Kessler, Berglund, </a:t>
            </a:r>
            <a:r>
              <a:rPr lang="en-US" sz="1200" dirty="0" err="1"/>
              <a:t>Demler</a:t>
            </a:r>
            <a:r>
              <a:rPr lang="en-US" sz="1200" dirty="0"/>
              <a:t>, et al. (2005), Table 2, p. 595 &amp; Table 3, p. 596; Kessler, Chiu, </a:t>
            </a:r>
            <a:r>
              <a:rPr lang="en-US" sz="1200" dirty="0" err="1"/>
              <a:t>Demler</a:t>
            </a:r>
            <a:r>
              <a:rPr lang="en-US" sz="1200" dirty="0"/>
              <a:t>, et al. (2005), Table 1, p. 619; Wang, Berglund, </a:t>
            </a:r>
            <a:r>
              <a:rPr lang="en-US" sz="1200" dirty="0" err="1"/>
              <a:t>Olfson</a:t>
            </a:r>
            <a:r>
              <a:rPr lang="en-US" sz="1200" dirty="0"/>
              <a:t>, et al. (2005), p. 605</a:t>
            </a:r>
            <a:endParaRPr lang="en-US" sz="1200" i="1" dirty="0"/>
          </a:p>
          <a:p>
            <a:pPr marL="171450" indent="-171450"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71450" indent="-17145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Lifetime Prevalence</a:t>
            </a:r>
          </a:p>
          <a:p>
            <a:pPr marL="628650" lvl="1" indent="-17145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Percent</a:t>
            </a:r>
            <a:r>
              <a:rPr lang="en-US" altLang="en-US" baseline="0" dirty="0">
                <a:ea typeface="ＭＳ Ｐゴシック" panose="020B0600070205080204" pitchFamily="34" charset="-128"/>
              </a:rPr>
              <a:t> who have had this type of disorder at least once in their lifetime</a:t>
            </a:r>
          </a:p>
          <a:p>
            <a:pPr marL="171450" indent="-17145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12-month Prevalence</a:t>
            </a:r>
          </a:p>
          <a:p>
            <a:pPr marL="628650" lvl="1" indent="-17145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Percent who have had this type of disorder in the last 12 months </a:t>
            </a:r>
            <a:endParaRPr lang="en-US" altLang="en-US" baseline="0" dirty="0">
              <a:ea typeface="ＭＳ Ｐゴシック" panose="020B0600070205080204" pitchFamily="34" charset="-128"/>
            </a:endParaRPr>
          </a:p>
          <a:p>
            <a:pPr marL="171450" indent="-17145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Median Age of Onset</a:t>
            </a:r>
          </a:p>
          <a:p>
            <a:pPr marL="628650" lvl="1" indent="-171450"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Age at which 50% of the cases appeared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276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584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584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altLang="en-US" b="0" baseline="0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807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altLang="en-US" b="0" baseline="0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462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altLang="en-US" b="0" baseline="0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03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33338" y="6408738"/>
            <a:ext cx="9156700" cy="465137"/>
            <a:chOff x="33338" y="6408738"/>
            <a:chExt cx="9156700" cy="465137"/>
          </a:xfrm>
        </p:grpSpPr>
        <p:pic>
          <p:nvPicPr>
            <p:cNvPr id="7" name="Always Learning Logo" descr="Pearson_Strap_Bound_Whit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opyright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1" name="Pearson Logo" descr="Pearson_Bound_Whit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44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3338" y="6408738"/>
            <a:ext cx="9156700" cy="465137"/>
            <a:chOff x="33338" y="6408738"/>
            <a:chExt cx="9156700" cy="465137"/>
          </a:xfrm>
        </p:grpSpPr>
        <p:pic>
          <p:nvPicPr>
            <p:cNvPr id="13" name="Always Learning Logo" descr="Pearson: Always Learning Logo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Copyright" descr="Copyright 2015, 2012, 2009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Learning Objective(s)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chemeClr val="bg1"/>
              </a:buClr>
              <a:buSzPct val="25000"/>
              <a:defRPr sz="2400"/>
            </a:lvl1pPr>
            <a:lvl2pPr marL="569913" indent="-285750">
              <a:defRPr sz="2000"/>
            </a:lvl2pPr>
            <a:lvl3pPr>
              <a:defRPr sz="2000"/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figure number and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2016 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40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13" name="Copyright" descr="Pearson: Copyright 2015, 2012, 2009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2016 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59" r:id="rId5"/>
    <p:sldLayoutId id="2147483658" r:id="rId6"/>
    <p:sldLayoutId id="2147483660" r:id="rId7"/>
    <p:sldLayoutId id="2147483651" r:id="rId8"/>
    <p:sldLayoutId id="2147483654" r:id="rId9"/>
    <p:sldLayoutId id="2147483655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urworldindata.org/causes-of-death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ourworldindata.org/causes-of-death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3fz8jYjr6I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5268076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ihwSdKVoO8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ufb0Hx2438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90/jpm8030026" TargetMode="Externa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mc/articles/PMC4904378/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ubmed/29490579" TargetMode="Externa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ccmh.psu.edu/" TargetMode="Externa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Health and Health Disorders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Eighth Edition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Chapter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Health and Health Disorders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426968"/>
            <a:ext cx="3886200" cy="497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14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/>
              <a:t>3.1	</a:t>
            </a:r>
            <a:r>
              <a:rPr lang="en-US" altLang="en-US" dirty="0"/>
              <a:t>Discuss changes in mortality rates and causes of death as we move through adulthood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815975"/>
            <a:ext cx="8229600" cy="403225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0"/>
            <a:ext cx="5930556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73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in the 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1999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 b="1" dirty="0"/>
              <a:t>Three of the top five causes of death for emerging adults (aged 15 to 24) are </a:t>
            </a:r>
            <a:r>
              <a:rPr lang="en-US" altLang="en-US" sz="2000" b="1" dirty="0">
                <a:solidFill>
                  <a:srgbClr val="FF0000"/>
                </a:solidFill>
              </a:rPr>
              <a:t>accidents, homicides, and suicides. </a:t>
            </a:r>
          </a:p>
          <a:p>
            <a:pPr marL="0" indent="0">
              <a:buFontTx/>
              <a:buNone/>
            </a:pPr>
            <a:r>
              <a:rPr lang="en-US" altLang="en-US" sz="2000" b="1" dirty="0"/>
              <a:t>By young adulthood (25 to 44) </a:t>
            </a:r>
            <a:r>
              <a:rPr lang="en-US" altLang="en-US" sz="2000" b="1" dirty="0">
                <a:solidFill>
                  <a:srgbClr val="FF0000"/>
                </a:solidFill>
              </a:rPr>
              <a:t>accidents</a:t>
            </a:r>
            <a:r>
              <a:rPr lang="en-US" altLang="en-US" sz="2000" b="1" dirty="0"/>
              <a:t> are still in first place, but </a:t>
            </a:r>
            <a:r>
              <a:rPr lang="en-US" altLang="en-US" sz="2000" b="1" dirty="0">
                <a:solidFill>
                  <a:srgbClr val="FF0000"/>
                </a:solidFill>
              </a:rPr>
              <a:t>cancer</a:t>
            </a:r>
            <a:r>
              <a:rPr lang="en-US" altLang="en-US" sz="2000" b="1" dirty="0"/>
              <a:t> </a:t>
            </a:r>
            <a:r>
              <a:rPr lang="en-US" altLang="en-US" sz="2000" b="1" dirty="0">
                <a:solidFill>
                  <a:srgbClr val="FF0000"/>
                </a:solidFill>
              </a:rPr>
              <a:t>and heart disease </a:t>
            </a:r>
            <a:r>
              <a:rPr lang="en-US" altLang="en-US" sz="2000" b="1" dirty="0"/>
              <a:t>are second and third.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9A19AE-3550-DD40-88E0-55096D1FB2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3200400"/>
            <a:ext cx="5105400" cy="311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6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5C21-FD49-DC4B-B8F6-3148D8F2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in the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70753-C73D-8F44-A786-470F19DC1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01F34A-3837-E74C-8AB8-006A9E57D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7110"/>
            <a:ext cx="9144000" cy="47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67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5C21-FD49-DC4B-B8F6-3148D8F2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in the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70753-C73D-8F44-A786-470F19DC1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1600200"/>
            <a:ext cx="3200399" cy="4525963"/>
          </a:xfrm>
        </p:spPr>
        <p:txBody>
          <a:bodyPr/>
          <a:lstStyle/>
          <a:p>
            <a:r>
              <a:rPr lang="en-US" dirty="0"/>
              <a:t>Why are younger people more likely to take risky behaviors?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E19FA-EF37-9E4F-926F-DA8B81C4E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73696"/>
            <a:ext cx="5334001" cy="406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32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5C21-FD49-DC4B-B8F6-3148D8F2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in the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70753-C73D-8F44-A786-470F19DC1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5029200" cy="4525963"/>
          </a:xfrm>
        </p:spPr>
        <p:txBody>
          <a:bodyPr/>
          <a:lstStyle/>
          <a:p>
            <a:r>
              <a:rPr lang="en-US" dirty="0"/>
              <a:t>Prior research found that younger and older people are equally capable of evaluating risk (</a:t>
            </a:r>
            <a:r>
              <a:rPr lang="en-US" dirty="0" err="1"/>
              <a:t>Beyth-Marom</a:t>
            </a:r>
            <a:r>
              <a:rPr lang="en-US" dirty="0"/>
              <a:t>, Austin, </a:t>
            </a:r>
            <a:r>
              <a:rPr lang="en-US" dirty="0" err="1"/>
              <a:t>Fischoff</a:t>
            </a:r>
            <a:r>
              <a:rPr lang="en-US" dirty="0"/>
              <a:t>, </a:t>
            </a:r>
            <a:r>
              <a:rPr lang="en-US" dirty="0" err="1"/>
              <a:t>Pamlgren</a:t>
            </a:r>
            <a:r>
              <a:rPr lang="en-US" dirty="0"/>
              <a:t>, &amp; Jacobs-</a:t>
            </a:r>
            <a:r>
              <a:rPr lang="en-US" dirty="0" err="1"/>
              <a:t>Quadrel</a:t>
            </a:r>
            <a:r>
              <a:rPr lang="en-US" dirty="0"/>
              <a:t>, 1993), but youth still engage in risk behaviors.</a:t>
            </a:r>
          </a:p>
          <a:p>
            <a:r>
              <a:rPr lang="en-US" dirty="0"/>
              <a:t>Young people care about </a:t>
            </a:r>
            <a:r>
              <a:rPr lang="en-US" dirty="0">
                <a:solidFill>
                  <a:srgbClr val="FF0000"/>
                </a:solidFill>
              </a:rPr>
              <a:t>peer relationships </a:t>
            </a:r>
            <a:r>
              <a:rPr lang="en-US" dirty="0"/>
              <a:t>(Larson &amp; Richards, 1991) and are afraid of </a:t>
            </a:r>
            <a:r>
              <a:rPr lang="en-US" dirty="0">
                <a:solidFill>
                  <a:srgbClr val="FF0000"/>
                </a:solidFill>
              </a:rPr>
              <a:t>social exclusion</a:t>
            </a:r>
            <a:r>
              <a:rPr lang="en-US" dirty="0"/>
              <a:t>.</a:t>
            </a:r>
          </a:p>
          <a:p>
            <a:r>
              <a:rPr lang="en-US" dirty="0"/>
              <a:t>What would you do? Just say “No”!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DA417-5FE2-AD40-8CA9-F67E8630A7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1623390"/>
            <a:ext cx="2971800" cy="440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35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in the 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1999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b="1" dirty="0"/>
              <a:t>Middle-aged adults (aged 45 to 64) have </a:t>
            </a:r>
            <a:r>
              <a:rPr lang="en-US" altLang="en-US" sz="2800" b="1" dirty="0">
                <a:solidFill>
                  <a:srgbClr val="FF0000"/>
                </a:solidFill>
              </a:rPr>
              <a:t>cancer and heart disease</a:t>
            </a:r>
            <a:r>
              <a:rPr lang="en-US" altLang="en-US" sz="2800" b="1" dirty="0"/>
              <a:t> in first and second place, </a:t>
            </a:r>
          </a:p>
          <a:p>
            <a:pPr marL="0" indent="0">
              <a:buFontTx/>
              <a:buNone/>
            </a:pPr>
            <a:r>
              <a:rPr lang="en-US" altLang="en-US" sz="2800" b="1" dirty="0"/>
              <a:t>For older adults (aged 65 and over) these two diseases are reversed in first and second place, and </a:t>
            </a:r>
            <a:r>
              <a:rPr lang="en-US" altLang="en-US" sz="2800" b="1" dirty="0">
                <a:solidFill>
                  <a:srgbClr val="FF0000"/>
                </a:solidFill>
              </a:rPr>
              <a:t>Alzheimer’s disease</a:t>
            </a:r>
            <a:r>
              <a:rPr lang="en-US" altLang="en-US" sz="2800" b="1" dirty="0"/>
              <a:t> is among the top five causes of death</a:t>
            </a:r>
          </a:p>
          <a:p>
            <a:pPr marL="0" indent="0">
              <a:buFontTx/>
              <a:buNone/>
            </a:pPr>
            <a:r>
              <a:rPr lang="en-US" sz="2800" b="1" dirty="0"/>
              <a:t>How about other countries and in the past?</a:t>
            </a:r>
          </a:p>
          <a:p>
            <a:pPr marL="0" indent="0">
              <a:buFontTx/>
              <a:buNone/>
            </a:pPr>
            <a:r>
              <a:rPr lang="en-US" sz="2800" dirty="0">
                <a:hlinkClick r:id="rId2"/>
              </a:rPr>
              <a:t>https://ourworldindata.org/causes-of-death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6691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around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147C9-9A90-D84B-9900-377ED49F6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884"/>
            <a:ext cx="9144000" cy="60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61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around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77466"/>
            <a:ext cx="7514286" cy="4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2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around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2705"/>
            <a:ext cx="7466667" cy="49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55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in USA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82228"/>
            <a:ext cx="7485714" cy="4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66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death in Taiwan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447800"/>
            <a:ext cx="6858000" cy="489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833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class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your Web browser and go to </a:t>
            </a:r>
            <a:r>
              <a:rPr lang="en-US" dirty="0">
                <a:hlinkClick r:id="rId2"/>
              </a:rPr>
              <a:t>https://ourworldindata.org/causes-of-death</a:t>
            </a:r>
            <a:endParaRPr lang="en-US" dirty="0"/>
          </a:p>
          <a:p>
            <a:r>
              <a:rPr lang="en-US" dirty="0"/>
              <a:t>Scroll down to graph “Share of deaths by cause, World 2017.”</a:t>
            </a:r>
          </a:p>
          <a:p>
            <a:r>
              <a:rPr lang="en-US" dirty="0"/>
              <a:t>Press the button “Change country” and choose a country.</a:t>
            </a:r>
          </a:p>
          <a:p>
            <a:r>
              <a:rPr lang="en-US" dirty="0"/>
              <a:t>Compare the causes of death of that country and USA. Are they different or similar?</a:t>
            </a:r>
          </a:p>
          <a:p>
            <a:r>
              <a:rPr lang="en-US" dirty="0"/>
              <a:t>Feel free to share your finding with the class.</a:t>
            </a:r>
          </a:p>
        </p:txBody>
      </p:sp>
    </p:spTree>
    <p:extLst>
      <p:ext uri="{BB962C8B-B14F-4D97-AF65-F5344CB8AC3E}">
        <p14:creationId xmlns:p14="http://schemas.microsoft.com/office/powerpoint/2010/main" val="4240941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3.2: Conditions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/>
              <a:t>Acute conditions: </a:t>
            </a:r>
            <a:r>
              <a:rPr lang="en-US" altLang="en-US" dirty="0"/>
              <a:t>Younger adults are about twice as likely as are those over 65 to suffer from </a:t>
            </a:r>
            <a:r>
              <a:rPr lang="en-US" altLang="en-US" dirty="0">
                <a:solidFill>
                  <a:srgbClr val="FF0000"/>
                </a:solidFill>
              </a:rPr>
              <a:t>short-term health problems</a:t>
            </a:r>
            <a:r>
              <a:rPr lang="en-US" altLang="en-US" dirty="0"/>
              <a:t>, which physicians call, including colds, flu, infections, or short-term intestinal upsets. </a:t>
            </a:r>
          </a:p>
          <a:p>
            <a:pPr marL="0" indent="0">
              <a:buFontTx/>
              <a:buNone/>
            </a:pPr>
            <a:r>
              <a:rPr lang="en-US" altLang="en-US" b="1" dirty="0"/>
              <a:t>Chronic conditions: </a:t>
            </a:r>
            <a:r>
              <a:rPr lang="en-US" altLang="en-US" dirty="0">
                <a:solidFill>
                  <a:srgbClr val="FF0000"/>
                </a:solidFill>
              </a:rPr>
              <a:t>Longer-lasting disorders</a:t>
            </a:r>
            <a:r>
              <a:rPr lang="en-US" altLang="en-US" dirty="0"/>
              <a:t>, such as heart disease, arthritis, or high blood pressure.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574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3.2 Disability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572491"/>
            <a:ext cx="4447619" cy="4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45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902727"/>
          </a:xfrm>
        </p:spPr>
        <p:txBody>
          <a:bodyPr/>
          <a:lstStyle/>
          <a:p>
            <a:r>
              <a:rPr lang="en-US" dirty="0"/>
              <a:t>Manageable and normal conditions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Chronic illness &lt;&gt; disability</a:t>
            </a:r>
          </a:p>
          <a:p>
            <a:pPr marL="0" indent="0">
              <a:buNone/>
            </a:pPr>
            <a:r>
              <a:rPr lang="en-US" dirty="0"/>
              <a:t>High blood pressure can be controlled with medication and exercise</a:t>
            </a:r>
          </a:p>
          <a:p>
            <a:pPr marL="0" indent="0">
              <a:buNone/>
            </a:pPr>
            <a:r>
              <a:rPr lang="en-US" dirty="0"/>
              <a:t>Controversial: Some conditions (ED) are considered “normal” and might not affect the overall quality of life. And therefore most insurance companies do not cover Viagra.</a:t>
            </a:r>
          </a:p>
        </p:txBody>
      </p:sp>
    </p:spTree>
    <p:extLst>
      <p:ext uri="{BB962C8B-B14F-4D97-AF65-F5344CB8AC3E}">
        <p14:creationId xmlns:p14="http://schemas.microsoft.com/office/powerpoint/2010/main" val="898135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017FB-3B1D-F44F-9B4A-5A48C797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 between CVD and CHD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3F3E6-2E85-0B41-8753-2062FE08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dirty="0"/>
              <a:t>Cardiovascular disease (CVD): a class of diseases that involve the heart or blood vessels. Vascular refers to all the blood vessels in the body.</a:t>
            </a:r>
          </a:p>
          <a:p>
            <a:r>
              <a:rPr lang="en-US" dirty="0"/>
              <a:t>Coronary heart disease (CHD): Plaque accumulates within the walls of the coronary arteries until the blood flow to the heart’s muscle is limited.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D1FE8-4B55-5547-B038-06D7C65CF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600200"/>
            <a:ext cx="385010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60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Specific Diseases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CVD is the number-one killer of women throughout the developed world. </a:t>
            </a:r>
            <a:r>
              <a:rPr lang="en-US" dirty="0">
                <a:solidFill>
                  <a:srgbClr val="FF0000"/>
                </a:solidFill>
              </a:rPr>
              <a:t>Why?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https://www.youtube.com/watch?v=_3fz8jYjr6I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Usually women do not know the signs: nausea, fatigue, dizziness, cold sweats, shortness of breath, and sharp pain in the upper body, neck, or jaw. </a:t>
            </a:r>
          </a:p>
          <a:p>
            <a:pPr marL="0" indent="0">
              <a:buNone/>
            </a:pPr>
            <a:r>
              <a:rPr lang="en-US" dirty="0"/>
              <a:t>Factors that are uncontrolled: age &gt; 50, family history</a:t>
            </a:r>
          </a:p>
          <a:p>
            <a:pPr marL="0" indent="0">
              <a:buNone/>
            </a:pPr>
            <a:r>
              <a:rPr lang="en-US" dirty="0"/>
              <a:t>Factors that can be prevented: smoking, obesity, inactive lifestyle, diabetes, high cholesterol, high blood pressure.</a:t>
            </a:r>
          </a:p>
        </p:txBody>
      </p:sp>
    </p:spTree>
    <p:extLst>
      <p:ext uri="{BB962C8B-B14F-4D97-AF65-F5344CB8AC3E}">
        <p14:creationId xmlns:p14="http://schemas.microsoft.com/office/powerpoint/2010/main" val="50536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5B49D-BDAD-C240-9277-B012F15FC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85407-1883-0848-9F65-5E26C399F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6B6133-72C7-414E-8F8D-0CEEB9F3F7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532" y="457200"/>
            <a:ext cx="8509000" cy="5892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0342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E77F-E8A2-7D44-BFDA-7C545C61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4B8A6-3D0B-0D4E-8CD8-12D2B70CA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68F29C-BC78-D14B-867B-029E1653D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3400"/>
            <a:ext cx="8305800" cy="5765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6899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DC60-EEF7-EC4A-A64D-DF2FABD0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AB179-31AC-5348-A142-19A1E2D79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of the reasons that the rate of CVD/CHD is declining?</a:t>
            </a:r>
          </a:p>
          <a:p>
            <a:r>
              <a:rPr lang="en-US" dirty="0"/>
              <a:t>Ford et al. (2007) suggested that about 47% of the decline in CHD mortality rate between 1980 and 2000 could be attributed to better medical treatments whereas 44% could be resulted from reductions in major risk factors.</a:t>
            </a:r>
          </a:p>
          <a:p>
            <a:r>
              <a:rPr lang="en-US" dirty="0">
                <a:hlinkClick r:id="rId2"/>
              </a:rPr>
              <a:t>https://www.ncbi.nlm.nih.gov/pmc/articles/PMC5268076/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5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BC292-9B58-A248-A2B6-9DF8DE9A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7969B-B157-6F48-92A1-96EB981A4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Breast cancer is the most frequent cause of cancer deaths for women under 55.</a:t>
            </a:r>
          </a:p>
          <a:p>
            <a:r>
              <a:rPr lang="en-US" dirty="0">
                <a:hlinkClick r:id="rId2"/>
              </a:rPr>
              <a:t>https://www.youtube.com/watch?v=3ihwSdKVoO8</a:t>
            </a:r>
            <a:endParaRPr lang="en-US" dirty="0"/>
          </a:p>
          <a:p>
            <a:r>
              <a:rPr lang="en-US" dirty="0"/>
              <a:t>Leukemia is most frequent for young adult men.</a:t>
            </a:r>
          </a:p>
          <a:p>
            <a:r>
              <a:rPr lang="en-US" dirty="0"/>
              <a:t>Lung cancer is most frequent for middle-aged men.</a:t>
            </a:r>
          </a:p>
        </p:txBody>
      </p:sp>
    </p:spTree>
    <p:extLst>
      <p:ext uri="{BB962C8B-B14F-4D97-AF65-F5344CB8AC3E}">
        <p14:creationId xmlns:p14="http://schemas.microsoft.com/office/powerpoint/2010/main" val="2356483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BC292-9B58-A248-A2B6-9DF8DE9A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7969B-B157-6F48-92A1-96EB981A4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Uncontrollable factors: Age &gt; 50, family history</a:t>
            </a:r>
          </a:p>
          <a:p>
            <a:r>
              <a:rPr lang="en-US" dirty="0"/>
              <a:t>Factors that are preventable: smoking, unhealthy diet, chemical and radiation exposure in the workplace, STD, inactive lifestyle, obesity, excessive alcohol use, unprotected exposure to sunlight.</a:t>
            </a:r>
          </a:p>
          <a:p>
            <a:r>
              <a:rPr lang="en-US" dirty="0">
                <a:hlinkClick r:id="rId2"/>
              </a:rPr>
              <a:t>https://www.youtube.com/watch?v=mufb0Hx2438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83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4B3F-D5E5-4340-9539-0E5FBD89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2AF7E-7FE3-DC4F-9D77-98075BFCF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Gonzales, M. C., Grayson, J., Lie, A., </a:t>
            </a:r>
            <a:r>
              <a:rPr lang="en-US" b="1" dirty="0"/>
              <a:t>Yu, C. H., </a:t>
            </a:r>
            <a:r>
              <a:rPr lang="en-US" dirty="0"/>
              <a:t>&amp; </a:t>
            </a:r>
            <a:r>
              <a:rPr lang="en-US" dirty="0" err="1"/>
              <a:t>Shiao</a:t>
            </a:r>
            <a:r>
              <a:rPr lang="en-US" dirty="0"/>
              <a:t>, P. (2018). Gene-environment interactions and predictors of breast cancer in family-based multi-ethnic groups. </a:t>
            </a:r>
            <a:r>
              <a:rPr lang="en-US" i="1" dirty="0" err="1"/>
              <a:t>Oncotarget</a:t>
            </a:r>
            <a:r>
              <a:rPr lang="en-US" i="1" dirty="0"/>
              <a:t>, 9</a:t>
            </a:r>
            <a:r>
              <a:rPr lang="en-US" dirty="0"/>
              <a:t>, 29019–29035. </a:t>
            </a:r>
            <a:r>
              <a:rPr lang="en-US" dirty="0" err="1"/>
              <a:t>doi</a:t>
            </a:r>
            <a:r>
              <a:rPr lang="en-US" dirty="0"/>
              <a:t>: 10.18632/oncotarget.25520. </a:t>
            </a:r>
          </a:p>
          <a:p>
            <a:r>
              <a:rPr lang="en-US" dirty="0" err="1"/>
              <a:t>Shiao</a:t>
            </a:r>
            <a:r>
              <a:rPr lang="en-US" dirty="0"/>
              <a:t>, P., Grayson, J., &amp; </a:t>
            </a:r>
            <a:r>
              <a:rPr lang="en-US" b="1" dirty="0"/>
              <a:t>Yu, C. H</a:t>
            </a:r>
            <a:r>
              <a:rPr lang="en-US" dirty="0"/>
              <a:t>. (2018). Gene-metabolite interaction in the one carbon metabolism pathway: Predictors of colorectal cancer in multi-ethnic families. </a:t>
            </a:r>
            <a:r>
              <a:rPr lang="en-US" i="1" dirty="0"/>
              <a:t>Journal of Personalized Medicine, 8</a:t>
            </a:r>
            <a:r>
              <a:rPr lang="en-US" dirty="0"/>
              <a:t>(3), Article 26. </a:t>
            </a:r>
            <a:r>
              <a:rPr lang="en-US" dirty="0">
                <a:hlinkClick r:id="rId2"/>
              </a:rPr>
              <a:t>https://doi.org/10.3390/jpm8030026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539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4B3F-D5E5-4340-9539-0E5FBD89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2AF7E-7FE3-DC4F-9D77-98075BFCF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Shiao</a:t>
            </a:r>
            <a:r>
              <a:rPr lang="en-US" dirty="0"/>
              <a:t>, P., Grayson, J., Lie, A., &amp; </a:t>
            </a:r>
            <a:r>
              <a:rPr lang="en-US" b="1" dirty="0"/>
              <a:t>Yu, C. H. </a:t>
            </a:r>
            <a:r>
              <a:rPr lang="en-US" dirty="0"/>
              <a:t>(2018). Personalized nutrition—Genes, diet, and related interactive parameters as predictors of cancer in multiethnic colorectal cancer families. Nutrients, 10(6), Article 795. </a:t>
            </a:r>
          </a:p>
          <a:p>
            <a:pPr marL="0" indent="0">
              <a:buNone/>
            </a:pPr>
            <a:r>
              <a:rPr lang="en-US" dirty="0" err="1"/>
              <a:t>Shiao</a:t>
            </a:r>
            <a:r>
              <a:rPr lang="en-US" dirty="0"/>
              <a:t>, P., Grayson, J., Lie, A., &amp; </a:t>
            </a:r>
            <a:r>
              <a:rPr lang="en-US" b="1" dirty="0"/>
              <a:t>Yu, C. H. </a:t>
            </a:r>
            <a:r>
              <a:rPr lang="en-US" dirty="0"/>
              <a:t>(2018). Predictors of the healthy eating index and glycemic index in multi-ethnic colorectal cancer families. Nutrients, 10(6) Article 674.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39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4B3F-D5E5-4340-9539-0E5FBD89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2AF7E-7FE3-DC4F-9D77-98075BFCF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Shiao</a:t>
            </a:r>
            <a:r>
              <a:rPr lang="en-US" dirty="0"/>
              <a:t>, P., Lie, A., &amp; </a:t>
            </a:r>
            <a:r>
              <a:rPr lang="en-US" b="1" dirty="0"/>
              <a:t>Yu, C. H. </a:t>
            </a:r>
            <a:r>
              <a:rPr lang="en-US" dirty="0"/>
              <a:t>(2018). </a:t>
            </a:r>
            <a:r>
              <a:rPr lang="en-US" b="1" dirty="0"/>
              <a:t>Meta-analysis</a:t>
            </a:r>
            <a:r>
              <a:rPr lang="en-US" dirty="0"/>
              <a:t> of homocysteine-related factors on the risk of colorectal cancer. </a:t>
            </a:r>
            <a:r>
              <a:rPr lang="en-US" i="1" dirty="0" err="1"/>
              <a:t>Oncotarget</a:t>
            </a:r>
            <a:r>
              <a:rPr lang="en-US" i="1" dirty="0"/>
              <a:t>, 9</a:t>
            </a:r>
            <a:r>
              <a:rPr lang="en-US" dirty="0"/>
              <a:t>, 25681-25697. </a:t>
            </a:r>
          </a:p>
          <a:p>
            <a:pPr marL="0" indent="0">
              <a:buNone/>
            </a:pPr>
            <a:r>
              <a:rPr lang="en-US" dirty="0" err="1"/>
              <a:t>Shiao</a:t>
            </a:r>
            <a:r>
              <a:rPr lang="en-US" dirty="0"/>
              <a:t>, P., Grayson, J., </a:t>
            </a:r>
            <a:r>
              <a:rPr lang="en-US" b="1" dirty="0"/>
              <a:t>Yu, C. H., </a:t>
            </a:r>
            <a:r>
              <a:rPr lang="en-US" dirty="0" err="1"/>
              <a:t>Wasek</a:t>
            </a:r>
            <a:r>
              <a:rPr lang="en-US" dirty="0"/>
              <a:t>-Patterson, B., &amp; </a:t>
            </a:r>
            <a:r>
              <a:rPr lang="en-US" dirty="0" err="1"/>
              <a:t>Bottiglieri</a:t>
            </a:r>
            <a:r>
              <a:rPr lang="en-US" dirty="0"/>
              <a:t>, T. (2018). Gene environment interactions and predictors of colorectal cancer in family-based multi-ethnic groups. </a:t>
            </a:r>
            <a:r>
              <a:rPr lang="en-US" i="1" dirty="0"/>
              <a:t>Journal of Personalized Medicine, 8</a:t>
            </a:r>
            <a:r>
              <a:rPr lang="en-US" dirty="0"/>
              <a:t>(1), 1-21. doi:10.3390/jpm8010010. </a:t>
            </a:r>
          </a:p>
        </p:txBody>
      </p:sp>
    </p:spTree>
    <p:extLst>
      <p:ext uri="{BB962C8B-B14F-4D97-AF65-F5344CB8AC3E}">
        <p14:creationId xmlns:p14="http://schemas.microsoft.com/office/powerpoint/2010/main" val="727317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4B3F-D5E5-4340-9539-0E5FBD89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2AF7E-7FE3-DC4F-9D77-98075BFCF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Shiao</a:t>
            </a:r>
            <a:r>
              <a:rPr lang="en-US" dirty="0"/>
              <a:t>, P., &amp; </a:t>
            </a:r>
            <a:r>
              <a:rPr lang="en-US" b="1" dirty="0"/>
              <a:t>Yu, C. H</a:t>
            </a:r>
            <a:r>
              <a:rPr lang="en-US" dirty="0"/>
              <a:t>. (2016). Meta-prediction of MTHFR gene polymorphism-mutations and risks on colorectal cancer for population health in the world. </a:t>
            </a:r>
            <a:r>
              <a:rPr lang="en-US" i="1" dirty="0"/>
              <a:t>Biological Research for Nursing, 18, </a:t>
            </a:r>
            <a:r>
              <a:rPr lang="en-US" dirty="0"/>
              <a:t>357-369. DOI: 10.1177/1099800415628054. Retrieved from </a:t>
            </a:r>
            <a:r>
              <a:rPr lang="en-US" dirty="0">
                <a:hlinkClick r:id="rId2"/>
              </a:rPr>
              <a:t>http://www.ncbi.nlm.nih.gov/pmc/articles/PMC4904378/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1689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4353A-106E-B64A-845B-CC04B8516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Diabetes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54BC-55A7-F04A-BDAF-98FE202B0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disease in which the body is not able to metabolize insulin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Type 1 appears in children and young adults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Type 2 appears associated with age, obesity, physical activity</a:t>
            </a:r>
            <a:endParaRPr lang="en-US" sz="2400" dirty="0"/>
          </a:p>
          <a:p>
            <a:pPr marL="171450" lvl="0" indent="-171450"/>
            <a:r>
              <a:rPr lang="en-US" altLang="en-US" dirty="0">
                <a:ea typeface="ＭＳ Ｐゴシック" panose="020B0600070205080204" pitchFamily="34" charset="-128"/>
              </a:rPr>
              <a:t>Increases risk of other acquiring other diseases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Heart disease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Blindness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Kidney disease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Amputations (narrow blood vessels reduce blood flow to the leg, cannot feel pain)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183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4353A-106E-B64A-845B-CC04B8516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Diabetes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54BC-55A7-F04A-BDAF-98FE202B0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Rising in the United States and many developing countries.</a:t>
            </a:r>
          </a:p>
          <a:p>
            <a:r>
              <a:rPr lang="en-US" dirty="0"/>
              <a:t>Uncontrollable factors: Age &gt; 45, family history</a:t>
            </a:r>
          </a:p>
          <a:p>
            <a:r>
              <a:rPr lang="en-US" dirty="0"/>
              <a:t>Factors that are preventable: </a:t>
            </a:r>
          </a:p>
          <a:p>
            <a:pPr lvl="1"/>
            <a:r>
              <a:rPr lang="en-US" sz="2400" dirty="0"/>
              <a:t>Obesity</a:t>
            </a:r>
          </a:p>
          <a:p>
            <a:pPr lvl="1"/>
            <a:r>
              <a:rPr lang="en-US" sz="2400" dirty="0"/>
              <a:t>high blood pressure</a:t>
            </a:r>
          </a:p>
          <a:p>
            <a:pPr lvl="1"/>
            <a:r>
              <a:rPr lang="en-US" sz="2400" dirty="0"/>
              <a:t>high cholesterol</a:t>
            </a:r>
          </a:p>
          <a:p>
            <a:pPr lvl="1"/>
            <a:r>
              <a:rPr lang="en-US" sz="2400" dirty="0"/>
              <a:t>inactive lifestyle.</a:t>
            </a:r>
          </a:p>
        </p:txBody>
      </p:sp>
    </p:spTree>
    <p:extLst>
      <p:ext uri="{BB962C8B-B14F-4D97-AF65-F5344CB8AC3E}">
        <p14:creationId xmlns:p14="http://schemas.microsoft.com/office/powerpoint/2010/main" val="1772553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F3AE-13B1-A64F-9B03-E09894DA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50D5-44C6-0640-BF81-8D7C24C48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Naccashian</a:t>
            </a:r>
            <a:r>
              <a:rPr lang="en-US" dirty="0"/>
              <a:t>, Z., </a:t>
            </a:r>
            <a:r>
              <a:rPr lang="en-US" dirty="0" err="1"/>
              <a:t>Hattar</a:t>
            </a:r>
            <a:r>
              <a:rPr lang="en-US" dirty="0"/>
              <a:t>, M. H., </a:t>
            </a:r>
            <a:r>
              <a:rPr lang="en-US" b="1" dirty="0"/>
              <a:t>Yu, C. H</a:t>
            </a:r>
            <a:r>
              <a:rPr lang="en-US" dirty="0"/>
              <a:t>., &amp; </a:t>
            </a:r>
            <a:r>
              <a:rPr lang="en-US" dirty="0" err="1"/>
              <a:t>Avvazian</a:t>
            </a:r>
            <a:r>
              <a:rPr lang="en-US" dirty="0"/>
              <a:t>, S. P. (2018). Prevalence and predictors of diabetes mellitus and hypertension in Armenian Americans in Los Angeles. </a:t>
            </a:r>
            <a:r>
              <a:rPr lang="en-US" i="1" dirty="0"/>
              <a:t>Diabetics Educator, 44</a:t>
            </a:r>
            <a:r>
              <a:rPr lang="en-US" dirty="0"/>
              <a:t>(2): 130-143. </a:t>
            </a:r>
            <a:r>
              <a:rPr lang="en-US" dirty="0" err="1"/>
              <a:t>doi</a:t>
            </a:r>
            <a:r>
              <a:rPr lang="en-US" dirty="0"/>
              <a:t>: 10.1177/0145721718759981 Retrieved from </a:t>
            </a:r>
            <a:r>
              <a:rPr lang="en-US" dirty="0">
                <a:hlinkClick r:id="rId2"/>
              </a:rPr>
              <a:t>https://www.ncbi.nlm.nih.gov/pubmed/29490579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6570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B6F6FE-0094-924C-AAE3-875D005B3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0332" y="1698626"/>
            <a:ext cx="2430505" cy="3244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C5129D-FA99-4F49-97F7-871AB1ED3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927628"/>
          </a:xfrm>
        </p:spPr>
        <p:txBody>
          <a:bodyPr/>
          <a:lstStyle/>
          <a:p>
            <a:r>
              <a:rPr lang="en-US" sz="3200" dirty="0"/>
              <a:t>What do all these people have in common?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F67D5-89F4-0D44-9B28-F0DECE87E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A38657-A90E-C24C-8F5C-45C4711CD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1600200"/>
            <a:ext cx="2497498" cy="2971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2BC537-0956-8B44-9CBA-7FE2ACA22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599" y="3382830"/>
            <a:ext cx="2160789" cy="2833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C526E5-07D4-B649-B211-29E72D1032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3389" y="1600200"/>
            <a:ext cx="2202249" cy="3222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419C73-A365-D843-939D-580392C32D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9319" y="3863181"/>
            <a:ext cx="1892306" cy="245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05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Specific Diseases 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600" dirty="0"/>
              <a:t>Alzheimer’s Disease</a:t>
            </a:r>
          </a:p>
          <a:p>
            <a:pPr lvl="1">
              <a:defRPr/>
            </a:pPr>
            <a:r>
              <a:rPr lang="en-US" altLang="en-US" dirty="0"/>
              <a:t>Progressive irreversible deterioration of the brain</a:t>
            </a:r>
            <a:endParaRPr lang="en-US" altLang="en-US" sz="3200" dirty="0"/>
          </a:p>
          <a:p>
            <a:pPr lvl="1">
              <a:defRPr/>
            </a:pPr>
            <a:r>
              <a:rPr lang="en-US" altLang="en-US" sz="3200" dirty="0"/>
              <a:t>Fifth leading cause of death for people over 64</a:t>
            </a:r>
          </a:p>
        </p:txBody>
      </p:sp>
    </p:spTree>
    <p:extLst>
      <p:ext uri="{BB962C8B-B14F-4D97-AF65-F5344CB8AC3E}">
        <p14:creationId xmlns:p14="http://schemas.microsoft.com/office/powerpoint/2010/main" val="5415376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Specific Diseases 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Risk factors of </a:t>
            </a:r>
            <a:r>
              <a:rPr lang="en-US" altLang="en-US" sz="3600" dirty="0"/>
              <a:t>Alzheimer’s Disease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Over 50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Head injury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Family history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High cholesterol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High blood pressure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Inactive lifestyle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Tobacco use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Obesity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11001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8582-493B-7947-ADB2-83DCABC4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144D3-2535-FB42-B484-728F2384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6F969-2940-5C42-8569-01118458DE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79E87A-2DEE-C340-B811-BB80AC07A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11442"/>
            <a:ext cx="5715000" cy="61715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60852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2ABB6-655C-594D-9749-36F890F6D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DBB9E-1718-7A41-9ED8-5B0459A923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E400B-8CC7-1244-98BC-F978F6E98A4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BB8695-25EC-9A43-8592-13D5A29D3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234" y="152400"/>
            <a:ext cx="6615531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35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60834"/>
          </a:xfrm>
        </p:spPr>
        <p:txBody>
          <a:bodyPr/>
          <a:lstStyle/>
          <a:p>
            <a:r>
              <a:rPr lang="en-US" b="1" dirty="0"/>
              <a:t>Table 3.6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200" y="5562600"/>
            <a:ext cx="8229600" cy="722416"/>
          </a:xfrm>
        </p:spPr>
        <p:txBody>
          <a:bodyPr/>
          <a:lstStyle/>
          <a:p>
            <a:r>
              <a:rPr lang="en-US" dirty="0"/>
              <a:t>.</a:t>
            </a:r>
            <a:r>
              <a:rPr lang="en-US" sz="1400" dirty="0"/>
              <a:t>Mental Health Survey Results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401176"/>
              </p:ext>
            </p:extLst>
          </p:nvPr>
        </p:nvGraphicFramePr>
        <p:xfrm>
          <a:off x="714935" y="997443"/>
          <a:ext cx="7772400" cy="42824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r>
                        <a:rPr lang="en-US" sz="1400" dirty="0"/>
                        <a:t>DSM 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Lifetime Prevalence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12-month</a:t>
                      </a:r>
                    </a:p>
                    <a:p>
                      <a:r>
                        <a:rPr lang="en-US" sz="1400" dirty="0"/>
                        <a:t>Prevalence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Median age of</a:t>
                      </a:r>
                    </a:p>
                    <a:p>
                      <a:r>
                        <a:rPr lang="en-US" sz="1400" dirty="0"/>
                        <a:t>Onset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% Male</a:t>
                      </a:r>
                    </a:p>
                    <a:p>
                      <a:r>
                        <a:rPr lang="en-US" sz="1400" dirty="0"/>
                        <a:t>% 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64">
                <a:tc>
                  <a:txBody>
                    <a:bodyPr/>
                    <a:lstStyle/>
                    <a:p>
                      <a:r>
                        <a:rPr lang="en-US" sz="1400" dirty="0"/>
                        <a:t>Anxiety Disorders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Phobias, PTSD, OCD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38% male</a:t>
                      </a:r>
                    </a:p>
                    <a:p>
                      <a:pPr algn="ctr"/>
                      <a:r>
                        <a:rPr lang="en-US" sz="1400" dirty="0"/>
                        <a:t>62% 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464">
                <a:tc>
                  <a:txBody>
                    <a:bodyPr/>
                    <a:lstStyle/>
                    <a:p>
                      <a:r>
                        <a:rPr lang="en-US" sz="1400" dirty="0"/>
                        <a:t>Mood Disorders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Depression bipolar disorder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40% male</a:t>
                      </a:r>
                    </a:p>
                    <a:p>
                      <a:pPr algn="ctr"/>
                      <a:r>
                        <a:rPr lang="en-US" sz="1400" dirty="0"/>
                        <a:t>60% 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464">
                <a:tc>
                  <a:txBody>
                    <a:bodyPr/>
                    <a:lstStyle/>
                    <a:p>
                      <a:r>
                        <a:rPr lang="en-US" sz="1400" dirty="0"/>
                        <a:t>Impulse Control Disorders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Conduct disorder, ADHD, explosive disorder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59% male</a:t>
                      </a:r>
                    </a:p>
                    <a:p>
                      <a:pPr algn="ctr"/>
                      <a:r>
                        <a:rPr lang="en-US" sz="1400" dirty="0"/>
                        <a:t>41% 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64">
                <a:tc>
                  <a:txBody>
                    <a:bodyPr/>
                    <a:lstStyle/>
                    <a:p>
                      <a:r>
                        <a:rPr lang="en-US" sz="1400" dirty="0"/>
                        <a:t>Substance</a:t>
                      </a:r>
                      <a:r>
                        <a:rPr lang="en-US" sz="1400" baseline="0" dirty="0"/>
                        <a:t> Abuse Disorders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Alcohol and drug abuse or dependence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71%</a:t>
                      </a:r>
                      <a:r>
                        <a:rPr lang="en-US" sz="1400" baseline="0" dirty="0"/>
                        <a:t> male</a:t>
                      </a:r>
                    </a:p>
                    <a:p>
                      <a:pPr algn="ctr"/>
                      <a:r>
                        <a:rPr lang="en-US" sz="1400" baseline="0" dirty="0"/>
                        <a:t>29% female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464">
                <a:tc>
                  <a:txBody>
                    <a:bodyPr/>
                    <a:lstStyle/>
                    <a:p>
                      <a:r>
                        <a:rPr lang="en-US" sz="1400" dirty="0"/>
                        <a:t>Any Disorder</a:t>
                      </a:r>
                      <a:r>
                        <a:rPr lang="en-US" sz="1400" baseline="0" dirty="0"/>
                        <a:t> Above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48% male</a:t>
                      </a:r>
                    </a:p>
                    <a:p>
                      <a:pPr algn="ctr"/>
                      <a:r>
                        <a:rPr lang="en-US" sz="1400" dirty="0"/>
                        <a:t>52% 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38835" y="570439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Mental Health in the United States: Survey Results</a:t>
            </a:r>
          </a:p>
        </p:txBody>
      </p:sp>
    </p:spTree>
    <p:extLst>
      <p:ext uri="{BB962C8B-B14F-4D97-AF65-F5344CB8AC3E}">
        <p14:creationId xmlns:p14="http://schemas.microsoft.com/office/powerpoint/2010/main" val="1727482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Mental Disorders </a:t>
            </a:r>
            <a:r>
              <a:rPr lang="en-US" sz="2000" dirty="0"/>
              <a:t>(1 of 5)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Anxiety Disorders</a:t>
            </a:r>
          </a:p>
          <a:p>
            <a:pPr lvl="1"/>
            <a:r>
              <a:rPr lang="en-US" sz="2800" dirty="0"/>
              <a:t>Most common mental health disorder for adults</a:t>
            </a:r>
          </a:p>
          <a:p>
            <a:pPr lvl="1"/>
            <a:r>
              <a:rPr lang="en-US" sz="2800" dirty="0"/>
              <a:t>Phobias: Fear and avoidance even no or little danger present</a:t>
            </a:r>
          </a:p>
          <a:p>
            <a:pPr lvl="1"/>
            <a:r>
              <a:rPr lang="en-US" sz="2800" dirty="0"/>
              <a:t>Posttraumatic stress disorder (PTSD): Reaction to a traumatic event in the past</a:t>
            </a:r>
          </a:p>
          <a:p>
            <a:pPr lvl="1"/>
            <a:r>
              <a:rPr lang="en-US" sz="2800" dirty="0"/>
              <a:t>Obsessive-compulsive disorder (OCD): guilt and anxiety over some thoughts or impulse</a:t>
            </a:r>
          </a:p>
          <a:p>
            <a:pPr lvl="1"/>
            <a:r>
              <a:rPr lang="en-US" sz="2800" dirty="0"/>
              <a:t>Can you tell me some examples?</a:t>
            </a:r>
          </a:p>
        </p:txBody>
      </p:sp>
    </p:spTree>
    <p:extLst>
      <p:ext uri="{BB962C8B-B14F-4D97-AF65-F5344CB8AC3E}">
        <p14:creationId xmlns:p14="http://schemas.microsoft.com/office/powerpoint/2010/main" val="10043199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794D-EC65-4D4A-A52F-C9FDB14B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phobia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D80B5-5EF5-7C48-8A4F-DB2A026C8E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3352800" cy="4525963"/>
          </a:xfrm>
        </p:spPr>
        <p:txBody>
          <a:bodyPr/>
          <a:lstStyle/>
          <a:p>
            <a:r>
              <a:rPr lang="en-US" sz="2800" dirty="0"/>
              <a:t>Aerophobia: Fear of flying</a:t>
            </a:r>
          </a:p>
          <a:p>
            <a:r>
              <a:rPr lang="en-US" sz="2800" dirty="0"/>
              <a:t>Claustrophobia: fear of confined space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D33CCD-6559-1C4B-AD93-2932ACAE4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0" y="1600200"/>
            <a:ext cx="2794000" cy="279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CF52CD-52CE-8643-8AFD-9639222AD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50" y="3798638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844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AE98-2D66-C34D-86D0-D39D30DDB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COD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9F687-E036-D948-9DFC-DAD94166A3C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600201"/>
            <a:ext cx="3657600" cy="2590800"/>
          </a:xfrm>
        </p:spPr>
        <p:txBody>
          <a:bodyPr/>
          <a:lstStyle/>
          <a:p>
            <a:r>
              <a:rPr lang="en-US" sz="2400" dirty="0"/>
              <a:t>Perfectionism: everything must be done perfectly or I won’t stop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462444-3D62-8B46-A87B-009E1EBAB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0" y="990600"/>
            <a:ext cx="4165600" cy="249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F7992D-FAAC-7143-95EC-7D4DEA651E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" y="3261360"/>
            <a:ext cx="4114800" cy="3086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25AE80E-9845-6245-9B0A-26656692691F}"/>
              </a:ext>
            </a:extLst>
          </p:cNvPr>
          <p:cNvSpPr txBox="1">
            <a:spLocks/>
          </p:cNvSpPr>
          <p:nvPr/>
        </p:nvSpPr>
        <p:spPr>
          <a:xfrm>
            <a:off x="5029200" y="4038600"/>
            <a:ext cx="3657600" cy="2590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6032" indent="-256032" algn="l" defTabSz="914400" rtl="0" eaLnBrk="1" latinLnBrk="0" hangingPunct="1"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Hoarding: fear of losing anything, keep stacking up unused stuff</a:t>
            </a:r>
          </a:p>
        </p:txBody>
      </p:sp>
    </p:spTree>
    <p:extLst>
      <p:ext uri="{BB962C8B-B14F-4D97-AF65-F5344CB8AC3E}">
        <p14:creationId xmlns:p14="http://schemas.microsoft.com/office/powerpoint/2010/main" val="1776532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Mental Disorders </a:t>
            </a:r>
            <a:r>
              <a:rPr lang="en-US" sz="2000" dirty="0"/>
              <a:t>(2 of 5)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3.4  Identify the various mental disorders and their treatment for adults of different ages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Mood Disorders</a:t>
            </a:r>
          </a:p>
          <a:p>
            <a:pPr lvl="1"/>
            <a:r>
              <a:rPr lang="en-US" sz="2800" dirty="0"/>
              <a:t>Loss of control over </a:t>
            </a:r>
            <a:r>
              <a:rPr lang="en-US" sz="2800" dirty="0">
                <a:solidFill>
                  <a:srgbClr val="FF0000"/>
                </a:solidFill>
              </a:rPr>
              <a:t>emotions</a:t>
            </a:r>
          </a:p>
          <a:p>
            <a:pPr lvl="1"/>
            <a:r>
              <a:rPr lang="en-US" sz="2800" dirty="0"/>
              <a:t>Results in feeling of distress</a:t>
            </a:r>
          </a:p>
          <a:p>
            <a:pPr lvl="1"/>
            <a:r>
              <a:rPr lang="en-US" sz="2800" dirty="0"/>
              <a:t>Major depression: most common disorder in adults</a:t>
            </a:r>
          </a:p>
          <a:p>
            <a:pPr lvl="1"/>
            <a:r>
              <a:rPr lang="en-US" sz="2800" dirty="0"/>
              <a:t>Depressive symptoms: Sadness and hopelessness, sleep, fatigue, loss of interest in activities, sense of worthlessness, suicidal thoughts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4938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Mental Disorders 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3.4  Identify the various mental disorders and their treatments for adults of different ages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Impulse Control Disorders</a:t>
            </a:r>
          </a:p>
          <a:p>
            <a:pPr lvl="1"/>
            <a:r>
              <a:rPr lang="en-US" dirty="0"/>
              <a:t>Judgment and impulse control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Affects ability to make judgments and control strong impulses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More common in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boys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and men</a:t>
            </a:r>
          </a:p>
        </p:txBody>
      </p:sp>
    </p:spTree>
    <p:extLst>
      <p:ext uri="{BB962C8B-B14F-4D97-AF65-F5344CB8AC3E}">
        <p14:creationId xmlns:p14="http://schemas.microsoft.com/office/powerpoint/2010/main" val="1369910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Mental Disorders </a:t>
            </a:r>
            <a:r>
              <a:rPr lang="en-US" sz="2000" dirty="0"/>
              <a:t>(3 of 5)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3.4  Identify the various mental disorders and their treatments for adults of different ages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Impulse Control Disorders</a:t>
            </a:r>
          </a:p>
          <a:p>
            <a:pPr lvl="1"/>
            <a:r>
              <a:rPr lang="en-US" dirty="0"/>
              <a:t>Childhood conduct disorders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Attention-deficit/hyperactivity disorder (ADHD)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Will continue into adulthood for half the children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714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Mental Disorders </a:t>
            </a:r>
            <a:r>
              <a:rPr lang="en-US" sz="2000" dirty="0"/>
              <a:t>(4 of 5)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3.4  Identify the various mental disorders and their treatments for adults of different ages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Substance Abuse Disorders</a:t>
            </a:r>
          </a:p>
          <a:p>
            <a:pPr lvl="1"/>
            <a:r>
              <a:rPr lang="en-US" dirty="0"/>
              <a:t>Generally present by age 27</a:t>
            </a:r>
          </a:p>
          <a:p>
            <a:pPr lvl="1"/>
            <a:r>
              <a:rPr lang="en-US" dirty="0"/>
              <a:t>Alcohol abuse is most common</a:t>
            </a:r>
          </a:p>
          <a:p>
            <a:pPr marL="1028700" lvl="2" indent="-171450">
              <a:buFont typeface="Arial" panose="020B0604020202020204" pitchFamily="34" charset="0"/>
              <a:buChar char="•"/>
            </a:pPr>
            <a:r>
              <a:rPr lang="en-US" altLang="en-US" sz="3200" dirty="0">
                <a:ea typeface="ＭＳ Ｐゴシック" panose="020B0600070205080204" pitchFamily="34" charset="-128"/>
              </a:rPr>
              <a:t>13% of people in the United States</a:t>
            </a:r>
          </a:p>
          <a:p>
            <a:pPr marL="1028700" lvl="2" indent="-171450">
              <a:buFont typeface="Arial" panose="020B0604020202020204" pitchFamily="34" charset="0"/>
              <a:buChar char="•"/>
            </a:pPr>
            <a:r>
              <a:rPr lang="en-US" altLang="en-US" sz="3200" dirty="0">
                <a:ea typeface="ＭＳ Ｐゴシック" panose="020B0600070205080204" pitchFamily="34" charset="-128"/>
              </a:rPr>
              <a:t>Second most common disorder after major depression</a:t>
            </a:r>
            <a:r>
              <a:rPr lang="en-US" sz="3200" dirty="0"/>
              <a:t> </a:t>
            </a:r>
          </a:p>
          <a:p>
            <a:pPr marL="1028700" lvl="2" indent="-1714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Could affect anyone; may be situational</a:t>
            </a:r>
          </a:p>
        </p:txBody>
      </p:sp>
    </p:spTree>
    <p:extLst>
      <p:ext uri="{BB962C8B-B14F-4D97-AF65-F5344CB8AC3E}">
        <p14:creationId xmlns:p14="http://schemas.microsoft.com/office/powerpoint/2010/main" val="3905314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2C1A5-90A3-D24E-86B2-72781B30F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reference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574D-B475-C54D-BC92-7BA15A35B14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46482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err="1"/>
              <a:t>Sonmez</a:t>
            </a:r>
            <a:r>
              <a:rPr lang="en-US" sz="2800" dirty="0"/>
              <a:t>, S.; </a:t>
            </a:r>
            <a:r>
              <a:rPr lang="en-US" sz="2800" dirty="0" err="1"/>
              <a:t>Apostolopoulos</a:t>
            </a:r>
            <a:r>
              <a:rPr lang="en-US" sz="2800" dirty="0"/>
              <a:t>, Y; </a:t>
            </a:r>
            <a:r>
              <a:rPr lang="en-US" sz="2800" b="1" dirty="0"/>
              <a:t>Yu, C. H.</a:t>
            </a:r>
            <a:r>
              <a:rPr lang="en-US" sz="2800" dirty="0"/>
              <a:t>; Mattila, A., &amp; Yu, L. C. (2006). </a:t>
            </a:r>
            <a:r>
              <a:rPr lang="en-US" sz="2800" dirty="0">
                <a:solidFill>
                  <a:srgbClr val="FF0000"/>
                </a:solidFill>
              </a:rPr>
              <a:t>Binge drinking and casual sex on spring break</a:t>
            </a:r>
            <a:r>
              <a:rPr lang="en-US" sz="2800" dirty="0"/>
              <a:t>. </a:t>
            </a:r>
            <a:r>
              <a:rPr lang="en-US" sz="2800" i="1" dirty="0"/>
              <a:t>Annals of Tourism Research, 33</a:t>
            </a:r>
            <a:r>
              <a:rPr lang="en-US" sz="2800" dirty="0"/>
              <a:t>, 895-917.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EDA387-16C8-5D41-B0D5-57F097445E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1600200"/>
            <a:ext cx="3543300" cy="270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556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CB084-1ABA-6E4A-8E5D-3FE6F081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927628"/>
          </a:xfrm>
        </p:spPr>
        <p:txBody>
          <a:bodyPr/>
          <a:lstStyle/>
          <a:p>
            <a:r>
              <a:rPr lang="en-US" sz="3200" dirty="0"/>
              <a:t>How are your (college students) mental health?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930C5-8F33-A947-A1BD-D9FDEAF3F4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5867400"/>
            <a:ext cx="8229600" cy="515563"/>
          </a:xfrm>
        </p:spPr>
        <p:txBody>
          <a:bodyPr/>
          <a:lstStyle/>
          <a:p>
            <a:r>
              <a:rPr lang="en-US" sz="2400" dirty="0">
                <a:hlinkClick r:id="rId2"/>
              </a:rPr>
              <a:t>https://ccmh.psu.edu/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3C0AF-6102-C04E-93BB-B8547ACED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46" y="1467764"/>
            <a:ext cx="7761254" cy="432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867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CC70-E3A2-604D-82DA-3D032CBC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of college 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28EB7-A390-3E4D-8E13-88B66FFD00E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800" dirty="0"/>
              <a:t>Low cut point indicates whether an individual is more likely to be in treatment than not in treatment. </a:t>
            </a:r>
          </a:p>
          <a:p>
            <a:r>
              <a:rPr lang="en-US" sz="2800" dirty="0"/>
              <a:t>Scores above the Low cut point indicates potential distress.</a:t>
            </a:r>
          </a:p>
          <a:p>
            <a:r>
              <a:rPr lang="en-US" sz="2800" dirty="0"/>
              <a:t>A score above the Elevated cut point does not indicate the presence of a diagnosable mental health condition, but further assessment is needed.</a:t>
            </a:r>
          </a:p>
        </p:txBody>
      </p:sp>
    </p:spTree>
    <p:extLst>
      <p:ext uri="{BB962C8B-B14F-4D97-AF65-F5344CB8AC3E}">
        <p14:creationId xmlns:p14="http://schemas.microsoft.com/office/powerpoint/2010/main" val="2414208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CC70-E3A2-604D-82DA-3D032CBC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of college 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28EB7-A390-3E4D-8E13-88B66FFD00E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C3E2B2-2103-E54A-B377-476C77B00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504441"/>
            <a:ext cx="6534150" cy="471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616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CC70-E3A2-604D-82DA-3D032CBC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of college 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28EB7-A390-3E4D-8E13-88B66FFD00E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FC5464-6612-E648-AC50-28982B740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68824"/>
            <a:ext cx="6096000" cy="451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197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AA6B9-2A43-5F4C-9589-C306680E4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75C73-7056-BE44-93A5-148FE180F39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400" dirty="0"/>
              <a:t>Use the CCMH website to explore the data: https://</a:t>
            </a:r>
            <a:r>
              <a:rPr lang="en-US" sz="2400" dirty="0" err="1"/>
              <a:t>ccmh.psu.edu</a:t>
            </a:r>
            <a:r>
              <a:rPr lang="en-US" sz="2400" dirty="0"/>
              <a:t>/</a:t>
            </a:r>
          </a:p>
          <a:p>
            <a:r>
              <a:rPr lang="en-US" sz="2400" dirty="0"/>
              <a:t>Go to Data Navigator. Login: guest; password: guest</a:t>
            </a:r>
          </a:p>
          <a:p>
            <a:r>
              <a:rPr lang="en-US" sz="2400" dirty="0"/>
              <a:t>Look at two behavioral or mental issues (e.g. depression, eating disorder) by a demographic variable (e.g. gender, race…etc.)</a:t>
            </a:r>
          </a:p>
          <a:p>
            <a:r>
              <a:rPr lang="en-US" sz="2400" dirty="0"/>
              <a:t>Which group has a higher percentage? Why? You can make an educated guess or conduct a literature review.</a:t>
            </a:r>
          </a:p>
          <a:p>
            <a:r>
              <a:rPr lang="en-US" sz="2400" dirty="0"/>
              <a:t>Post your answer (0.5-1.5 pages) on Canvas.</a:t>
            </a:r>
          </a:p>
        </p:txBody>
      </p:sp>
    </p:spTree>
    <p:extLst>
      <p:ext uri="{BB962C8B-B14F-4D97-AF65-F5344CB8AC3E}">
        <p14:creationId xmlns:p14="http://schemas.microsoft.com/office/powerpoint/2010/main" val="3521879041"/>
      </p:ext>
    </p:extLst>
  </p:cSld>
  <p:clrMapOvr>
    <a:masterClrMapping/>
  </p:clrMapOvr>
</p:sld>
</file>

<file path=ppt/theme/theme1.xml><?xml version="1.0" encoding="utf-8"?>
<a:theme xmlns:a="http://schemas.openxmlformats.org/drawingml/2006/main" name="508 Lectur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1102</TotalTime>
  <Words>2103</Words>
  <Application>Microsoft Macintosh PowerPoint</Application>
  <PresentationFormat>On-screen Show (4:3)</PresentationFormat>
  <Paragraphs>234</Paragraphs>
  <Slides>49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ＭＳ Ｐゴシック</vt:lpstr>
      <vt:lpstr>Arial</vt:lpstr>
      <vt:lpstr>Verdana</vt:lpstr>
      <vt:lpstr>Wingdings</vt:lpstr>
      <vt:lpstr>508 Lecture</vt:lpstr>
      <vt:lpstr>Health and Health Disorders</vt:lpstr>
      <vt:lpstr>Learning Objectives</vt:lpstr>
      <vt:lpstr>Causes of death in the US</vt:lpstr>
      <vt:lpstr>Causes of death in the US</vt:lpstr>
      <vt:lpstr>Causes of death in the US</vt:lpstr>
      <vt:lpstr>Causes of death in the US</vt:lpstr>
      <vt:lpstr>Causes of death in the US</vt:lpstr>
      <vt:lpstr>Causes of death around the world</vt:lpstr>
      <vt:lpstr>Causes of death around the world</vt:lpstr>
      <vt:lpstr>Causes of death around the world</vt:lpstr>
      <vt:lpstr>Causes of death in USA</vt:lpstr>
      <vt:lpstr>Causes of death in Taiwan</vt:lpstr>
      <vt:lpstr>Ungraded class activity</vt:lpstr>
      <vt:lpstr>Learning Objectives 3.2: Conditions</vt:lpstr>
      <vt:lpstr>3.2 Disability</vt:lpstr>
      <vt:lpstr>Manageable and normal conditions</vt:lpstr>
      <vt:lpstr>Difference between CVD and CHD</vt:lpstr>
      <vt:lpstr>3.3 Specific Diseases</vt:lpstr>
      <vt:lpstr>PowerPoint Presentation</vt:lpstr>
      <vt:lpstr>PowerPoint Presentation</vt:lpstr>
      <vt:lpstr>Question</vt:lpstr>
      <vt:lpstr>Cancer</vt:lpstr>
      <vt:lpstr>Cancer</vt:lpstr>
      <vt:lpstr>Additional references</vt:lpstr>
      <vt:lpstr>Additional references</vt:lpstr>
      <vt:lpstr>Additional references</vt:lpstr>
      <vt:lpstr>Additional references</vt:lpstr>
      <vt:lpstr>Diabetes</vt:lpstr>
      <vt:lpstr>Diabetes</vt:lpstr>
      <vt:lpstr>Additional reference</vt:lpstr>
      <vt:lpstr>What do all these people have in common?</vt:lpstr>
      <vt:lpstr>Specific Diseases  </vt:lpstr>
      <vt:lpstr>Specific Diseases  </vt:lpstr>
      <vt:lpstr>PowerPoint Presentation</vt:lpstr>
      <vt:lpstr>PowerPoint Presentation</vt:lpstr>
      <vt:lpstr>Table 3.6</vt:lpstr>
      <vt:lpstr>Mental Disorders (1 of 5)</vt:lpstr>
      <vt:lpstr>Examples of phobia</vt:lpstr>
      <vt:lpstr>Examples of COD</vt:lpstr>
      <vt:lpstr>Mental Disorders (2 of 5)</vt:lpstr>
      <vt:lpstr>Mental Disorders </vt:lpstr>
      <vt:lpstr>Mental Disorders (3 of 5)</vt:lpstr>
      <vt:lpstr>Mental Disorders (4 of 5)</vt:lpstr>
      <vt:lpstr>Additional reference</vt:lpstr>
      <vt:lpstr>How are your (college students) mental health?</vt:lpstr>
      <vt:lpstr>Mental health of college students</vt:lpstr>
      <vt:lpstr>Mental health of college students</vt:lpstr>
      <vt:lpstr>Mental health of college students</vt:lpstr>
      <vt:lpstr>Assignment</vt:lpstr>
    </vt:vector>
  </TitlesOfParts>
  <Company>echosvoice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Compliant Lecture PowerPoint</dc:title>
  <dc:subject>Introduction to Psychology</dc:subject>
  <dc:creator>Echo Swinford</dc:creator>
  <cp:lastModifiedBy>Microsoft Office User</cp:lastModifiedBy>
  <cp:revision>256</cp:revision>
  <dcterms:created xsi:type="dcterms:W3CDTF">2014-07-14T20:04:21Z</dcterms:created>
  <dcterms:modified xsi:type="dcterms:W3CDTF">2019-09-12T23:09:55Z</dcterms:modified>
</cp:coreProperties>
</file>