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handoutMasterIdLst>
    <p:handoutMasterId r:id="rId58"/>
  </p:handoutMasterIdLst>
  <p:sldIdLst>
    <p:sldId id="318" r:id="rId2"/>
    <p:sldId id="391" r:id="rId3"/>
    <p:sldId id="368" r:id="rId4"/>
    <p:sldId id="369" r:id="rId5"/>
    <p:sldId id="370" r:id="rId6"/>
    <p:sldId id="371" r:id="rId7"/>
    <p:sldId id="372" r:id="rId8"/>
    <p:sldId id="373" r:id="rId9"/>
    <p:sldId id="374" r:id="rId10"/>
    <p:sldId id="375" r:id="rId11"/>
    <p:sldId id="363" r:id="rId12"/>
    <p:sldId id="353" r:id="rId13"/>
    <p:sldId id="376" r:id="rId14"/>
    <p:sldId id="377" r:id="rId15"/>
    <p:sldId id="378" r:id="rId16"/>
    <p:sldId id="386" r:id="rId17"/>
    <p:sldId id="380" r:id="rId18"/>
    <p:sldId id="381" r:id="rId19"/>
    <p:sldId id="382" r:id="rId20"/>
    <p:sldId id="383" r:id="rId21"/>
    <p:sldId id="384" r:id="rId22"/>
    <p:sldId id="387" r:id="rId23"/>
    <p:sldId id="385" r:id="rId24"/>
    <p:sldId id="365" r:id="rId25"/>
    <p:sldId id="408" r:id="rId26"/>
    <p:sldId id="407" r:id="rId27"/>
    <p:sldId id="367" r:id="rId28"/>
    <p:sldId id="366" r:id="rId29"/>
    <p:sldId id="388" r:id="rId30"/>
    <p:sldId id="320" r:id="rId31"/>
    <p:sldId id="325" r:id="rId32"/>
    <p:sldId id="392" r:id="rId33"/>
    <p:sldId id="393" r:id="rId34"/>
    <p:sldId id="394" r:id="rId35"/>
    <p:sldId id="395" r:id="rId36"/>
    <p:sldId id="396" r:id="rId37"/>
    <p:sldId id="397" r:id="rId38"/>
    <p:sldId id="398" r:id="rId39"/>
    <p:sldId id="399" r:id="rId40"/>
    <p:sldId id="400" r:id="rId41"/>
    <p:sldId id="401" r:id="rId42"/>
    <p:sldId id="403" r:id="rId43"/>
    <p:sldId id="404" r:id="rId44"/>
    <p:sldId id="405" r:id="rId45"/>
    <p:sldId id="406" r:id="rId46"/>
    <p:sldId id="330" r:id="rId47"/>
    <p:sldId id="355" r:id="rId48"/>
    <p:sldId id="354" r:id="rId49"/>
    <p:sldId id="390" r:id="rId50"/>
    <p:sldId id="356" r:id="rId51"/>
    <p:sldId id="332" r:id="rId52"/>
    <p:sldId id="337" r:id="rId53"/>
    <p:sldId id="357" r:id="rId54"/>
    <p:sldId id="341" r:id="rId55"/>
    <p:sldId id="347"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la" initial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5" autoAdjust="0"/>
    <p:restoredTop sz="83257" autoAdjust="0"/>
  </p:normalViewPr>
  <p:slideViewPr>
    <p:cSldViewPr>
      <p:cViewPr varScale="1">
        <p:scale>
          <a:sx n="62" d="100"/>
          <a:sy n="62" d="100"/>
        </p:scale>
        <p:origin x="1410" y="66"/>
      </p:cViewPr>
      <p:guideLst>
        <p:guide orient="horz" pos="2160"/>
        <p:guide pos="2880"/>
      </p:guideLst>
    </p:cSldViewPr>
  </p:slideViewPr>
  <p:outlineViewPr>
    <p:cViewPr>
      <p:scale>
        <a:sx n="33" d="100"/>
        <a:sy n="33" d="100"/>
      </p:scale>
      <p:origin x="0" y="47250"/>
    </p:cViewPr>
  </p:outlineViewPr>
  <p:notesTextViewPr>
    <p:cViewPr>
      <p:scale>
        <a:sx n="1" d="1"/>
        <a:sy n="1" d="1"/>
      </p:scale>
      <p:origin x="0" y="0"/>
    </p:cViewPr>
  </p:notesTextViewPr>
  <p:notesViewPr>
    <p:cSldViewPr>
      <p:cViewPr varScale="1">
        <p:scale>
          <a:sx n="73" d="100"/>
          <a:sy n="73" d="100"/>
        </p:scale>
        <p:origin x="-263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9/26/2019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9/26/2019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theatlas.com/charts/BkbWZ3ODg"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blog.prepscholar.com/average-sat-scores-over-tim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defRPr/>
            </a:pPr>
            <a:endParaRPr lang="en-US" b="0"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pPr/>
              <a:t>11</a:t>
            </a:fld>
            <a:endParaRPr lang="en-US" dirty="0"/>
          </a:p>
        </p:txBody>
      </p:sp>
    </p:spTree>
    <p:extLst>
      <p:ext uri="{BB962C8B-B14F-4D97-AF65-F5344CB8AC3E}">
        <p14:creationId xmlns:p14="http://schemas.microsoft.com/office/powerpoint/2010/main" val="2398297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IQ changes with age, but that</a:t>
            </a:r>
            <a:r>
              <a:rPr lang="en-US" baseline="0" dirty="0" smtClean="0"/>
              <a:t> the method of study shows different results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t>Source: </a:t>
            </a:r>
            <a:r>
              <a:rPr lang="en-US" sz="1200" dirty="0" smtClean="0"/>
              <a:t>Data from </a:t>
            </a:r>
            <a:r>
              <a:rPr lang="en-US" sz="1200" dirty="0" err="1" smtClean="0"/>
              <a:t>Schaie</a:t>
            </a:r>
            <a:r>
              <a:rPr lang="en-US" sz="1200" dirty="0" smtClean="0"/>
              <a:t> (1983)</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12</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https://www.theatlas.com/charts/BkbWZ3ODg</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24</a:t>
            </a:fld>
            <a:endParaRPr lang="en-US" dirty="0"/>
          </a:p>
        </p:txBody>
      </p:sp>
    </p:spTree>
    <p:extLst>
      <p:ext uri="{BB962C8B-B14F-4D97-AF65-F5344CB8AC3E}">
        <p14:creationId xmlns:p14="http://schemas.microsoft.com/office/powerpoint/2010/main" val="564015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https://blog.prepscholar.com/average-sat-scores-over-time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27</a:t>
            </a:fld>
            <a:endParaRPr lang="en-US" dirty="0"/>
          </a:p>
        </p:txBody>
      </p:sp>
    </p:spTree>
    <p:extLst>
      <p:ext uri="{BB962C8B-B14F-4D97-AF65-F5344CB8AC3E}">
        <p14:creationId xmlns:p14="http://schemas.microsoft.com/office/powerpoint/2010/main" val="929243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b="0"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pPr/>
              <a:t>30</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Mental exercises can be very effective for adults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t>Source: </a:t>
            </a:r>
            <a:r>
              <a:rPr lang="en-US" sz="1200" dirty="0" err="1" smtClean="0"/>
              <a:t>Salthouse</a:t>
            </a:r>
            <a:r>
              <a:rPr lang="en-US" sz="1200" dirty="0" smtClean="0"/>
              <a:t> (2004)</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31</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46</a:t>
            </a:fld>
            <a:endParaRPr lang="en-US" dirty="0"/>
          </a:p>
        </p:txBody>
      </p:sp>
    </p:spTree>
    <p:extLst>
      <p:ext uri="{BB962C8B-B14F-4D97-AF65-F5344CB8AC3E}">
        <p14:creationId xmlns:p14="http://schemas.microsoft.com/office/powerpoint/2010/main" val="3072702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Working memory declines more quickly than primary memory</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t>Source: </a:t>
            </a:r>
            <a:r>
              <a:rPr lang="en-US" sz="1200" dirty="0" smtClean="0"/>
              <a:t>Park, </a:t>
            </a:r>
            <a:r>
              <a:rPr lang="en-US" sz="1200" dirty="0" err="1" smtClean="0"/>
              <a:t>Lautenschlager</a:t>
            </a:r>
            <a:r>
              <a:rPr lang="en-US" sz="1200" dirty="0" smtClean="0"/>
              <a:t>, </a:t>
            </a:r>
            <a:r>
              <a:rPr lang="en-US" sz="1200" dirty="0" err="1" smtClean="0"/>
              <a:t>Hedden</a:t>
            </a:r>
            <a:r>
              <a:rPr lang="en-US" sz="1200" dirty="0" smtClean="0"/>
              <a:t>, et al. (2002)</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47</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48</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49</a:t>
            </a:fld>
            <a:endParaRPr lang="en-US" dirty="0"/>
          </a:p>
        </p:txBody>
      </p:sp>
    </p:spTree>
    <p:extLst>
      <p:ext uri="{BB962C8B-B14F-4D97-AF65-F5344CB8AC3E}">
        <p14:creationId xmlns:p14="http://schemas.microsoft.com/office/powerpoint/2010/main" val="480391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Semantic memories increase,</a:t>
            </a:r>
            <a:r>
              <a:rPr lang="en-US" baseline="0" dirty="0" smtClean="0"/>
              <a:t> then decrease, while episodic abilities decline more quickly</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t>Source: </a:t>
            </a:r>
            <a:r>
              <a:rPr lang="en-US" sz="1200" dirty="0" err="1" smtClean="0"/>
              <a:t>Rönnlund</a:t>
            </a:r>
            <a:r>
              <a:rPr lang="en-US" sz="1200" dirty="0" smtClean="0"/>
              <a:t>, Nyberg, </a:t>
            </a:r>
            <a:r>
              <a:rPr lang="en-US" sz="1200" dirty="0" err="1" smtClean="0"/>
              <a:t>Bäckman</a:t>
            </a:r>
            <a:r>
              <a:rPr lang="en-US" sz="1200" dirty="0" smtClean="0"/>
              <a:t>, et al. (2005)</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50</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Negative</a:t>
            </a:r>
            <a:r>
              <a:rPr lang="en-US" baseline="0" dirty="0" smtClean="0"/>
              <a:t> age stereotype affects memory</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t>Source: </a:t>
            </a:r>
            <a:r>
              <a:rPr lang="en-US" sz="1200" dirty="0" err="1" smtClean="0"/>
              <a:t>Mazerolle</a:t>
            </a:r>
            <a:r>
              <a:rPr lang="en-US" sz="1200" dirty="0" smtClean="0"/>
              <a:t>, </a:t>
            </a:r>
            <a:r>
              <a:rPr lang="en-US" sz="1200" dirty="0" err="1" smtClean="0"/>
              <a:t>Régner</a:t>
            </a:r>
            <a:r>
              <a:rPr lang="en-US" sz="1200" dirty="0" smtClean="0"/>
              <a:t>, </a:t>
            </a:r>
            <a:r>
              <a:rPr lang="en-US" sz="1200" dirty="0" err="1" smtClean="0"/>
              <a:t>Morisset</a:t>
            </a:r>
            <a:r>
              <a:rPr lang="en-US" sz="1200" dirty="0" smtClean="0"/>
              <a:t>, et al. (2012)</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51</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Emotional appeal is important to help memory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t>Source: </a:t>
            </a:r>
            <a:r>
              <a:rPr lang="en-US" sz="1200" dirty="0" smtClean="0"/>
              <a:t>Fung &amp; </a:t>
            </a:r>
            <a:r>
              <a:rPr lang="en-US" sz="1200" dirty="0" err="1" smtClean="0"/>
              <a:t>Carstensen</a:t>
            </a:r>
            <a:r>
              <a:rPr lang="en-US" sz="1200" dirty="0" smtClean="0"/>
              <a:t> (2003)</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52</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Effects</a:t>
            </a:r>
            <a:r>
              <a:rPr lang="en-US" baseline="0" dirty="0" smtClean="0"/>
              <a:t> of positivity bias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t>Source: </a:t>
            </a:r>
            <a:r>
              <a:rPr lang="en-US" sz="1200" dirty="0" smtClean="0"/>
              <a:t>From Charles, Mather, &amp; </a:t>
            </a:r>
            <a:r>
              <a:rPr lang="en-US" sz="1200" dirty="0" err="1" smtClean="0"/>
              <a:t>Carstensen</a:t>
            </a:r>
            <a:r>
              <a:rPr lang="en-US" sz="1200" dirty="0" smtClean="0"/>
              <a:t> (2003)</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53</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Mental exercise</a:t>
            </a:r>
            <a:r>
              <a:rPr lang="en-US" baseline="0" dirty="0" smtClean="0"/>
              <a:t> helps maintain cognitive skills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54</a:t>
            </a:fld>
            <a:endParaRPr lang="en-US" dirty="0"/>
          </a:p>
        </p:txBody>
      </p:sp>
    </p:spTree>
    <p:extLst>
      <p:ext uri="{BB962C8B-B14F-4D97-AF65-F5344CB8AC3E}">
        <p14:creationId xmlns:p14="http://schemas.microsoft.com/office/powerpoint/2010/main" val="1769276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t>Source: </a:t>
            </a:r>
            <a:r>
              <a:rPr lang="en-US" sz="1200" dirty="0" smtClean="0"/>
              <a:t>National Highway Traffic Safety Administration (2009)</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55</a:t>
            </a:fld>
            <a:endParaRPr lang="en-US" dirty="0"/>
          </a:p>
        </p:txBody>
      </p:sp>
    </p:spTree>
    <p:extLst>
      <p:ext uri="{BB962C8B-B14F-4D97-AF65-F5344CB8AC3E}">
        <p14:creationId xmlns:p14="http://schemas.microsoft.com/office/powerpoint/2010/main" val="17312948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44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9/26/2019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8" name="Rectangle 7"/>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p:cNvGrpSpPr/>
          <p:nvPr userDrawn="1"/>
        </p:nvGrpSpPr>
        <p:grpSpPr>
          <a:xfrm>
            <a:off x="33338" y="6408738"/>
            <a:ext cx="9156700" cy="465137"/>
            <a:chOff x="33338" y="6408738"/>
            <a:chExt cx="9156700" cy="465137"/>
          </a:xfrm>
        </p:grpSpPr>
        <p:pic>
          <p:nvPicPr>
            <p:cNvPr id="7" name="Always Learning Logo" descr="Pearson_Strap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pyright"/>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1" name="Pearson Logo" descr="Pearson_Bound_Whi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87980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6" name="Rectangle 15"/>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44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9/26/2019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
        <p:nvSpPr>
          <p:cNvPr id="12" name="Rectangle 11"/>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userDrawn="1"/>
        </p:nvGrpSpPr>
        <p:grpSpPr>
          <a:xfrm>
            <a:off x="33338" y="6408738"/>
            <a:ext cx="9156700" cy="465137"/>
            <a:chOff x="33338" y="6408738"/>
            <a:chExt cx="9156700" cy="465137"/>
          </a:xfrm>
        </p:grpSpPr>
        <p:pic>
          <p:nvPicPr>
            <p:cNvPr id="13" name="Always Learning Logo" descr="Pearson: Always Learning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earson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pyright" descr="Copyright 2015, 2012, 2009"/>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grpSp>
    </p:spTree>
    <p:extLst>
      <p:ext uri="{BB962C8B-B14F-4D97-AF65-F5344CB8AC3E}">
        <p14:creationId xmlns:p14="http://schemas.microsoft.com/office/powerpoint/2010/main" val="2981062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Click to add Learning Objective(s)</a:t>
            </a:r>
            <a:endParaRPr lang="en-US" dirty="0"/>
          </a:p>
        </p:txBody>
      </p:sp>
      <p:sp>
        <p:nvSpPr>
          <p:cNvPr id="9" name="Content Placeholder 8"/>
          <p:cNvSpPr>
            <a:spLocks noGrp="1"/>
          </p:cNvSpPr>
          <p:nvPr>
            <p:ph sz="quarter" idx="14"/>
          </p:nvPr>
        </p:nvSpPr>
        <p:spPr>
          <a:xfrm>
            <a:off x="457200" y="1600200"/>
            <a:ext cx="8229600" cy="4525963"/>
          </a:xfrm>
        </p:spPr>
        <p:txBody>
          <a:bodyPr/>
          <a:lstStyle>
            <a:lvl1pPr>
              <a:buClr>
                <a:schemeClr val="bg1"/>
              </a:buClr>
              <a:defRPr/>
            </a:lvl1pPr>
            <a:lvl2pPr>
              <a:buClr>
                <a:schemeClr val="bg1"/>
              </a:buClr>
              <a:defRPr/>
            </a:lvl2pPr>
            <a:lvl3pPr>
              <a:buClr>
                <a:schemeClr val="bg1"/>
              </a:buClr>
              <a:defRPr/>
            </a:lvl3pPr>
            <a:lvl4pPr>
              <a:buClr>
                <a:schemeClr val="bg1"/>
              </a:buClr>
              <a:defRPr/>
            </a:lvl4pPr>
            <a:lvl5pPr>
              <a:buClr>
                <a:schemeClr val="bg1"/>
              </a:buClr>
              <a:defRPr/>
            </a:lvl5pPr>
            <a:lvl6pPr>
              <a:buClr>
                <a:schemeClr val="bg1"/>
              </a:buClr>
              <a:defRPr/>
            </a:lvl6pPr>
            <a:lvl7pPr>
              <a:buClr>
                <a:schemeClr val="bg1"/>
              </a:buClr>
              <a:defRPr/>
            </a:lvl7pPr>
            <a:lvl8pPr>
              <a:buClr>
                <a:schemeClr val="bg1"/>
              </a:buClr>
              <a:defRPr/>
            </a:lvl8pPr>
            <a:lvl9pPr>
              <a:buClr>
                <a:schemeClr val="bg1"/>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9/26/2019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 A head , LO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Click to add Learning Objective(s)</a:t>
            </a:r>
            <a:endParaRPr lang="en-US" dirty="0"/>
          </a:p>
        </p:txBody>
      </p:sp>
      <p:sp>
        <p:nvSpPr>
          <p:cNvPr id="9" name="Content Placeholder 8"/>
          <p:cNvSpPr>
            <a:spLocks noGrp="1"/>
          </p:cNvSpPr>
          <p:nvPr>
            <p:ph sz="quarter" idx="14"/>
          </p:nvPr>
        </p:nvSpPr>
        <p:spPr>
          <a:xfrm>
            <a:off x="457200" y="1600200"/>
            <a:ext cx="8229600" cy="4525963"/>
          </a:xfrm>
        </p:spPr>
        <p:txBody>
          <a:bodyPr/>
          <a:lstStyle>
            <a:lvl1pPr>
              <a:buClrTx/>
              <a:defRPr/>
            </a:lvl1pPr>
            <a:lvl2pPr>
              <a:buClrTx/>
              <a:defRPr/>
            </a:lvl2pPr>
            <a:lvl3pPr>
              <a:buClrTx/>
              <a:defRPr/>
            </a:lvl3pPr>
            <a:lvl4pPr>
              <a:buClrTx/>
              <a:defRPr/>
            </a:lvl4pPr>
            <a:lvl5pPr>
              <a:buClrTx/>
              <a:defRPr/>
            </a:lvl5pPr>
            <a:lvl6pPr>
              <a:buClrTx/>
              <a:defRPr/>
            </a:lvl6pPr>
            <a:lvl7pPr>
              <a:buClrTx/>
              <a:defRPr/>
            </a:lvl7pPr>
            <a:lvl8pPr>
              <a:buClrTx/>
              <a:defRPr/>
            </a:lvl8pPr>
            <a:lvl9pPr>
              <a:buClrTx/>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9/26/2019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586010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9/26/2019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118872" indent="-118872">
              <a:buClr>
                <a:schemeClr val="bg1"/>
              </a:buClr>
              <a:buSzPct val="25000"/>
              <a:defRPr sz="2400"/>
            </a:lvl1pPr>
            <a:lvl2pPr marL="569913" indent="-285750">
              <a:defRPr sz="2000"/>
            </a:lvl2pPr>
            <a:lvl3pPr>
              <a:defRPr sz="2000"/>
            </a:lvl3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9/26/2019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75200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2400">
                <a:solidFill>
                  <a:schemeClr val="bg1"/>
                </a:solidFill>
              </a:defRPr>
            </a:lvl1pPr>
          </a:lstStyle>
          <a:p>
            <a:r>
              <a:rPr lang="en-US" dirty="0" smtClean="0"/>
              <a:t>Click to add figure number and title</a:t>
            </a:r>
            <a:endParaRPr lang="en-US" dirty="0"/>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smtClean="0"/>
              <a:t>Click to add caption</a:t>
            </a:r>
            <a:endParaRPr lang="en-US" dirty="0"/>
          </a:p>
        </p:txBody>
      </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9/26/2019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03796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2"/>
          <p:cNvSpPr>
            <a:spLocks noGrp="1"/>
          </p:cNvSpPr>
          <p:nvPr>
            <p:ph idx="13"/>
          </p:nvPr>
        </p:nvSpPr>
        <p:spPr>
          <a:xfrm>
            <a:off x="457200" y="39624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9/26/2019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154799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4000" b="0" cap="none" baseline="0">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9/26/2019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54704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pPr/>
              <a:t>9/26/2019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855126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9/26/2019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5"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9/26/2019</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sp>
        <p:nvSpPr>
          <p:cNvPr id="9" name="Rectangle 8"/>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p:cNvGrpSpPr/>
          <p:nvPr userDrawn="1"/>
        </p:nvGrpSpPr>
        <p:grpSpPr>
          <a:xfrm>
            <a:off x="93969" y="6408738"/>
            <a:ext cx="9096069" cy="463550"/>
            <a:chOff x="93969" y="6408738"/>
            <a:chExt cx="9096069" cy="463550"/>
          </a:xfrm>
        </p:grpSpPr>
        <p:sp>
          <p:nvSpPr>
            <p:cNvPr id="13" name="Copyright" descr="Pearson: Copyright 2015, 2012, 2009"/>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4" name="Pearson Logo"/>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61" r:id="rId4"/>
    <p:sldLayoutId id="2147483650" r:id="rId5"/>
    <p:sldLayoutId id="2147483659" r:id="rId6"/>
    <p:sldLayoutId id="2147483658" r:id="rId7"/>
    <p:sldLayoutId id="2147483660" r:id="rId8"/>
    <p:sldLayoutId id="2147483651" r:id="rId9"/>
    <p:sldLayoutId id="2147483654" r:id="rId10"/>
    <p:sldLayoutId id="2147483655"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l" defTabSz="914400" rtl="0" eaLnBrk="1" latinLnBrk="0" hangingPunct="1">
        <a:lnSpc>
          <a:spcPct val="100000"/>
        </a:lnSpc>
        <a:spcBef>
          <a:spcPct val="0"/>
        </a:spcBef>
        <a:buNone/>
        <a:defRPr sz="3600" kern="1200">
          <a:solidFill>
            <a:schemeClr val="bg1"/>
          </a:solidFill>
          <a:latin typeface="+mj-lt"/>
          <a:ea typeface="+mj-ea"/>
          <a:cs typeface="+mj-cs"/>
        </a:defRPr>
      </a:lvl1pPr>
    </p:titleStyle>
    <p:bodyStyle>
      <a:lvl1pPr marL="256032" indent="-256032" algn="l" defTabSz="914400" rtl="0" eaLnBrk="1" latinLnBrk="0" hangingPunct="1">
        <a:spcBef>
          <a:spcPts val="15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5.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5.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www.youtube.com/watch?v=OPqDSDrx_1o" TargetMode="Externa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hyperlink" Target="https://www.youtube.com/watch?v=8-T_uhQ0iE4" TargetMode="Externa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52.jpeg"/></Relationships>
</file>

<file path=ppt/slides/_rels/slide4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54.png"/></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and Health Disorders</a:t>
            </a:r>
            <a:endParaRPr lang="en-US" dirty="0"/>
          </a:p>
        </p:txBody>
      </p:sp>
      <p:sp>
        <p:nvSpPr>
          <p:cNvPr id="3" name="Text Placeholder 2"/>
          <p:cNvSpPr>
            <a:spLocks noGrp="1"/>
          </p:cNvSpPr>
          <p:nvPr>
            <p:ph type="body" sz="quarter" idx="13"/>
          </p:nvPr>
        </p:nvSpPr>
        <p:spPr/>
        <p:txBody>
          <a:bodyPr/>
          <a:lstStyle/>
          <a:p>
            <a:r>
              <a:rPr lang="en-US" smtClean="0"/>
              <a:t>Eighth Edition</a:t>
            </a:r>
            <a:endParaRPr lang="en-US" dirty="0"/>
          </a:p>
        </p:txBody>
      </p:sp>
      <p:sp>
        <p:nvSpPr>
          <p:cNvPr id="4" name="Text Placeholder 3"/>
          <p:cNvSpPr>
            <a:spLocks noGrp="1"/>
          </p:cNvSpPr>
          <p:nvPr>
            <p:ph type="body" sz="quarter" idx="14"/>
          </p:nvPr>
        </p:nvSpPr>
        <p:spPr/>
        <p:txBody>
          <a:bodyPr/>
          <a:lstStyle/>
          <a:p>
            <a:r>
              <a:rPr lang="en-US" dirty="0" smtClean="0"/>
              <a:t>Chapter 4</a:t>
            </a:r>
            <a:endParaRPr lang="en-US" dirty="0"/>
          </a:p>
        </p:txBody>
      </p:sp>
      <p:sp>
        <p:nvSpPr>
          <p:cNvPr id="5" name="Text Placeholder 4"/>
          <p:cNvSpPr>
            <a:spLocks noGrp="1"/>
          </p:cNvSpPr>
          <p:nvPr>
            <p:ph type="body" sz="quarter" idx="15"/>
          </p:nvPr>
        </p:nvSpPr>
        <p:spPr/>
        <p:txBody>
          <a:bodyPr/>
          <a:lstStyle/>
          <a:p>
            <a:r>
              <a:rPr lang="en-US" dirty="0" smtClean="0"/>
              <a:t>Intelligence</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1427987"/>
            <a:ext cx="3886200" cy="4972813"/>
          </a:xfrm>
          <a:prstGeom prst="rect">
            <a:avLst/>
          </a:prstGeom>
        </p:spPr>
      </p:pic>
    </p:spTree>
    <p:extLst>
      <p:ext uri="{BB962C8B-B14F-4D97-AF65-F5344CB8AC3E}">
        <p14:creationId xmlns:p14="http://schemas.microsoft.com/office/powerpoint/2010/main" val="38538615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What is intelligence?</a:t>
            </a:r>
          </a:p>
        </p:txBody>
      </p:sp>
      <p:sp>
        <p:nvSpPr>
          <p:cNvPr id="17411" name="Content Placeholder 2"/>
          <p:cNvSpPr>
            <a:spLocks noGrp="1"/>
          </p:cNvSpPr>
          <p:nvPr>
            <p:ph idx="1"/>
          </p:nvPr>
        </p:nvSpPr>
        <p:spPr>
          <a:xfrm>
            <a:off x="252413" y="1752600"/>
            <a:ext cx="6019800" cy="4114800"/>
          </a:xfrm>
        </p:spPr>
        <p:txBody>
          <a:bodyPr/>
          <a:lstStyle/>
          <a:p>
            <a:r>
              <a:rPr lang="en-US" altLang="en-US" dirty="0" smtClean="0"/>
              <a:t>Chicken or egg first</a:t>
            </a:r>
          </a:p>
          <a:p>
            <a:r>
              <a:rPr lang="en-US" altLang="en-US" dirty="0" smtClean="0"/>
              <a:t>Cognitive/developmental psychologist and psychometrics</a:t>
            </a:r>
          </a:p>
          <a:p>
            <a:r>
              <a:rPr lang="en-US" altLang="en-US" dirty="0" smtClean="0"/>
              <a:t>We know what intelligence is and hence we know how to measure intelligence</a:t>
            </a:r>
          </a:p>
          <a:p>
            <a:r>
              <a:rPr lang="en-US" altLang="en-US" dirty="0" smtClean="0"/>
              <a:t>We collect data by measuring intelligence and thus we know what intelligence is.</a:t>
            </a:r>
          </a:p>
        </p:txBody>
      </p:sp>
      <p:pic>
        <p:nvPicPr>
          <p:cNvPr id="17412" name="Picture 2" descr="http://calvarychapelabuse.com/wordpress/wp-content/uploads/2013/07/chicken-or-eg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9963" y="1752600"/>
            <a:ext cx="2735262"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930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953000" y="1752600"/>
            <a:ext cx="3657600" cy="1097280"/>
          </a:xfrm>
        </p:spPr>
        <p:txBody>
          <a:bodyPr/>
          <a:lstStyle/>
          <a:p>
            <a:r>
              <a:rPr lang="en-US" altLang="en-US" dirty="0" smtClean="0">
                <a:solidFill>
                  <a:schemeClr val="tx1"/>
                </a:solidFill>
              </a:rPr>
              <a:t>What is intelligence?</a:t>
            </a:r>
          </a:p>
        </p:txBody>
      </p:sp>
      <p:sp>
        <p:nvSpPr>
          <p:cNvPr id="14339" name="Content Placeholder 2"/>
          <p:cNvSpPr>
            <a:spLocks noGrp="1"/>
          </p:cNvSpPr>
          <p:nvPr>
            <p:ph idx="1"/>
          </p:nvPr>
        </p:nvSpPr>
        <p:spPr>
          <a:xfrm>
            <a:off x="457200" y="3657600"/>
            <a:ext cx="8382000" cy="2514600"/>
          </a:xfrm>
        </p:spPr>
        <p:txBody>
          <a:bodyPr/>
          <a:lstStyle/>
          <a:p>
            <a:r>
              <a:rPr lang="en-US" altLang="en-US" dirty="0" smtClean="0"/>
              <a:t>Psychometrics: measurement of psychology</a:t>
            </a:r>
          </a:p>
          <a:p>
            <a:r>
              <a:rPr lang="en-US" altLang="en-US" dirty="0" smtClean="0"/>
              <a:t>Anthropometry : measurement of human</a:t>
            </a:r>
          </a:p>
          <a:p>
            <a:r>
              <a:rPr lang="en-US" altLang="en-US" dirty="0" smtClean="0"/>
              <a:t>Before 20 century scientists believe that the skull size and intelligence have a positive association. </a:t>
            </a:r>
            <a:r>
              <a:rPr lang="en-US" altLang="en-US" dirty="0" smtClean="0">
                <a:solidFill>
                  <a:srgbClr val="FF0000"/>
                </a:solidFill>
              </a:rPr>
              <a:t>Bigger head </a:t>
            </a:r>
            <a:r>
              <a:rPr lang="en-US" altLang="en-US" dirty="0" smtClean="0">
                <a:solidFill>
                  <a:srgbClr val="FF0000"/>
                </a:solidFill>
                <a:sym typeface="Wingdings" panose="05000000000000000000" pitchFamily="2" charset="2"/>
              </a:rPr>
              <a:t></a:t>
            </a:r>
            <a:r>
              <a:rPr lang="en-US" altLang="en-US" dirty="0" smtClean="0">
                <a:solidFill>
                  <a:srgbClr val="FF0000"/>
                </a:solidFill>
              </a:rPr>
              <a:t> more intelligent</a:t>
            </a:r>
            <a:r>
              <a:rPr lang="en-US" altLang="en-US" dirty="0" smtClean="0"/>
              <a:t>.</a:t>
            </a:r>
          </a:p>
        </p:txBody>
      </p:sp>
      <p:pic>
        <p:nvPicPr>
          <p:cNvPr id="14340" name="Picture 2" descr="File:Head-Measurer of Tremearne (side vi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337" y="533400"/>
            <a:ext cx="423386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135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endParaRPr lang="en-US" altLang="en-US" smtClean="0"/>
          </a:p>
        </p:txBody>
      </p:sp>
      <p:sp>
        <p:nvSpPr>
          <p:cNvPr id="15363" name="Content Placeholder 2"/>
          <p:cNvSpPr>
            <a:spLocks noGrp="1"/>
          </p:cNvSpPr>
          <p:nvPr>
            <p:ph idx="1"/>
          </p:nvPr>
        </p:nvSpPr>
        <p:spPr/>
        <p:txBody>
          <a:bodyPr/>
          <a:lstStyle/>
          <a:p>
            <a:endParaRPr lang="en-US" altLang="en-US" smtClean="0"/>
          </a:p>
        </p:txBody>
      </p:sp>
      <p:pic>
        <p:nvPicPr>
          <p:cNvPr id="15364" name="Picture 2" descr="http://www.wildsoundmovies.com/images/star_trek_big_head_ali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90500"/>
            <a:ext cx="291465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4" descr="http://www.gonewiththetwins.com/pages/features/2008/images/toptenalieninvasions/marsattack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4030663"/>
            <a:ext cx="4076700" cy="232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2" descr="http://img81.imageshack.us/img81/3430/alien2qw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190500"/>
            <a:ext cx="4191000"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6825" y="2947194"/>
            <a:ext cx="2590800" cy="329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5648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endParaRPr lang="en-US" altLang="en-US" smtClean="0"/>
          </a:p>
        </p:txBody>
      </p:sp>
      <p:sp>
        <p:nvSpPr>
          <p:cNvPr id="16387" name="Content Placeholder 2"/>
          <p:cNvSpPr>
            <a:spLocks noGrp="1"/>
          </p:cNvSpPr>
          <p:nvPr>
            <p:ph idx="1"/>
          </p:nvPr>
        </p:nvSpPr>
        <p:spPr>
          <a:xfrm>
            <a:off x="533400" y="5257800"/>
            <a:ext cx="7772400" cy="381000"/>
          </a:xfrm>
        </p:spPr>
        <p:txBody>
          <a:bodyPr/>
          <a:lstStyle/>
          <a:p>
            <a:pPr marL="0" indent="0">
              <a:buNone/>
            </a:pPr>
            <a:r>
              <a:rPr lang="en-US" altLang="en-US" sz="2000" dirty="0" smtClean="0"/>
              <a:t>"</a:t>
            </a:r>
            <a:r>
              <a:rPr lang="en-US" altLang="en-US" sz="1800" dirty="0" smtClean="0"/>
              <a:t>Determinists arguments for ranking people according to a single scale of intelligence, no matter how numerically sophisticated, have recorded little more than social prejudice." (Gould, 1981, pp. 27-28) Gould’s book is controversial because some people said that he </a:t>
            </a:r>
            <a:r>
              <a:rPr lang="en-US" altLang="en-US" sz="1800" dirty="0" err="1" smtClean="0"/>
              <a:t>mis</a:t>
            </a:r>
            <a:r>
              <a:rPr lang="en-US" altLang="en-US" sz="1800" dirty="0" smtClean="0"/>
              <a:t>-cited certain studies.</a:t>
            </a:r>
          </a:p>
          <a:p>
            <a:endParaRPr lang="en-US" altLang="en-US" sz="2000" dirty="0" smtClean="0"/>
          </a:p>
        </p:txBody>
      </p:sp>
      <p:pic>
        <p:nvPicPr>
          <p:cNvPr id="16388" name="Picture 2" descr="The Mismeasure of Man (Revised &amp; Expand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106363"/>
            <a:ext cx="4953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descr="Sense and Nonsense about IQ: The Case for Uniquene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0838" y="76200"/>
            <a:ext cx="4983162" cy="498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228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211138" y="304800"/>
            <a:ext cx="3886200" cy="838200"/>
          </a:xfrm>
        </p:spPr>
        <p:txBody>
          <a:bodyPr/>
          <a:lstStyle/>
          <a:p>
            <a:r>
              <a:rPr lang="en-US" altLang="en-US" dirty="0" smtClean="0"/>
              <a:t>Alfred </a:t>
            </a:r>
            <a:r>
              <a:rPr lang="en-US" altLang="en-US" dirty="0" err="1" smtClean="0"/>
              <a:t>Binet</a:t>
            </a:r>
            <a:endParaRPr lang="en-US" altLang="en-US" dirty="0" smtClean="0"/>
          </a:p>
        </p:txBody>
      </p:sp>
      <p:sp>
        <p:nvSpPr>
          <p:cNvPr id="17411" name="Content Placeholder 2"/>
          <p:cNvSpPr>
            <a:spLocks noGrp="1"/>
          </p:cNvSpPr>
          <p:nvPr>
            <p:ph idx="1"/>
          </p:nvPr>
        </p:nvSpPr>
        <p:spPr>
          <a:xfrm>
            <a:off x="4097338" y="1524000"/>
            <a:ext cx="4800600" cy="4572000"/>
          </a:xfrm>
        </p:spPr>
        <p:txBody>
          <a:bodyPr/>
          <a:lstStyle/>
          <a:p>
            <a:r>
              <a:rPr lang="en-US" altLang="en-US" sz="2400" dirty="0" smtClean="0"/>
              <a:t>The purpose of IQ tests is to identify the children who need help and special education, not to classify normal people.</a:t>
            </a:r>
          </a:p>
          <a:p>
            <a:r>
              <a:rPr lang="en-US" altLang="en-US" sz="2400" dirty="0" smtClean="0"/>
              <a:t>He declined to define IQ as </a:t>
            </a:r>
            <a:r>
              <a:rPr lang="en-US" altLang="en-US" sz="2400" dirty="0" smtClean="0">
                <a:solidFill>
                  <a:srgbClr val="FF0000"/>
                </a:solidFill>
              </a:rPr>
              <a:t>fixed, inborn </a:t>
            </a:r>
            <a:r>
              <a:rPr lang="en-US" altLang="en-US" sz="2400" dirty="0" smtClean="0"/>
              <a:t>intelligence. </a:t>
            </a:r>
          </a:p>
          <a:p>
            <a:r>
              <a:rPr lang="en-US" altLang="en-US" sz="2400" dirty="0" smtClean="0"/>
              <a:t>He refused to accept IQ as an absolute measure; intelligence is too complex to be captured by a single number. The scale is a rough guide only.</a:t>
            </a:r>
          </a:p>
        </p:txBody>
      </p:sp>
      <p:pic>
        <p:nvPicPr>
          <p:cNvPr id="17412" name="Picture 2" descr="http://upload.wikimedia.org/wikipedia/commons/4/4f/Alfred_Bin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52600"/>
            <a:ext cx="3563938"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81870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28600" y="457200"/>
            <a:ext cx="3886200" cy="685800"/>
          </a:xfrm>
        </p:spPr>
        <p:txBody>
          <a:bodyPr/>
          <a:lstStyle/>
          <a:p>
            <a:r>
              <a:rPr lang="en-US" altLang="en-US" sz="3600" smtClean="0"/>
              <a:t>Henry H. Goddard</a:t>
            </a:r>
            <a:endParaRPr lang="en-US" altLang="en-US" smtClean="0"/>
          </a:p>
        </p:txBody>
      </p:sp>
      <p:sp>
        <p:nvSpPr>
          <p:cNvPr id="18435" name="Content Placeholder 2"/>
          <p:cNvSpPr>
            <a:spLocks noGrp="1"/>
          </p:cNvSpPr>
          <p:nvPr>
            <p:ph idx="1"/>
          </p:nvPr>
        </p:nvSpPr>
        <p:spPr>
          <a:xfrm>
            <a:off x="4038600" y="1600200"/>
            <a:ext cx="4953000" cy="4421188"/>
          </a:xfrm>
        </p:spPr>
        <p:txBody>
          <a:bodyPr/>
          <a:lstStyle/>
          <a:p>
            <a:r>
              <a:rPr lang="en-US" altLang="en-US" dirty="0" smtClean="0"/>
              <a:t>Invented the term “</a:t>
            </a:r>
            <a:r>
              <a:rPr lang="en-US" altLang="en-US" dirty="0" smtClean="0">
                <a:solidFill>
                  <a:srgbClr val="FF0000"/>
                </a:solidFill>
              </a:rPr>
              <a:t>moron</a:t>
            </a:r>
            <a:r>
              <a:rPr lang="en-US" altLang="en-US" dirty="0" smtClean="0"/>
              <a:t>”: a person with a mental age in adulthood of between 8 and 12 (IQ of 51-70) on the </a:t>
            </a:r>
            <a:r>
              <a:rPr lang="en-US" altLang="en-US" dirty="0" err="1" smtClean="0"/>
              <a:t>Binet</a:t>
            </a:r>
            <a:r>
              <a:rPr lang="en-US" altLang="en-US" dirty="0" smtClean="0"/>
              <a:t> scale.</a:t>
            </a:r>
          </a:p>
          <a:p>
            <a:r>
              <a:rPr lang="en-US" altLang="en-US" dirty="0" smtClean="0"/>
              <a:t>1914: testified in court that people with below-average intelligence should have limited criminal responsibility.</a:t>
            </a:r>
          </a:p>
          <a:p>
            <a:endParaRPr lang="en-US" altLang="en-US" dirty="0" smtClean="0"/>
          </a:p>
        </p:txBody>
      </p:sp>
      <p:pic>
        <p:nvPicPr>
          <p:cNvPr id="18436" name="Picture 2" descr="http://upload.wikimedia.org/wikipedia/en/thumb/4/45/Henry_H._Goddard.jpg/250px-Henry_H._Godd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448594"/>
            <a:ext cx="3657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57183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b="1" dirty="0" smtClean="0"/>
              <a:t>Dispersion between and within individuals</a:t>
            </a:r>
            <a:endParaRPr lang="en-US" altLang="en-US" dirty="0" smtClean="0"/>
          </a:p>
        </p:txBody>
      </p:sp>
      <p:sp>
        <p:nvSpPr>
          <p:cNvPr id="19459" name="Content Placeholder 2"/>
          <p:cNvSpPr>
            <a:spLocks noGrp="1"/>
          </p:cNvSpPr>
          <p:nvPr>
            <p:ph idx="1"/>
          </p:nvPr>
        </p:nvSpPr>
        <p:spPr/>
        <p:txBody>
          <a:bodyPr/>
          <a:lstStyle/>
          <a:p>
            <a:r>
              <a:rPr lang="en-US" altLang="en-US" dirty="0" err="1" smtClean="0"/>
              <a:t>Thurstone</a:t>
            </a:r>
            <a:r>
              <a:rPr lang="en-US" altLang="en-US" dirty="0" smtClean="0"/>
              <a:t> asserted that perceptions have distributions </a:t>
            </a:r>
            <a:r>
              <a:rPr lang="en-US" altLang="en-US" b="1" dirty="0" smtClean="0"/>
              <a:t>between</a:t>
            </a:r>
            <a:r>
              <a:rPr lang="en-US" altLang="en-US" dirty="0" smtClean="0"/>
              <a:t> and </a:t>
            </a:r>
            <a:r>
              <a:rPr lang="en-US" altLang="en-US" b="1" dirty="0" smtClean="0"/>
              <a:t>within</a:t>
            </a:r>
            <a:r>
              <a:rPr lang="en-US" altLang="en-US" dirty="0" smtClean="0"/>
              <a:t> individuals. i.e. Not only different people have different perceptions. The same person may see things differently at different time.</a:t>
            </a:r>
          </a:p>
          <a:p>
            <a:r>
              <a:rPr lang="en-US" altLang="en-US" dirty="0" smtClean="0"/>
              <a:t>The same principle applies well to other types of measurement. i.e. By chances you may get a "C" in the mid-term but an "A" in the final.</a:t>
            </a:r>
          </a:p>
          <a:p>
            <a:endParaRPr lang="en-US" altLang="en-US" dirty="0" smtClean="0"/>
          </a:p>
        </p:txBody>
      </p:sp>
    </p:spTree>
    <p:extLst>
      <p:ext uri="{BB962C8B-B14F-4D97-AF65-F5344CB8AC3E}">
        <p14:creationId xmlns:p14="http://schemas.microsoft.com/office/powerpoint/2010/main" val="14168051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09600" y="228600"/>
            <a:ext cx="7772400" cy="1143000"/>
          </a:xfrm>
        </p:spPr>
        <p:txBody>
          <a:bodyPr/>
          <a:lstStyle/>
          <a:p>
            <a:r>
              <a:rPr lang="en-US" altLang="en-US" b="1" smtClean="0"/>
              <a:t>G Factor</a:t>
            </a:r>
            <a:endParaRPr lang="en-US" altLang="en-US" smtClean="0"/>
          </a:p>
        </p:txBody>
      </p:sp>
      <p:sp>
        <p:nvSpPr>
          <p:cNvPr id="20483" name="Content Placeholder 2"/>
          <p:cNvSpPr>
            <a:spLocks noGrp="1"/>
          </p:cNvSpPr>
          <p:nvPr>
            <p:ph idx="1"/>
          </p:nvPr>
        </p:nvSpPr>
        <p:spPr>
          <a:xfrm>
            <a:off x="381000" y="1752600"/>
            <a:ext cx="8458200" cy="4267200"/>
          </a:xfrm>
        </p:spPr>
        <p:txBody>
          <a:bodyPr/>
          <a:lstStyle/>
          <a:p>
            <a:r>
              <a:rPr lang="en-US" altLang="en-US" sz="2400" dirty="0" smtClean="0"/>
              <a:t>All standardized tests of academic aptitude or achievement measure this general factor to some degree, but IQ test expressly designed for that purpose--measure it more accurately (Spearman, 1904)</a:t>
            </a:r>
          </a:p>
          <a:p>
            <a:r>
              <a:rPr lang="en-US" altLang="en-US" sz="2400" dirty="0" smtClean="0"/>
              <a:t>At the turn of the 20</a:t>
            </a:r>
            <a:r>
              <a:rPr lang="en-US" altLang="en-US" sz="2400" baseline="30000" dirty="0" smtClean="0"/>
              <a:t>th</a:t>
            </a:r>
            <a:r>
              <a:rPr lang="en-US" altLang="en-US" sz="2400" dirty="0" smtClean="0"/>
              <a:t> century Charles Spearman (1863-1945) used statistical methods such as </a:t>
            </a:r>
            <a:r>
              <a:rPr lang="en-US" altLang="en-US" sz="2400" dirty="0" smtClean="0">
                <a:solidFill>
                  <a:srgbClr val="FF0000"/>
                </a:solidFill>
              </a:rPr>
              <a:t>Correlation</a:t>
            </a:r>
            <a:r>
              <a:rPr lang="en-US" altLang="en-US" sz="2400" dirty="0" smtClean="0"/>
              <a:t> and </a:t>
            </a:r>
            <a:r>
              <a:rPr lang="en-US" altLang="en-US" sz="2400" dirty="0" smtClean="0">
                <a:solidFill>
                  <a:srgbClr val="FF0000"/>
                </a:solidFill>
              </a:rPr>
              <a:t>Factor Analysis </a:t>
            </a:r>
            <a:r>
              <a:rPr lang="en-US" altLang="en-US" sz="2400" dirty="0" smtClean="0"/>
              <a:t>to define mental abilities as factors.</a:t>
            </a:r>
          </a:p>
          <a:p>
            <a:r>
              <a:rPr lang="en-US" altLang="en-US" sz="2400" dirty="0" smtClean="0"/>
              <a:t>When two apparently different abilities are shown to be highly correlated, Spearman took this as an evidence for the existence of a general factor G.</a:t>
            </a:r>
          </a:p>
          <a:p>
            <a:endParaRPr lang="en-US" altLang="en-US" dirty="0" smtClean="0"/>
          </a:p>
        </p:txBody>
      </p:sp>
    </p:spTree>
    <p:extLst>
      <p:ext uri="{BB962C8B-B14F-4D97-AF65-F5344CB8AC3E}">
        <p14:creationId xmlns:p14="http://schemas.microsoft.com/office/powerpoint/2010/main" val="1711637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85800" y="381000"/>
            <a:ext cx="7772400" cy="685800"/>
          </a:xfrm>
        </p:spPr>
        <p:txBody>
          <a:bodyPr/>
          <a:lstStyle/>
          <a:p>
            <a:r>
              <a:rPr lang="en-US" altLang="en-US" dirty="0" smtClean="0"/>
              <a:t>Other views</a:t>
            </a:r>
          </a:p>
        </p:txBody>
      </p:sp>
      <p:sp>
        <p:nvSpPr>
          <p:cNvPr id="21507" name="Content Placeholder 2"/>
          <p:cNvSpPr>
            <a:spLocks noGrp="1"/>
          </p:cNvSpPr>
          <p:nvPr>
            <p:ph idx="1"/>
          </p:nvPr>
        </p:nvSpPr>
        <p:spPr>
          <a:xfrm>
            <a:off x="609600" y="1524000"/>
            <a:ext cx="8153400" cy="4724400"/>
          </a:xfrm>
        </p:spPr>
        <p:txBody>
          <a:bodyPr/>
          <a:lstStyle/>
          <a:p>
            <a:r>
              <a:rPr lang="en-US" altLang="en-US" sz="2400" dirty="0" smtClean="0"/>
              <a:t>Thorndike: intelligence contains several unique factors (dimensions)</a:t>
            </a:r>
          </a:p>
          <a:p>
            <a:r>
              <a:rPr lang="en-US" altLang="en-US" sz="2400" dirty="0" err="1" smtClean="0"/>
              <a:t>Thurstone</a:t>
            </a:r>
            <a:r>
              <a:rPr lang="en-US" altLang="en-US" sz="2400" dirty="0" smtClean="0"/>
              <a:t>: seven uncorrelated factors.  </a:t>
            </a:r>
          </a:p>
          <a:p>
            <a:r>
              <a:rPr lang="en-US" altLang="en-US" sz="2400" dirty="0" smtClean="0"/>
              <a:t>Guilford: three factors.</a:t>
            </a:r>
          </a:p>
          <a:p>
            <a:r>
              <a:rPr lang="en-US" altLang="en-US" sz="2400" dirty="0" smtClean="0"/>
              <a:t>The Wechsler Adult Intelligence Scale – fourth edition (WAIS-IV): 4 dimensions</a:t>
            </a:r>
          </a:p>
          <a:p>
            <a:pPr lvl="1"/>
            <a:r>
              <a:rPr lang="en-US" altLang="en-US" dirty="0" smtClean="0"/>
              <a:t>verbal comprehension (VCI)</a:t>
            </a:r>
          </a:p>
          <a:p>
            <a:pPr lvl="1"/>
            <a:r>
              <a:rPr lang="en-US" altLang="en-US" dirty="0" smtClean="0"/>
              <a:t>perceptual reasoning (PRI)</a:t>
            </a:r>
          </a:p>
          <a:p>
            <a:pPr lvl="1"/>
            <a:r>
              <a:rPr lang="en-US" altLang="en-US" dirty="0" smtClean="0"/>
              <a:t>working memory (WMI)</a:t>
            </a:r>
          </a:p>
          <a:p>
            <a:pPr lvl="1"/>
            <a:r>
              <a:rPr lang="en-US" altLang="en-US" dirty="0" smtClean="0"/>
              <a:t>processing speed (PSI)</a:t>
            </a:r>
          </a:p>
        </p:txBody>
      </p:sp>
    </p:spTree>
    <p:extLst>
      <p:ext uri="{BB962C8B-B14F-4D97-AF65-F5344CB8AC3E}">
        <p14:creationId xmlns:p14="http://schemas.microsoft.com/office/powerpoint/2010/main" val="39264484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Intelligence</a:t>
            </a:r>
            <a:endParaRPr lang="en-US" dirty="0"/>
          </a:p>
        </p:txBody>
      </p:sp>
      <p:sp>
        <p:nvSpPr>
          <p:cNvPr id="4" name="Content Placeholder 3"/>
          <p:cNvSpPr>
            <a:spLocks noGrp="1"/>
          </p:cNvSpPr>
          <p:nvPr>
            <p:ph sz="quarter" idx="14"/>
          </p:nvPr>
        </p:nvSpPr>
        <p:spPr/>
        <p:txBody>
          <a:bodyPr/>
          <a:lstStyle/>
          <a:p>
            <a:r>
              <a:rPr lang="en-US" dirty="0"/>
              <a:t>Age Changes in Overall </a:t>
            </a:r>
            <a:r>
              <a:rPr lang="en-US" dirty="0" smtClean="0"/>
              <a:t>Intelligence</a:t>
            </a:r>
          </a:p>
          <a:p>
            <a:pPr lvl="1"/>
            <a:r>
              <a:rPr lang="en-US" dirty="0" smtClean="0"/>
              <a:t>Some </a:t>
            </a:r>
            <a:r>
              <a:rPr lang="en-US" dirty="0" smtClean="0">
                <a:solidFill>
                  <a:srgbClr val="FF0000"/>
                </a:solidFill>
              </a:rPr>
              <a:t>decline</a:t>
            </a:r>
            <a:r>
              <a:rPr lang="en-US" dirty="0" smtClean="0"/>
              <a:t> with age</a:t>
            </a:r>
          </a:p>
          <a:p>
            <a:pPr lvl="1">
              <a:defRPr/>
            </a:pPr>
            <a:r>
              <a:rPr lang="en-US" dirty="0"/>
              <a:t>Less severely than previously </a:t>
            </a:r>
            <a:r>
              <a:rPr lang="en-US" dirty="0" smtClean="0"/>
              <a:t>thought (Young researchers collected data at the improper time)</a:t>
            </a:r>
            <a:endParaRPr lang="en-US" dirty="0"/>
          </a:p>
          <a:p>
            <a:pPr lvl="1">
              <a:defRPr/>
            </a:pPr>
            <a:r>
              <a:rPr lang="en-US" dirty="0"/>
              <a:t>More substantial in the </a:t>
            </a:r>
            <a:r>
              <a:rPr lang="en-US" dirty="0" smtClean="0"/>
              <a:t>80s</a:t>
            </a:r>
            <a:endParaRPr lang="en-US" dirty="0"/>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476166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Figure 4.1</a:t>
            </a:r>
            <a:r>
              <a:rPr lang="en-US" dirty="0" smtClean="0"/>
              <a:t/>
            </a:r>
            <a:br>
              <a:rPr lang="en-US" dirty="0" smtClean="0"/>
            </a:br>
            <a:r>
              <a:rPr lang="en-US" dirty="0" smtClean="0"/>
              <a:t>Age Changes in IQ (cross-sectional and longitudinal data)</a:t>
            </a:r>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1257" y="1524000"/>
            <a:ext cx="608674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12227" y="5029200"/>
            <a:ext cx="7924800" cy="1077218"/>
          </a:xfrm>
          <a:prstGeom prst="rect">
            <a:avLst/>
          </a:prstGeom>
        </p:spPr>
        <p:txBody>
          <a:bodyPr wrap="square">
            <a:spAutoFit/>
          </a:bodyPr>
          <a:lstStyle/>
          <a:p>
            <a:r>
              <a:rPr lang="en-US" sz="1600" dirty="0"/>
              <a:t>Age changes in total IQ based on cross-sectional data (lower line) and longitudinal data (upper line) can show very different trajectories. Depending on cross-sectional data in the past led to erroneous conclusions that cognitive performance begins to decline around 40 and that the decline is very fast</a:t>
            </a:r>
            <a:r>
              <a:rPr lang="en-US" sz="1600" dirty="0" smtClean="0"/>
              <a:t>.</a:t>
            </a:r>
            <a:endParaRPr lang="en-US" sz="1600" dirty="0"/>
          </a:p>
        </p:txBody>
      </p:sp>
    </p:spTree>
    <p:extLst>
      <p:ext uri="{BB962C8B-B14F-4D97-AF65-F5344CB8AC3E}">
        <p14:creationId xmlns:p14="http://schemas.microsoft.com/office/powerpoint/2010/main" val="796412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85800" y="381000"/>
            <a:ext cx="7772400" cy="685800"/>
          </a:xfrm>
        </p:spPr>
        <p:txBody>
          <a:bodyPr/>
          <a:lstStyle/>
          <a:p>
            <a:r>
              <a:rPr lang="en-US" altLang="en-US" b="1" dirty="0" smtClean="0"/>
              <a:t>Multiple Intelligences</a:t>
            </a:r>
            <a:endParaRPr lang="en-US" altLang="en-US" dirty="0" smtClean="0"/>
          </a:p>
        </p:txBody>
      </p:sp>
      <p:sp>
        <p:nvSpPr>
          <p:cNvPr id="22531" name="Content Placeholder 2"/>
          <p:cNvSpPr>
            <a:spLocks noGrp="1"/>
          </p:cNvSpPr>
          <p:nvPr>
            <p:ph idx="1"/>
          </p:nvPr>
        </p:nvSpPr>
        <p:spPr>
          <a:xfrm>
            <a:off x="381000" y="1676400"/>
            <a:ext cx="8305800" cy="4724400"/>
          </a:xfrm>
        </p:spPr>
        <p:txBody>
          <a:bodyPr/>
          <a:lstStyle/>
          <a:p>
            <a:r>
              <a:rPr lang="en-US" altLang="en-US" sz="2400" dirty="0" smtClean="0"/>
              <a:t>Gardner asserted that there </a:t>
            </a:r>
            <a:r>
              <a:rPr lang="en-US" altLang="en-US" sz="2400" smtClean="0"/>
              <a:t>are 9 </a:t>
            </a:r>
            <a:r>
              <a:rPr lang="en-US" altLang="en-US" sz="2400" dirty="0" smtClean="0"/>
              <a:t>dimensions of intelligence and all nine intelligences are of equal intrinsic value. It is the </a:t>
            </a:r>
            <a:r>
              <a:rPr lang="en-US" altLang="en-US" sz="2400" dirty="0" smtClean="0">
                <a:solidFill>
                  <a:srgbClr val="FF0000"/>
                </a:solidFill>
              </a:rPr>
              <a:t>culture and social context </a:t>
            </a:r>
            <a:r>
              <a:rPr lang="en-US" altLang="en-US" sz="2400" dirty="0" smtClean="0"/>
              <a:t>that determine the value and importance of the dimension.</a:t>
            </a:r>
          </a:p>
          <a:p>
            <a:r>
              <a:rPr lang="en-US" altLang="en-US" sz="2400" dirty="0" smtClean="0"/>
              <a:t>Scientists from the University of Sheffield, England, provided evidence that numerical reasoning and linguistic ability may be two independent entitles. They examined several patients who suffered severe damage to the language faculty of their brains, and found that their mathematical ability is intact.</a:t>
            </a:r>
          </a:p>
        </p:txBody>
      </p:sp>
    </p:spTree>
    <p:extLst>
      <p:ext uri="{BB962C8B-B14F-4D97-AF65-F5344CB8AC3E}">
        <p14:creationId xmlns:p14="http://schemas.microsoft.com/office/powerpoint/2010/main" val="2454325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Linguistic</a:t>
            </a:r>
          </a:p>
        </p:txBody>
      </p:sp>
      <p:sp>
        <p:nvSpPr>
          <p:cNvPr id="23555" name="Content Placeholder 2"/>
          <p:cNvSpPr>
            <a:spLocks noGrp="1"/>
          </p:cNvSpPr>
          <p:nvPr>
            <p:ph idx="1"/>
          </p:nvPr>
        </p:nvSpPr>
        <p:spPr/>
        <p:txBody>
          <a:bodyPr/>
          <a:lstStyle/>
          <a:p>
            <a:endParaRPr lang="en-US" altLang="en-US" smtClean="0"/>
          </a:p>
        </p:txBody>
      </p:sp>
      <p:pic>
        <p:nvPicPr>
          <p:cNvPr id="23556" name="Picture 2" descr="https://encrypted-tbn2.google.com/images?q=tbn:ANd9GcQZdmTePFTUKaPDYTnH4_okD1ZqoF5eHdqilPc7F_0rAZHm4Bv2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782763"/>
            <a:ext cx="2973388"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AutoShape 7" descr="data:image/jpeg;base64,/9j/4AAQSkZJRgABAQAAAQABAAD/2wCEAAkGBxMSEhUUEhQWFRUXFxcXFxUXFRQUFBQXGBQWFxQUFBUYHCggGBolHBQUITEhJSksLi4uFx80ODMsNygtLisBCgoKBQUFDgUFDisZExkrKysrKysrKysrKysrKysrKysrKysrKysrKysrKysrKysrKysrKysrKysrKysrKysrK//AABEIALUAgQMBIgACEQEDEQH/xAAcAAABBQEBAQAAAAAAAAAAAAAGAAMEBQcBAgj/xAA4EAABAwIEBAMFBwQDAQAAAAABAAIDBBEFEiExBkFRYRMicQcygZGxFEJSobLB4SNictFUovAW/8QAFAEBAAAAAAAAAAAAAAAAAAAAAP/EABQRAQAAAAAAAAAAAAAAAAAAAAD/2gAMAwEAAhEDEQA/ABhxXAV6ISDEHAV7C62NRq/EGRb79EEorhPRDUuLvedNB62V/gVNK+zsvl3uDofjyQT4ISbaH5FXTMFJYSLk9AFZ4ZPG3RwI2PJ1+um5CJIsRgyi1gbi+liL87IAykwHxI3PDh5TYj7w9Qqiop8hIutIwR0YqZ49CHXOa5+nNZ7xrhcMUziyW2vQgFBCuuqpixAjndWsEoeNECcdE05ykPZZMPag5nTd9V6XkhB7ypLi4g7lXtkaebGouM1ogjLufId0FRxBjgh8jNXfRB8lS5xu4klKZ5c4ucbknVIBA7T1GX7gd8SFe0GLFo8kNjb3mFwcO9xy9bhUIZzUmEW6g8iNCgN8K4iY+zZSddjkGdh72ADhpurBuJlsrWtc5zbgi7S246a6fJBsM5I83mPIm1/nbVWOFsL3CxOnLogO8GxJ/wBpe5ouCdwTdCvF2INMrg4OvfXNcH815qXvYHZS4X3AJAPyQzXZjcuLviSUDZnbe97fRPQYmY3Ajb6qnkYV4jcb6oNLoapsrA4L29iCcCxB0cgF/KdCP3R3uLjmgjlqacFJLU25qBpJOZEkExjEF8bVl5BGOQ1+KO8qy7GX5qiQ7+YoK9jNVJijPr3Uyjo8x0F0XYTw4X+8LBAI09MTsDf0VtTYFI77q0ShwKNlvKLqxbRW2CABp+F3H3lf0GECIdUQOpl4dDogH6mjv3ChzYY0/dCJJadRHxoBeswtltGi/ohmvwux0sj2uZpshzFWdP5QCLGFjwehWm0BDomuHMBANQ0E6o14TcXQgfhJCCa5qbLVOnpnN94EeqYyoGciSeyrqCRl0Kykxkyu6l7v1Fa2waFZexv9d9+T3fqKA24fwkNaDa56otoqdVuAm8Y9ESUsXRA7FSWt3TrYFLEZsNP3XpkJQQZYxZMTMA2F1aSUwt1XlkBLUA/NEoMsSv6imsqmpj3QUFbqbBU1dSZm91f1MRF1WNduOaAKxCmc06hFvs+rGxZi4ZiDdoOxPft2VfjcF236KTw+AIygvcTxieolLnuuOlrC3QJWum5nhzAW6EJzD3Zgg7kSUnw0kDjGrPcdpfDq36WBIcPjutFahzjagDmNlbuzf/Hmgu+FzmaEaUUPNAHBc94wVpmERZvRBNpob6Lv2ci6kWA7KNNWW0Fj8UDUA0OuxsnYgNVRUlZad7SbZhcX6jl8k3NWCN7g5xAdseQKCRiEgzWJ+A3KFcWxmNhIzNFuVwfmq3inHC52SJ3qb6oehNPGc0r8z7jyDzHpsED1bWSSuuwm3XYJuIOadSSepN/gnZcQc9zo2Quu0kEEtBBbodjyUOKscXjyW16oJ7oszDdMYQwscWHYq3MdmqoD7SNQXTgL2C9YTHZ7goMcpdK4t227K5weEl5PZBO8NJTfAXEFYxqoa2Jwkdm8zTsERRhR8TprjMNwgo+EiYpHxHb3m35DojgYxM0gRssBoXDW/dCdNB/WY8dwfQq/dXGlDpTo0C5/dAsTx+uf5aeI2tZz3DTpoqU4lXwvzSlrtjvltb1UdvGFdWlzaRjYx915bcnuPug+qawbAaqSSSSrju3w8pdKSW3vcObmNmknfL8LahBMh4oaZmGUFozC7hZwGvO2wRrjeCSzsztAaywIN7ucPQfVDnDPDsZf5xcHTKL5e51WmUTckZYBo0aDtbZBhgw0F0gJNwbW6/FT8MwOMte1zPI7TXR/zGyk4uAypfYaEqwpKwZcpGnI80FK7CYaS4hDiSLEnYdrqLTU+vcm5V7VRZtQCenRMtpC3U6dkDFWbNt2Q205pBbXXZENeLgqhw9+Wojd0kb+pASwU9gA1up5W1RbheFFjNR5jqUXOwuO+YMaD1sLrj6PsgHPshSRF9i7LiDOmhSBHcWTTAp0LUFNTx5SW8+SIqCFk8eVwCgYjRbP+ado3eGQRsfqgdbh4p/Iw+GdxdoLHd9RuolaHyEB73Sep8o9ANAi+JjJWgPFyplLhMbfu/6QVPD2HFozkWA27nqrunbckdl6q5Q1vIJU0gDroMu45pDHLnA3Kq4KkC1+aNPaA+NzCeaymCvfIXNaw5QbA9fh0QaFh8txYEFdxWEvIO1ghulbJCGm5I0v2VqcVzt+CCvrUNVJyvv0IP5ogq5M2yocQbY3QfSlJ5o2Hq1p+bQnDGhHhfikPomSltxGGskA3AAADrIspKlkrA+MhzXC4IQd8JJOpIMliarGljUSBqtqFiCVHTBwsRcJkcMg7PcBuBoR23VtTRqxhjQDmF1FiWnQjQjoRors1gA1VDxVRuikEzPdfo7s8bH4j6IbxLiPKLa3QWHE+MGRzYo9yQLDmb6JVXDVYyVs9PVFpAAfE8Zo3i3mFuvQ8lS4DJZ5qJtAPdv16o2pMQErfIboM345rZ4zlkAs7YtN7nnfoqXBhZu26PuIaWne8eNKwHU2JQzi9VTNIjpmmV/MtBsOyBPrLDVQxWxuOhUeWOZ5s8ZBzaN/QlTfsbctrWtzQPNgtqqbGWbequI57NseSp8RkzWKA69kkn9Ooa7VhDdOW/8AJXmHik4TVuhku6meczerL6ghRfZyXNY/o4j8lT+14axu52sg1v8A+7w//ks/7f6SXzH4hSQbhTNV5QsVPRjVX9C1BZ0zFPiao8DVNjCBjEaBs0To3bOG/Np5OHcFZ2/C8kpjlaMzfkRyc09DqtQCoOMKVjojIXNbJGC5hJtmtqWHrfl3sgAuKcI8UtYPK02/lWTOG4Y4gxrpWttu2V7Tc73sdlD+3eLl7WPwRNGMzRryQCjsCwmKzpWyPcN807zf1ublR6/iOBoyUsMbG2sMjGgn/J26I38PeKbEDXnbYK0pOF6WDURhzubna69hsEGdQxvkNyPkNFKqKazdRqjPEPCbsGgelkLYpVgXtsgHqsBo16KgYTI4NHVSsYq7usFf8FYEXESOG+3+0BXwvQeHGB219UDe2CXzMC1enpsrVh3tTrfEqS0H3dEArnXUykg+gqIIioWoIOPxRi5cFRYn7RnDSL5oNobUsaPM4D1NlAr+MKSEeaQHs3VfPddxXUSnV5+aq5axzvecT6lBrXEXtZJu2mGX+7n81nmKcR1E5JfI49rqkBSugJcE4pdCA14LmjY8x27haHw9xPFOCWh1hucps31PJYo9y1X2HvDnSsOoI269UGgU2MsA3VdiONdHac1S8a8PSU7i+FzmsdtroD+EhZ1W1M7XedxI9dEBfjePAnQ3Q3XYm49l4p/cLiu4Vg8lZJljByA+Z37Dugc4bws1Moc4eQb/ANx6BbDg9AGNGnJRcB4cELWi1rBEAYBogi178sbj0BP5L5j4jqfEqJHdXH6r6H44rfCpJHcyLL5pqH5nE9ygcSXpJB6lrHHcpkPUeR2qQcgleInAVFY5OhyB+6WZNXSzIPeZaF7FqzLWZfxAj8lnN0U+zSpyV8X+QQfS9ZSMmjdG8Xa4W/kdCsr4i4WdA4h4zRk+V/7O6FazE7RDfHPELKePw7B0jxo0i4AvuQgzrBODZKt5Y3yRNPncf0t6lalhWBx0sTY42gAdtT3KhcCY2yeLJ5WyNJu0ANuCdwAid4QV7tE0VInaorkGbe2bEcsLYwdz/wC+iw4laL7Xq7POG9FnSCVdJeMqSCNINSmyUkkDkZT7F1JB6AXHFJJAlbcIzFtXER+MfVJJB9WUTrtB7LEuIK982IVJefddlaOQAGlkkkA9Fj81JWMkiNtQCOTgdNV9FYfVmWGOQixc0G3S6SSDrlExE5Y3EdEkkHzVxpMZKh5PI2+SG3BJJBI8Lukkkg//2Q=="/>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3558" name="AutoShape 9" descr="data:image/jpeg;base64,/9j/4AAQSkZJRgABAQAAAQABAAD/2wCEAAkGBxMSEhUUEhQWFRUXFxcXFxUXFRQUFBQXGBQWFxQUFBUYHCggGBolHBQUITEhJSksLi4uFx80ODMsNygtLisBCgoKBQUFDgUFDisZExkrKysrKysrKysrKysrKysrKysrKysrKysrKysrKysrKysrKysrKysrKysrKysrKysrK//AABEIALUAgQMBIgACEQEDEQH/xAAcAAABBQEBAQAAAAAAAAAAAAAGAAMEBQcBAgj/xAA4EAABAwIEBAMFBwQDAQAAAAABAAIDBBEFEiExBkFRYRMicQcygZGxFEJSobLB4SNictFUovAW/8QAFAEBAAAAAAAAAAAAAAAAAAAAAP/EABQRAQAAAAAAAAAAAAAAAAAAAAD/2gAMAwEAAhEDEQA/ABhxXAV6ISDEHAV7C62NRq/EGRb79EEorhPRDUuLvedNB62V/gVNK+zsvl3uDofjyQT4ISbaH5FXTMFJYSLk9AFZ4ZPG3RwI2PJ1+um5CJIsRgyi1gbi+liL87IAykwHxI3PDh5TYj7w9Qqiop8hIutIwR0YqZ49CHXOa5+nNZ7xrhcMUziyW2vQgFBCuuqpixAjndWsEoeNECcdE05ykPZZMPag5nTd9V6XkhB7ypLi4g7lXtkaebGouM1ogjLufId0FRxBjgh8jNXfRB8lS5xu4klKZ5c4ucbknVIBA7T1GX7gd8SFe0GLFo8kNjb3mFwcO9xy9bhUIZzUmEW6g8iNCgN8K4iY+zZSddjkGdh72ADhpurBuJlsrWtc5zbgi7S246a6fJBsM5I83mPIm1/nbVWOFsL3CxOnLogO8GxJ/wBpe5ouCdwTdCvF2INMrg4OvfXNcH815qXvYHZS4X3AJAPyQzXZjcuLviSUDZnbe97fRPQYmY3Ajb6qnkYV4jcb6oNLoapsrA4L29iCcCxB0cgF/KdCP3R3uLjmgjlqacFJLU25qBpJOZEkExjEF8bVl5BGOQ1+KO8qy7GX5qiQ7+YoK9jNVJijPr3Uyjo8x0F0XYTw4X+8LBAI09MTsDf0VtTYFI77q0ShwKNlvKLqxbRW2CABp+F3H3lf0GECIdUQOpl4dDogH6mjv3ChzYY0/dCJJadRHxoBeswtltGi/ohmvwux0sj2uZpshzFWdP5QCLGFjwehWm0BDomuHMBANQ0E6o14TcXQgfhJCCa5qbLVOnpnN94EeqYyoGciSeyrqCRl0Kykxkyu6l7v1Fa2waFZexv9d9+T3fqKA24fwkNaDa56otoqdVuAm8Y9ESUsXRA7FSWt3TrYFLEZsNP3XpkJQQZYxZMTMA2F1aSUwt1XlkBLUA/NEoMsSv6imsqmpj3QUFbqbBU1dSZm91f1MRF1WNduOaAKxCmc06hFvs+rGxZi4ZiDdoOxPft2VfjcF236KTw+AIygvcTxieolLnuuOlrC3QJWum5nhzAW6EJzD3Zgg7kSUnw0kDjGrPcdpfDq36WBIcPjutFahzjagDmNlbuzf/Hmgu+FzmaEaUUPNAHBc94wVpmERZvRBNpob6Lv2ci6kWA7KNNWW0Fj8UDUA0OuxsnYgNVRUlZad7SbZhcX6jl8k3NWCN7g5xAdseQKCRiEgzWJ+A3KFcWxmNhIzNFuVwfmq3inHC52SJ3qb6oehNPGc0r8z7jyDzHpsED1bWSSuuwm3XYJuIOadSSepN/gnZcQc9zo2Quu0kEEtBBbodjyUOKscXjyW16oJ7oszDdMYQwscWHYq3MdmqoD7SNQXTgL2C9YTHZ7goMcpdK4t227K5weEl5PZBO8NJTfAXEFYxqoa2Jwkdm8zTsERRhR8TprjMNwgo+EiYpHxHb3m35DojgYxM0gRssBoXDW/dCdNB/WY8dwfQq/dXGlDpTo0C5/dAsTx+uf5aeI2tZz3DTpoqU4lXwvzSlrtjvltb1UdvGFdWlzaRjYx915bcnuPug+qawbAaqSSSSrju3w8pdKSW3vcObmNmknfL8LahBMh4oaZmGUFozC7hZwGvO2wRrjeCSzsztAaywIN7ucPQfVDnDPDsZf5xcHTKL5e51WmUTckZYBo0aDtbZBhgw0F0gJNwbW6/FT8MwOMte1zPI7TXR/zGyk4uAypfYaEqwpKwZcpGnI80FK7CYaS4hDiSLEnYdrqLTU+vcm5V7VRZtQCenRMtpC3U6dkDFWbNt2Q205pBbXXZENeLgqhw9+Wojd0kb+pASwU9gA1up5W1RbheFFjNR5jqUXOwuO+YMaD1sLrj6PsgHPshSRF9i7LiDOmhSBHcWTTAp0LUFNTx5SW8+SIqCFk8eVwCgYjRbP+ado3eGQRsfqgdbh4p/Iw+GdxdoLHd9RuolaHyEB73Sep8o9ANAi+JjJWgPFyplLhMbfu/6QVPD2HFozkWA27nqrunbckdl6q5Q1vIJU0gDroMu45pDHLnA3Kq4KkC1+aNPaA+NzCeaymCvfIXNaw5QbA9fh0QaFh8txYEFdxWEvIO1ghulbJCGm5I0v2VqcVzt+CCvrUNVJyvv0IP5ogq5M2yocQbY3QfSlJ5o2Hq1p+bQnDGhHhfikPomSltxGGskA3AAADrIspKlkrA+MhzXC4IQd8JJOpIMliarGljUSBqtqFiCVHTBwsRcJkcMg7PcBuBoR23VtTRqxhjQDmF1FiWnQjQjoRors1gA1VDxVRuikEzPdfo7s8bH4j6IbxLiPKLa3QWHE+MGRzYo9yQLDmb6JVXDVYyVs9PVFpAAfE8Zo3i3mFuvQ8lS4DJZ5qJtAPdv16o2pMQErfIboM345rZ4zlkAs7YtN7nnfoqXBhZu26PuIaWne8eNKwHU2JQzi9VTNIjpmmV/MtBsOyBPrLDVQxWxuOhUeWOZ5s8ZBzaN/QlTfsbctrWtzQPNgtqqbGWbequI57NseSp8RkzWKA69kkn9Ooa7VhDdOW/8AJXmHik4TVuhku6meczerL6ghRfZyXNY/o4j8lT+14axu52sg1v8A+7w//ks/7f6SXzH4hSQbhTNV5QsVPRjVX9C1BZ0zFPiao8DVNjCBjEaBs0To3bOG/Np5OHcFZ2/C8kpjlaMzfkRyc09DqtQCoOMKVjojIXNbJGC5hJtmtqWHrfl3sgAuKcI8UtYPK02/lWTOG4Y4gxrpWttu2V7Tc73sdlD+3eLl7WPwRNGMzRryQCjsCwmKzpWyPcN807zf1ublR6/iOBoyUsMbG2sMjGgn/J26I38PeKbEDXnbYK0pOF6WDURhzubna69hsEGdQxvkNyPkNFKqKazdRqjPEPCbsGgelkLYpVgXtsgHqsBo16KgYTI4NHVSsYq7usFf8FYEXESOG+3+0BXwvQeHGB219UDe2CXzMC1enpsrVh3tTrfEqS0H3dEArnXUykg+gqIIioWoIOPxRi5cFRYn7RnDSL5oNobUsaPM4D1NlAr+MKSEeaQHs3VfPddxXUSnV5+aq5axzvecT6lBrXEXtZJu2mGX+7n81nmKcR1E5JfI49rqkBSugJcE4pdCA14LmjY8x27haHw9xPFOCWh1hucps31PJYo9y1X2HvDnSsOoI269UGgU2MsA3VdiONdHac1S8a8PSU7i+FzmsdtroD+EhZ1W1M7XedxI9dEBfjePAnQ3Q3XYm49l4p/cLiu4Vg8lZJljByA+Z37Dugc4bws1Moc4eQb/ANx6BbDg9AGNGnJRcB4cELWi1rBEAYBogi178sbj0BP5L5j4jqfEqJHdXH6r6H44rfCpJHcyLL5pqH5nE9ygcSXpJB6lrHHcpkPUeR2qQcgleInAVFY5OhyB+6WZNXSzIPeZaF7FqzLWZfxAj8lnN0U+zSpyV8X+QQfS9ZSMmjdG8Xa4W/kdCsr4i4WdA4h4zRk+V/7O6FazE7RDfHPELKePw7B0jxo0i4AvuQgzrBODZKt5Y3yRNPncf0t6lalhWBx0sTY42gAdtT3KhcCY2yeLJ5WyNJu0ANuCdwAid4QV7tE0VInaorkGbe2bEcsLYwdz/wC+iw4laL7Xq7POG9FnSCVdJeMqSCNINSmyUkkDkZT7F1JB6AXHFJJAlbcIzFtXER+MfVJJB9WUTrtB7LEuIK982IVJefddlaOQAGlkkkA9Fj81JWMkiNtQCOTgdNV9FYfVmWGOQixc0G3S6SSDrlExE5Y3EdEkkHzVxpMZKh5PI2+SG3BJJBI8Lukkkg//2Q=="/>
          <p:cNvSpPr>
            <a:spLocks noChangeAspect="1" noChangeArrowheads="1"/>
          </p:cNvSpPr>
          <p:nvPr/>
        </p:nvSpPr>
        <p:spPr bwMode="auto">
          <a:xfrm>
            <a:off x="320675"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pic>
        <p:nvPicPr>
          <p:cNvPr id="23559" name="Picture 11" descr="http://thechildanimalpoetandsaint.files.wordpress.com/2013/02/tselio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6313" y="1828800"/>
            <a:ext cx="2833687" cy="377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32792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Logical-mathematical</a:t>
            </a:r>
          </a:p>
        </p:txBody>
      </p:sp>
      <p:sp>
        <p:nvSpPr>
          <p:cNvPr id="24579" name="Content Placeholder 2"/>
          <p:cNvSpPr>
            <a:spLocks noGrp="1"/>
          </p:cNvSpPr>
          <p:nvPr>
            <p:ph idx="1"/>
          </p:nvPr>
        </p:nvSpPr>
        <p:spPr/>
        <p:txBody>
          <a:bodyPr/>
          <a:lstStyle/>
          <a:p>
            <a:endParaRPr lang="en-US" altLang="en-US" smtClean="0"/>
          </a:p>
        </p:txBody>
      </p:sp>
      <p:pic>
        <p:nvPicPr>
          <p:cNvPr id="24580" name="Picture 2" descr="http://www.topnews.in/files/Stephen-Hawking_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152650"/>
            <a:ext cx="3619500"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4" descr="http://a2.twimg.com/profile_images/52038207/050405_einstein_tongue.wide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981200"/>
            <a:ext cx="283845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6668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smtClean="0"/>
              <a:t>Interpersonal</a:t>
            </a:r>
          </a:p>
        </p:txBody>
      </p:sp>
      <p:sp>
        <p:nvSpPr>
          <p:cNvPr id="25603" name="Content Placeholder 2"/>
          <p:cNvSpPr>
            <a:spLocks noGrp="1"/>
          </p:cNvSpPr>
          <p:nvPr>
            <p:ph idx="1"/>
          </p:nvPr>
        </p:nvSpPr>
        <p:spPr/>
        <p:txBody>
          <a:bodyPr/>
          <a:lstStyle/>
          <a:p>
            <a:endParaRPr lang="en-US" altLang="en-US" smtClean="0"/>
          </a:p>
        </p:txBody>
      </p:sp>
      <p:pic>
        <p:nvPicPr>
          <p:cNvPr id="1028" name="Picture 4" descr="Related imag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0" y="1752600"/>
            <a:ext cx="3429000" cy="439615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mark zuckerber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6197" y="2373009"/>
            <a:ext cx="4733003" cy="3155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727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t>Intrapersonal</a:t>
            </a:r>
          </a:p>
        </p:txBody>
      </p:sp>
      <p:sp>
        <p:nvSpPr>
          <p:cNvPr id="26627" name="Content Placeholder 2"/>
          <p:cNvSpPr>
            <a:spLocks noGrp="1"/>
          </p:cNvSpPr>
          <p:nvPr>
            <p:ph idx="1"/>
          </p:nvPr>
        </p:nvSpPr>
        <p:spPr/>
        <p:txBody>
          <a:bodyPr/>
          <a:lstStyle/>
          <a:p>
            <a:endParaRPr lang="en-US" altLang="en-US" smtClean="0"/>
          </a:p>
        </p:txBody>
      </p:sp>
      <p:pic>
        <p:nvPicPr>
          <p:cNvPr id="26628" name="Picture 4" descr="https://encrypted-tbn2.google.com/images?q=tbn:ANd9GcRKED6bI3IdcnE4L92HwktHTC3eGxMZPdDKIT9ANz2KOJgxlUYdC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752600"/>
            <a:ext cx="25146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6" descr="https://encrypted-tbn3.google.com/images?q=tbn:ANd9GcTMzmVETbnbRoGXFwjflmQurCFze3m9QPk4t4twQWcvIRYTbC5t1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7938" y="2324100"/>
            <a:ext cx="480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37590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76200" y="381000"/>
            <a:ext cx="7772400" cy="762000"/>
          </a:xfrm>
        </p:spPr>
        <p:txBody>
          <a:bodyPr/>
          <a:lstStyle/>
          <a:p>
            <a:r>
              <a:rPr lang="en-US" altLang="en-US" dirty="0" smtClean="0"/>
              <a:t>Artistic-spatial</a:t>
            </a:r>
          </a:p>
        </p:txBody>
      </p:sp>
      <p:sp>
        <p:nvSpPr>
          <p:cNvPr id="27651" name="Content Placeholder 2"/>
          <p:cNvSpPr>
            <a:spLocks noGrp="1"/>
          </p:cNvSpPr>
          <p:nvPr>
            <p:ph idx="1"/>
          </p:nvPr>
        </p:nvSpPr>
        <p:spPr/>
        <p:txBody>
          <a:bodyPr/>
          <a:lstStyle/>
          <a:p>
            <a:endParaRPr lang="en-US" altLang="en-US" smtClean="0"/>
          </a:p>
        </p:txBody>
      </p:sp>
      <p:pic>
        <p:nvPicPr>
          <p:cNvPr id="27652" name="Picture 2" descr="https://encrypted-tbn3.google.com/images?q=tbn:ANd9GcQwQwEt3tvmv2fJu_pEcwlrK87SeG_w0S2C1eDlbMsUseQkuKi5L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438400"/>
            <a:ext cx="2903538"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4" descr="http://www.nationalgallery.org.uk/upload/img/Michelangelo-c-face-hal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752600"/>
            <a:ext cx="285908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7" descr="http://www.creative-wisdom.com/photography/mountain/waves_self_3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7575" y="990600"/>
            <a:ext cx="3030538"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1324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Musical</a:t>
            </a:r>
          </a:p>
        </p:txBody>
      </p:sp>
      <p:sp>
        <p:nvSpPr>
          <p:cNvPr id="28675" name="Content Placeholder 2"/>
          <p:cNvSpPr>
            <a:spLocks noGrp="1"/>
          </p:cNvSpPr>
          <p:nvPr>
            <p:ph idx="1"/>
          </p:nvPr>
        </p:nvSpPr>
        <p:spPr/>
        <p:txBody>
          <a:bodyPr/>
          <a:lstStyle/>
          <a:p>
            <a:endParaRPr lang="en-US" altLang="en-US" smtClean="0"/>
          </a:p>
        </p:txBody>
      </p:sp>
      <p:pic>
        <p:nvPicPr>
          <p:cNvPr id="28676" name="Picture 2" descr="https://encrypted-tbn2.google.com/images?q=tbn:ANd9GcQ1t4T91qPqqc03C1gYC5flPVfi97WQGG7_ARsDEMBWLoF04wKG7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0"/>
            <a:ext cx="27574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7" descr="http://userserve-ak.last.fm/serve/_/56740883/Ludwig+van+Beethoven+Ludwig_van_Beethoven_ludwig_v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667000"/>
            <a:ext cx="2638425"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7" descr="http://www.creative-wisdom.com/photography/girls/LA_music_895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2362200"/>
            <a:ext cx="3032125"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27071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85800" y="381000"/>
            <a:ext cx="7772400" cy="1143000"/>
          </a:xfrm>
        </p:spPr>
        <p:txBody>
          <a:bodyPr/>
          <a:lstStyle/>
          <a:p>
            <a:r>
              <a:rPr lang="en-US" altLang="en-US" smtClean="0"/>
              <a:t>Kinesthetic</a:t>
            </a:r>
          </a:p>
        </p:txBody>
      </p:sp>
      <p:sp>
        <p:nvSpPr>
          <p:cNvPr id="29699" name="Content Placeholder 2"/>
          <p:cNvSpPr>
            <a:spLocks noGrp="1"/>
          </p:cNvSpPr>
          <p:nvPr>
            <p:ph idx="1"/>
          </p:nvPr>
        </p:nvSpPr>
        <p:spPr/>
        <p:txBody>
          <a:bodyPr/>
          <a:lstStyle/>
          <a:p>
            <a:endParaRPr lang="en-US" altLang="en-US" smtClean="0"/>
          </a:p>
        </p:txBody>
      </p:sp>
      <p:pic>
        <p:nvPicPr>
          <p:cNvPr id="29700" name="Picture 9" descr="http://www.creative-wisdom.com/photography/girls/LA_kungfu_88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1219200"/>
            <a:ext cx="2895600" cy="4343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701" name="Picture 11" descr="http://www.fightingmaster.com/actors/jackie/kungf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3192" y="3001963"/>
            <a:ext cx="250666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8" descr="http://www.creative-wisdom.com/photography/girls/LA_dance_892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1524000"/>
            <a:ext cx="3048000" cy="4572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280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Naturalist</a:t>
            </a:r>
          </a:p>
        </p:txBody>
      </p:sp>
      <p:sp>
        <p:nvSpPr>
          <p:cNvPr id="30723" name="Content Placeholder 2"/>
          <p:cNvSpPr>
            <a:spLocks noGrp="1"/>
          </p:cNvSpPr>
          <p:nvPr>
            <p:ph idx="1"/>
          </p:nvPr>
        </p:nvSpPr>
        <p:spPr/>
        <p:txBody>
          <a:bodyPr/>
          <a:lstStyle/>
          <a:p>
            <a:endParaRPr lang="en-US" altLang="en-US" smtClean="0"/>
          </a:p>
        </p:txBody>
      </p:sp>
      <p:pic>
        <p:nvPicPr>
          <p:cNvPr id="30724" name="Picture 2" descr="http://www.lucidcafe.com/library/images/96feb/darwi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676400"/>
            <a:ext cx="334645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Image result for rachel carl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799" y="1681316"/>
            <a:ext cx="3455839" cy="4414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97419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smtClean="0"/>
              <a:t>Moral</a:t>
            </a:r>
          </a:p>
        </p:txBody>
      </p:sp>
      <p:sp>
        <p:nvSpPr>
          <p:cNvPr id="25603" name="Content Placeholder 2"/>
          <p:cNvSpPr>
            <a:spLocks noGrp="1"/>
          </p:cNvSpPr>
          <p:nvPr>
            <p:ph idx="1"/>
          </p:nvPr>
        </p:nvSpPr>
        <p:spPr/>
        <p:txBody>
          <a:bodyPr/>
          <a:lstStyle/>
          <a:p>
            <a:endParaRPr lang="en-US" altLang="en-US" smtClean="0"/>
          </a:p>
        </p:txBody>
      </p:sp>
      <p:pic>
        <p:nvPicPr>
          <p:cNvPr id="25604" name="Picture 2" descr="https://encrypted-tbn3.google.com/images?q=tbn:ANd9GcT7xI97YSVUIq19PNG4QADs3ROxw_GdP4nxIXPk_6t4rrIxlZPsG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828800"/>
            <a:ext cx="316706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4" descr="http://si.wsj.net/public/resources/images/RV-AC116_GANDHI_DV_201103242327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828800"/>
            <a:ext cx="38862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836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85800" y="304800"/>
            <a:ext cx="7772400" cy="762000"/>
          </a:xfrm>
        </p:spPr>
        <p:txBody>
          <a:bodyPr/>
          <a:lstStyle/>
          <a:p>
            <a:r>
              <a:rPr lang="en-US" altLang="en-US" dirty="0" smtClean="0"/>
              <a:t>Assignment 4.1</a:t>
            </a:r>
          </a:p>
        </p:txBody>
      </p:sp>
      <p:sp>
        <p:nvSpPr>
          <p:cNvPr id="31747" name="Content Placeholder 2"/>
          <p:cNvSpPr>
            <a:spLocks noGrp="1"/>
          </p:cNvSpPr>
          <p:nvPr>
            <p:ph idx="1"/>
          </p:nvPr>
        </p:nvSpPr>
        <p:spPr>
          <a:xfrm>
            <a:off x="228600" y="1447800"/>
            <a:ext cx="8610600" cy="4572000"/>
          </a:xfrm>
        </p:spPr>
        <p:txBody>
          <a:bodyPr/>
          <a:lstStyle/>
          <a:p>
            <a:r>
              <a:rPr lang="en-US" altLang="en-US" sz="2400" dirty="0" smtClean="0"/>
              <a:t>Form a group of 3 to 4 people to discuss the following issue: The current Wechsler IQ test covers four aspects: Verbal comprehension, perceptual reasoning, working memory, and processing speed. The focus is on logical reasoning and information processing.</a:t>
            </a:r>
          </a:p>
          <a:p>
            <a:r>
              <a:rPr lang="en-US" altLang="en-US" sz="2400" dirty="0" smtClean="0"/>
              <a:t>Gardner maintained that intelligence has 9 dimensions. If Gardner is right, then some dimensions of intelligence can grow, not decline, with aging. </a:t>
            </a:r>
          </a:p>
          <a:p>
            <a:r>
              <a:rPr lang="en-US" altLang="en-US" sz="2400" dirty="0" smtClean="0"/>
              <a:t>Which dimension(s) can be benefitted from aging (experience) and which cannot? Why or why not? There is no right or wrong answer.</a:t>
            </a:r>
          </a:p>
          <a:p>
            <a:r>
              <a:rPr lang="en-US" altLang="en-US" sz="2400" dirty="0"/>
              <a:t>Post </a:t>
            </a:r>
            <a:r>
              <a:rPr lang="en-US" altLang="en-US" sz="2400" dirty="0" smtClean="0"/>
              <a:t>0.5-1.5 pages </a:t>
            </a:r>
            <a:r>
              <a:rPr lang="en-US" altLang="en-US" sz="2400" dirty="0"/>
              <a:t>on </a:t>
            </a:r>
            <a:r>
              <a:rPr lang="en-US" altLang="en-US" sz="2400" dirty="0" smtClean="0"/>
              <a:t>Canvas</a:t>
            </a:r>
          </a:p>
        </p:txBody>
      </p:sp>
    </p:spTree>
    <p:extLst>
      <p:ext uri="{BB962C8B-B14F-4D97-AF65-F5344CB8AC3E}">
        <p14:creationId xmlns:p14="http://schemas.microsoft.com/office/powerpoint/2010/main" val="37380134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dirty="0" smtClean="0"/>
              <a:t>Flynn effect</a:t>
            </a:r>
          </a:p>
        </p:txBody>
      </p:sp>
      <p:sp>
        <p:nvSpPr>
          <p:cNvPr id="43011" name="Content Placeholder 2"/>
          <p:cNvSpPr>
            <a:spLocks noGrp="1"/>
          </p:cNvSpPr>
          <p:nvPr>
            <p:ph idx="1"/>
          </p:nvPr>
        </p:nvSpPr>
        <p:spPr>
          <a:xfrm>
            <a:off x="484239" y="1600200"/>
            <a:ext cx="7543800" cy="4114800"/>
          </a:xfrm>
        </p:spPr>
        <p:txBody>
          <a:bodyPr/>
          <a:lstStyle/>
          <a:p>
            <a:r>
              <a:rPr lang="en-US" altLang="en-US" sz="2400" dirty="0" smtClean="0"/>
              <a:t>First discovered by James Flynn</a:t>
            </a:r>
          </a:p>
          <a:p>
            <a:r>
              <a:rPr lang="en-US" altLang="en-US" sz="2400" dirty="0" smtClean="0"/>
              <a:t>IQ test scores have been continuously increasing since the earliest years of testing.</a:t>
            </a:r>
          </a:p>
          <a:p>
            <a:r>
              <a:rPr lang="en-US" altLang="en-US" sz="2400" dirty="0" smtClean="0"/>
              <a:t>A worldwide phenomenon</a:t>
            </a:r>
          </a:p>
          <a:p>
            <a:r>
              <a:rPr lang="en-US" altLang="en-US" sz="2400" dirty="0" smtClean="0"/>
              <a:t>Why?</a:t>
            </a:r>
          </a:p>
          <a:p>
            <a:r>
              <a:rPr lang="en-US" altLang="en-US" sz="2400" dirty="0" smtClean="0"/>
              <a:t>Technology?</a:t>
            </a:r>
          </a:p>
          <a:p>
            <a:r>
              <a:rPr lang="en-US" altLang="en-US" sz="2400" dirty="0" smtClean="0"/>
              <a:t>Nutrition?</a:t>
            </a:r>
          </a:p>
          <a:p>
            <a:endParaRPr lang="en-US" altLang="en-US" dirty="0" smtClean="0"/>
          </a:p>
        </p:txBody>
      </p:sp>
      <p:pic>
        <p:nvPicPr>
          <p:cNvPr id="2" name="Picture 1"/>
          <p:cNvPicPr>
            <a:picLocks noChangeAspect="1"/>
          </p:cNvPicPr>
          <p:nvPr/>
        </p:nvPicPr>
        <p:blipFill>
          <a:blip r:embed="rId3"/>
          <a:stretch>
            <a:fillRect/>
          </a:stretch>
        </p:blipFill>
        <p:spPr>
          <a:xfrm>
            <a:off x="3657600" y="3581400"/>
            <a:ext cx="4952429" cy="2821853"/>
          </a:xfrm>
          <a:prstGeom prst="rect">
            <a:avLst/>
          </a:prstGeom>
          <a:ln>
            <a:solidFill>
              <a:schemeClr val="tx1"/>
            </a:solidFill>
          </a:ln>
        </p:spPr>
      </p:pic>
    </p:spTree>
    <p:extLst>
      <p:ext uri="{BB962C8B-B14F-4D97-AF65-F5344CB8AC3E}">
        <p14:creationId xmlns:p14="http://schemas.microsoft.com/office/powerpoint/2010/main" val="1796960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 calcmode="lin" valueType="num">
                                      <p:cBhvr additive="base">
                                        <p:cTn id="7" dur="500" fill="hold"/>
                                        <p:tgtEl>
                                          <p:spTgt spid="430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0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3011">
                                            <p:txEl>
                                              <p:pRg st="1" end="1"/>
                                            </p:txEl>
                                          </p:spTgt>
                                        </p:tgtEl>
                                        <p:attrNameLst>
                                          <p:attrName>style.visibility</p:attrName>
                                        </p:attrNameLst>
                                      </p:cBhvr>
                                      <p:to>
                                        <p:strVal val="visible"/>
                                      </p:to>
                                    </p:set>
                                    <p:anim calcmode="lin" valueType="num">
                                      <p:cBhvr additive="base">
                                        <p:cTn id="19" dur="500" fill="hold"/>
                                        <p:tgtEl>
                                          <p:spTgt spid="43011">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30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3011">
                                            <p:txEl>
                                              <p:pRg st="2" end="2"/>
                                            </p:txEl>
                                          </p:spTgt>
                                        </p:tgtEl>
                                        <p:attrNameLst>
                                          <p:attrName>style.visibility</p:attrName>
                                        </p:attrNameLst>
                                      </p:cBhvr>
                                      <p:to>
                                        <p:strVal val="visible"/>
                                      </p:to>
                                    </p:set>
                                    <p:anim calcmode="lin" valueType="num">
                                      <p:cBhvr additive="base">
                                        <p:cTn id="25" dur="500" fill="hold"/>
                                        <p:tgtEl>
                                          <p:spTgt spid="43011">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30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3011">
                                            <p:txEl>
                                              <p:pRg st="3" end="3"/>
                                            </p:txEl>
                                          </p:spTgt>
                                        </p:tgtEl>
                                        <p:attrNameLst>
                                          <p:attrName>style.visibility</p:attrName>
                                        </p:attrNameLst>
                                      </p:cBhvr>
                                      <p:to>
                                        <p:strVal val="visible"/>
                                      </p:to>
                                    </p:set>
                                    <p:anim calcmode="lin" valueType="num">
                                      <p:cBhvr additive="base">
                                        <p:cTn id="31" dur="500" fill="hold"/>
                                        <p:tgtEl>
                                          <p:spTgt spid="43011">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30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3011">
                                            <p:txEl>
                                              <p:pRg st="4" end="4"/>
                                            </p:txEl>
                                          </p:spTgt>
                                        </p:tgtEl>
                                        <p:attrNameLst>
                                          <p:attrName>style.visibility</p:attrName>
                                        </p:attrNameLst>
                                      </p:cBhvr>
                                      <p:to>
                                        <p:strVal val="visible"/>
                                      </p:to>
                                    </p:set>
                                    <p:anim calcmode="lin" valueType="num">
                                      <p:cBhvr additive="base">
                                        <p:cTn id="37" dur="500" fill="hold"/>
                                        <p:tgtEl>
                                          <p:spTgt spid="43011">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3011">
                                            <p:txEl>
                                              <p:pRg st="4" end="4"/>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3011">
                                            <p:txEl>
                                              <p:pRg st="5" end="5"/>
                                            </p:txEl>
                                          </p:spTgt>
                                        </p:tgtEl>
                                        <p:attrNameLst>
                                          <p:attrName>style.visibility</p:attrName>
                                        </p:attrNameLst>
                                      </p:cBhvr>
                                      <p:to>
                                        <p:strVal val="visible"/>
                                      </p:to>
                                    </p:set>
                                    <p:anim calcmode="lin" valueType="num">
                                      <p:cBhvr additive="base">
                                        <p:cTn id="41" dur="500" fill="hold"/>
                                        <p:tgtEl>
                                          <p:spTgt spid="43011">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301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a:t>
            </a:r>
            <a:endParaRPr lang="en-US" dirty="0"/>
          </a:p>
        </p:txBody>
      </p:sp>
      <p:sp>
        <p:nvSpPr>
          <p:cNvPr id="3" name="Content Placeholder 2"/>
          <p:cNvSpPr>
            <a:spLocks noGrp="1"/>
          </p:cNvSpPr>
          <p:nvPr>
            <p:ph idx="1"/>
          </p:nvPr>
        </p:nvSpPr>
        <p:spPr/>
        <p:txBody>
          <a:bodyPr/>
          <a:lstStyle/>
          <a:p>
            <a:r>
              <a:rPr lang="en-US" dirty="0"/>
              <a:t>Symbolic </a:t>
            </a:r>
            <a:r>
              <a:rPr lang="en-US" dirty="0" smtClean="0"/>
              <a:t>manipulation </a:t>
            </a:r>
            <a:r>
              <a:rPr lang="en-US" dirty="0" smtClean="0">
                <a:sym typeface="Wingdings" panose="05000000000000000000" pitchFamily="2" charset="2"/>
              </a:rPr>
              <a:t> abstract reasoning</a:t>
            </a:r>
            <a:endParaRPr lang="en-US" dirty="0"/>
          </a:p>
        </p:txBody>
      </p:sp>
      <p:pic>
        <p:nvPicPr>
          <p:cNvPr id="2050" name="Picture 2" descr="Image result for young people use technology"/>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24000" y="2213761"/>
            <a:ext cx="5943600" cy="3958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30497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803919"/>
            <a:ext cx="9144000" cy="5322244"/>
          </a:xfrm>
          <a:prstGeom prst="rect">
            <a:avLst/>
          </a:prstGeom>
        </p:spPr>
      </p:pic>
    </p:spTree>
    <p:extLst>
      <p:ext uri="{BB962C8B-B14F-4D97-AF65-F5344CB8AC3E}">
        <p14:creationId xmlns:p14="http://schemas.microsoft.com/office/powerpoint/2010/main" val="31610771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219200" y="215372"/>
            <a:ext cx="6474759" cy="6172200"/>
          </a:xfrm>
          <a:prstGeom prst="rect">
            <a:avLst/>
          </a:prstGeom>
          <a:ln>
            <a:solidFill>
              <a:schemeClr val="tx1"/>
            </a:solidFill>
          </a:ln>
        </p:spPr>
      </p:pic>
    </p:spTree>
    <p:extLst>
      <p:ext uri="{BB962C8B-B14F-4D97-AF65-F5344CB8AC3E}">
        <p14:creationId xmlns:p14="http://schemas.microsoft.com/office/powerpoint/2010/main" val="3362657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smtClean="0"/>
              <a:t>Grade decline</a:t>
            </a:r>
          </a:p>
        </p:txBody>
      </p:sp>
      <p:sp>
        <p:nvSpPr>
          <p:cNvPr id="44035" name="Content Placeholder 2"/>
          <p:cNvSpPr>
            <a:spLocks noGrp="1"/>
          </p:cNvSpPr>
          <p:nvPr>
            <p:ph idx="1"/>
          </p:nvPr>
        </p:nvSpPr>
        <p:spPr>
          <a:xfrm>
            <a:off x="381000" y="1676400"/>
            <a:ext cx="8305800" cy="4495800"/>
          </a:xfrm>
        </p:spPr>
        <p:txBody>
          <a:bodyPr/>
          <a:lstStyle/>
          <a:p>
            <a:r>
              <a:rPr lang="en-US" altLang="en-US" sz="2000" dirty="0" smtClean="0"/>
              <a:t>SAT scores in reading, writing and math decline in 2011 compared to 2010, and have been gradually declining for years. Critical reading scores are the lowest in 40 years.</a:t>
            </a:r>
          </a:p>
          <a:p>
            <a:r>
              <a:rPr lang="en-US" altLang="en-US" sz="2000" dirty="0" smtClean="0"/>
              <a:t>In 2006 the SAT added a writing section to the verbal and math parts. Since then the average scores are down 6 points for reading; 4 points for math and 8 points for writing.</a:t>
            </a:r>
          </a:p>
          <a:p>
            <a:r>
              <a:rPr lang="en-US" altLang="en-US" sz="2000" dirty="0" smtClean="0"/>
              <a:t>U.S. Department of Education reviewed student transcripts from 3,000+ universities and found that student grades have actually declined slightly over the last 20 years.</a:t>
            </a:r>
          </a:p>
        </p:txBody>
      </p:sp>
    </p:spTree>
    <p:extLst>
      <p:ext uri="{BB962C8B-B14F-4D97-AF65-F5344CB8AC3E}">
        <p14:creationId xmlns:p14="http://schemas.microsoft.com/office/powerpoint/2010/main" val="29899201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4.2</a:t>
            </a:r>
            <a:endParaRPr lang="en-US" dirty="0"/>
          </a:p>
        </p:txBody>
      </p:sp>
      <p:sp>
        <p:nvSpPr>
          <p:cNvPr id="3" name="Content Placeholder 2"/>
          <p:cNvSpPr>
            <a:spLocks noGrp="1"/>
          </p:cNvSpPr>
          <p:nvPr>
            <p:ph idx="1"/>
          </p:nvPr>
        </p:nvSpPr>
        <p:spPr/>
        <p:txBody>
          <a:bodyPr/>
          <a:lstStyle/>
          <a:p>
            <a:r>
              <a:rPr lang="en-US" altLang="en-US" dirty="0" smtClean="0"/>
              <a:t>Form a small </a:t>
            </a:r>
            <a:r>
              <a:rPr lang="en-US" altLang="en-US" dirty="0"/>
              <a:t>group </a:t>
            </a:r>
            <a:r>
              <a:rPr lang="en-US" altLang="en-US" dirty="0" smtClean="0"/>
              <a:t>of 3-5 to discuss the following:</a:t>
            </a:r>
          </a:p>
          <a:p>
            <a:r>
              <a:rPr lang="en-US" altLang="en-US" dirty="0" smtClean="0"/>
              <a:t>How </a:t>
            </a:r>
            <a:r>
              <a:rPr lang="en-US" altLang="en-US" dirty="0"/>
              <a:t>can you explain the contradiction </a:t>
            </a:r>
            <a:r>
              <a:rPr lang="en-US" altLang="en-US" dirty="0" smtClean="0"/>
              <a:t>between rising </a:t>
            </a:r>
            <a:r>
              <a:rPr lang="en-US" altLang="en-US" dirty="0"/>
              <a:t>IQ scores </a:t>
            </a:r>
            <a:r>
              <a:rPr lang="en-US" altLang="en-US" dirty="0" smtClean="0"/>
              <a:t>(Flynn effect) and </a:t>
            </a:r>
            <a:r>
              <a:rPr lang="en-US" altLang="en-US" dirty="0"/>
              <a:t>declining </a:t>
            </a:r>
            <a:r>
              <a:rPr lang="en-US" altLang="en-US" dirty="0" smtClean="0"/>
              <a:t>SAT/other scores?</a:t>
            </a:r>
          </a:p>
          <a:p>
            <a:r>
              <a:rPr lang="en-US" altLang="en-US" dirty="0" smtClean="0"/>
              <a:t>You are encouraged to search for additional references to answer the question.</a:t>
            </a:r>
          </a:p>
          <a:p>
            <a:r>
              <a:rPr lang="en-US" altLang="en-US" dirty="0" smtClean="0"/>
              <a:t>Post 0.5-1.5 pages on Canvas.</a:t>
            </a:r>
            <a:endParaRPr lang="en-US" altLang="en-US" dirty="0"/>
          </a:p>
          <a:p>
            <a:endParaRPr lang="en-US" dirty="0"/>
          </a:p>
        </p:txBody>
      </p:sp>
    </p:spTree>
    <p:extLst>
      <p:ext uri="{BB962C8B-B14F-4D97-AF65-F5344CB8AC3E}">
        <p14:creationId xmlns:p14="http://schemas.microsoft.com/office/powerpoint/2010/main" val="1428560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Intelligence</a:t>
            </a:r>
            <a:r>
              <a:rPr lang="en-US" sz="2000" dirty="0" smtClean="0"/>
              <a:t> </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p:txBody>
          <a:bodyPr/>
          <a:lstStyle/>
          <a:p>
            <a:r>
              <a:rPr lang="en-US" dirty="0" smtClean="0"/>
              <a:t>Components </a:t>
            </a:r>
            <a:r>
              <a:rPr lang="en-US" dirty="0"/>
              <a:t>of </a:t>
            </a:r>
            <a:r>
              <a:rPr lang="en-US" dirty="0" smtClean="0"/>
              <a:t>Intelligence</a:t>
            </a:r>
          </a:p>
          <a:p>
            <a:pPr lvl="1">
              <a:defRPr/>
            </a:pPr>
            <a:r>
              <a:rPr lang="en-US" dirty="0" smtClean="0"/>
              <a:t>Crystallized intelligence</a:t>
            </a:r>
          </a:p>
          <a:p>
            <a:pPr marL="1028700" lvl="2" indent="-171450">
              <a:buFont typeface="Arial" panose="020B0604020202020204" pitchFamily="34" charset="0"/>
              <a:buChar char="•"/>
              <a:defRPr/>
            </a:pPr>
            <a:r>
              <a:rPr lang="en-US" sz="2400" dirty="0" smtClean="0"/>
              <a:t>Skills </a:t>
            </a:r>
            <a:r>
              <a:rPr lang="en-US" sz="2400" dirty="0"/>
              <a:t>and knowledge based on education and experience</a:t>
            </a:r>
          </a:p>
          <a:p>
            <a:pPr marL="1028700" lvl="2" indent="-171450">
              <a:buFont typeface="Arial" panose="020B0604020202020204" pitchFamily="34" charset="0"/>
              <a:buChar char="•"/>
              <a:defRPr/>
            </a:pPr>
            <a:r>
              <a:rPr lang="en-US" sz="2400" dirty="0"/>
              <a:t>Verbal skills</a:t>
            </a:r>
          </a:p>
          <a:p>
            <a:pPr lvl="1"/>
            <a:endParaRPr lang="en-US" dirty="0" smtClean="0"/>
          </a:p>
          <a:p>
            <a:pPr lvl="1"/>
            <a:r>
              <a:rPr lang="en-US" dirty="0" smtClean="0"/>
              <a:t>Fluid intelligence</a:t>
            </a:r>
          </a:p>
          <a:p>
            <a:pPr marL="1028700" lvl="2" indent="-171450">
              <a:buFont typeface="Arial" panose="020B0604020202020204" pitchFamily="34" charset="0"/>
              <a:buChar char="•"/>
              <a:defRPr/>
            </a:pPr>
            <a:r>
              <a:rPr lang="en-US" sz="2400" dirty="0"/>
              <a:t>Influenced </a:t>
            </a:r>
            <a:r>
              <a:rPr lang="en-US" sz="2400" dirty="0" smtClean="0"/>
              <a:t>biologically</a:t>
            </a:r>
          </a:p>
          <a:p>
            <a:pPr marL="1028700" lvl="2" indent="-171450">
              <a:buFont typeface="Arial" panose="020B0604020202020204" pitchFamily="34" charset="0"/>
              <a:buChar char="•"/>
              <a:defRPr/>
            </a:pPr>
            <a:r>
              <a:rPr lang="en-US" sz="2400" dirty="0" smtClean="0"/>
              <a:t>Independent of learning</a:t>
            </a:r>
            <a:endParaRPr lang="en-US" sz="2400" dirty="0"/>
          </a:p>
          <a:p>
            <a:pPr marL="1028700" lvl="2" indent="-171450">
              <a:buFont typeface="Arial" panose="020B0604020202020204" pitchFamily="34" charset="0"/>
              <a:buChar char="•"/>
              <a:defRPr/>
            </a:pPr>
            <a:r>
              <a:rPr lang="en-US" sz="2400" dirty="0"/>
              <a:t>Memory tests</a:t>
            </a:r>
          </a:p>
          <a:p>
            <a:pPr lvl="1"/>
            <a:endParaRPr lang="en-US" dirty="0" smtClean="0"/>
          </a:p>
        </p:txBody>
      </p:sp>
    </p:spTree>
    <p:extLst>
      <p:ext uri="{BB962C8B-B14F-4D97-AF65-F5344CB8AC3E}">
        <p14:creationId xmlns:p14="http://schemas.microsoft.com/office/powerpoint/2010/main" val="1733781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Figure 4.2</a:t>
            </a:r>
            <a:r>
              <a:rPr lang="en-US" dirty="0" smtClean="0"/>
              <a:t/>
            </a:r>
            <a:br>
              <a:rPr lang="en-US" dirty="0" smtClean="0"/>
            </a:br>
            <a:r>
              <a:rPr lang="en-US" dirty="0" smtClean="0"/>
              <a:t>Number of Words Correctly Completed in NY Times Crossword Puzzle with Age</a:t>
            </a:r>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1905000"/>
            <a:ext cx="6016261" cy="3876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74914" y="5638800"/>
            <a:ext cx="7848600" cy="584775"/>
          </a:xfrm>
          <a:prstGeom prst="rect">
            <a:avLst/>
          </a:prstGeom>
        </p:spPr>
        <p:txBody>
          <a:bodyPr wrap="square">
            <a:spAutoFit/>
          </a:bodyPr>
          <a:lstStyle/>
          <a:p>
            <a:r>
              <a:rPr lang="en-US" sz="1600" dirty="0"/>
              <a:t>The number of words correctly completed in the </a:t>
            </a:r>
            <a:r>
              <a:rPr lang="en-US" sz="1600" i="1" dirty="0"/>
              <a:t>New York Times </a:t>
            </a:r>
            <a:r>
              <a:rPr lang="en-US" sz="1600" dirty="0"/>
              <a:t>crossword puzzle increases with age, showing the effect of mental “exercise” on crystallized abilities</a:t>
            </a:r>
            <a:r>
              <a:rPr lang="en-US" sz="1600" dirty="0" smtClean="0"/>
              <a:t>.</a:t>
            </a:r>
            <a:endParaRPr lang="en-US" sz="1600" dirty="0"/>
          </a:p>
        </p:txBody>
      </p:sp>
    </p:spTree>
    <p:extLst>
      <p:ext uri="{BB962C8B-B14F-4D97-AF65-F5344CB8AC3E}">
        <p14:creationId xmlns:p14="http://schemas.microsoft.com/office/powerpoint/2010/main" val="742342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Practical intelligence</a:t>
            </a:r>
          </a:p>
        </p:txBody>
      </p:sp>
      <p:sp>
        <p:nvSpPr>
          <p:cNvPr id="19459" name="Content Placeholder 2"/>
          <p:cNvSpPr>
            <a:spLocks noGrp="1"/>
          </p:cNvSpPr>
          <p:nvPr>
            <p:ph idx="1"/>
          </p:nvPr>
        </p:nvSpPr>
        <p:spPr/>
        <p:txBody>
          <a:bodyPr/>
          <a:lstStyle/>
          <a:p>
            <a:r>
              <a:rPr lang="en-US" altLang="en-US" dirty="0" smtClean="0"/>
              <a:t>Practical intelligence (street smart) (Sternberg, Wagner, Williams, &amp; Horvath, 1995) vs. “academic intelligence,” “book smart” or “clever silliness” (Charlton, 2009).</a:t>
            </a:r>
          </a:p>
          <a:p>
            <a:r>
              <a:rPr lang="en-US" altLang="en-US" dirty="0" smtClean="0"/>
              <a:t>Highly intelligent or well-educated people tend to be unable to solve practical problems due to lack of common sense or real-world experience.</a:t>
            </a:r>
          </a:p>
          <a:p>
            <a:r>
              <a:rPr lang="en-US" altLang="en-US" dirty="0" smtClean="0"/>
              <a:t>Practical intelligence may grow with aging (experience).</a:t>
            </a:r>
          </a:p>
          <a:p>
            <a:endParaRPr lang="en-US" altLang="en-US" dirty="0" smtClean="0"/>
          </a:p>
        </p:txBody>
      </p:sp>
    </p:spTree>
    <p:extLst>
      <p:ext uri="{BB962C8B-B14F-4D97-AF65-F5344CB8AC3E}">
        <p14:creationId xmlns:p14="http://schemas.microsoft.com/office/powerpoint/2010/main" val="3891976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85800" y="304800"/>
            <a:ext cx="7772400" cy="838200"/>
          </a:xfrm>
        </p:spPr>
        <p:txBody>
          <a:bodyPr/>
          <a:lstStyle/>
          <a:p>
            <a:r>
              <a:rPr lang="en-US" altLang="en-US" dirty="0" smtClean="0"/>
              <a:t>Practical intelligence</a:t>
            </a:r>
          </a:p>
        </p:txBody>
      </p:sp>
      <p:sp>
        <p:nvSpPr>
          <p:cNvPr id="20483" name="Content Placeholder 2"/>
          <p:cNvSpPr>
            <a:spLocks noGrp="1"/>
          </p:cNvSpPr>
          <p:nvPr>
            <p:ph idx="1"/>
          </p:nvPr>
        </p:nvSpPr>
        <p:spPr>
          <a:xfrm>
            <a:off x="304800" y="1447800"/>
            <a:ext cx="8534400" cy="4572000"/>
          </a:xfrm>
        </p:spPr>
        <p:txBody>
          <a:bodyPr/>
          <a:lstStyle/>
          <a:p>
            <a:r>
              <a:rPr lang="en-US" altLang="en-US" smtClean="0"/>
              <a:t>Neisser (1976): academic intelligence tasks are:</a:t>
            </a:r>
          </a:p>
          <a:p>
            <a:pPr lvl="1"/>
            <a:r>
              <a:rPr lang="en-US" altLang="en-US" smtClean="0"/>
              <a:t>Formulated by others</a:t>
            </a:r>
          </a:p>
          <a:p>
            <a:pPr lvl="1"/>
            <a:r>
              <a:rPr lang="en-US" altLang="en-US" smtClean="0"/>
              <a:t>Often of little or no </a:t>
            </a:r>
            <a:r>
              <a:rPr lang="en-US" altLang="en-US" smtClean="0">
                <a:solidFill>
                  <a:srgbClr val="FF0000"/>
                </a:solidFill>
              </a:rPr>
              <a:t>intrinsic interest</a:t>
            </a:r>
          </a:p>
          <a:p>
            <a:pPr lvl="1"/>
            <a:r>
              <a:rPr lang="en-US" altLang="en-US" smtClean="0"/>
              <a:t>Showing all needed information (in the real world usually a problem is not clearly defined and information is incomplete)</a:t>
            </a:r>
          </a:p>
          <a:p>
            <a:pPr lvl="1"/>
            <a:r>
              <a:rPr lang="en-US" altLang="en-US" smtClean="0"/>
              <a:t>Very remote from ordinary experience</a:t>
            </a:r>
          </a:p>
          <a:p>
            <a:pPr lvl="1"/>
            <a:r>
              <a:rPr lang="en-US" altLang="en-US" smtClean="0"/>
              <a:t>Have one correct answer (the real world is not black and white)</a:t>
            </a:r>
          </a:p>
          <a:p>
            <a:pPr lvl="1"/>
            <a:r>
              <a:rPr lang="en-US" altLang="en-US" smtClean="0"/>
              <a:t>One method to obtain the answer</a:t>
            </a:r>
          </a:p>
          <a:p>
            <a:endParaRPr lang="en-US" altLang="en-US" smtClean="0"/>
          </a:p>
        </p:txBody>
      </p:sp>
    </p:spTree>
    <p:extLst>
      <p:ext uri="{BB962C8B-B14F-4D97-AF65-F5344CB8AC3E}">
        <p14:creationId xmlns:p14="http://schemas.microsoft.com/office/powerpoint/2010/main" val="196991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215372"/>
            <a:ext cx="8229600" cy="927628"/>
          </a:xfrm>
        </p:spPr>
        <p:txBody>
          <a:bodyPr/>
          <a:lstStyle/>
          <a:p>
            <a:r>
              <a:rPr lang="en-US" altLang="en-US" dirty="0" smtClean="0"/>
              <a:t>Intellectually changeling but impractical</a:t>
            </a:r>
          </a:p>
        </p:txBody>
      </p:sp>
      <p:sp>
        <p:nvSpPr>
          <p:cNvPr id="21507" name="Content Placeholder 2"/>
          <p:cNvSpPr>
            <a:spLocks noGrp="1"/>
          </p:cNvSpPr>
          <p:nvPr>
            <p:ph idx="1"/>
          </p:nvPr>
        </p:nvSpPr>
        <p:spPr/>
        <p:txBody>
          <a:bodyPr/>
          <a:lstStyle/>
          <a:p>
            <a:r>
              <a:rPr lang="en-US" altLang="en-US" sz="2800" smtClean="0"/>
              <a:t>How often do we solve a </a:t>
            </a:r>
            <a:r>
              <a:rPr lang="en-US" altLang="en-US" sz="2800" smtClean="0">
                <a:solidFill>
                  <a:srgbClr val="FF0000"/>
                </a:solidFill>
              </a:rPr>
              <a:t>logical</a:t>
            </a:r>
            <a:r>
              <a:rPr lang="en-US" altLang="en-US" sz="2800" smtClean="0"/>
              <a:t> problem like the following?</a:t>
            </a:r>
          </a:p>
          <a:p>
            <a:pPr lvl="1"/>
            <a:r>
              <a:rPr lang="en-US" altLang="en-US" sz="2400" smtClean="0"/>
              <a:t>“In a certain flight crew, the positions of pilot, copilot, and flight engineer are held by three persons, Allen, Brown, and Carr, though not necessarily in that order. The copilot, who is an only child, earns the least. Carr, who married Brown’s sister, earns more than the pilot. What position does each of the three persons hold?”</a:t>
            </a:r>
          </a:p>
          <a:p>
            <a:r>
              <a:rPr lang="en-US" altLang="en-US" sz="2800" smtClean="0"/>
              <a:t>Source: Copi, I. M., Cohen, C., &amp; McMahon. (2011). Introduction to logic</a:t>
            </a:r>
          </a:p>
          <a:p>
            <a:endParaRPr lang="en-US" altLang="en-US" smtClean="0"/>
          </a:p>
        </p:txBody>
      </p:sp>
    </p:spTree>
    <p:extLst>
      <p:ext uri="{BB962C8B-B14F-4D97-AF65-F5344CB8AC3E}">
        <p14:creationId xmlns:p14="http://schemas.microsoft.com/office/powerpoint/2010/main" val="9584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066800" y="457200"/>
            <a:ext cx="7696200" cy="685800"/>
          </a:xfrm>
        </p:spPr>
        <p:txBody>
          <a:bodyPr/>
          <a:lstStyle/>
          <a:p>
            <a:r>
              <a:rPr lang="en-US" altLang="en-US" dirty="0" smtClean="0"/>
              <a:t>Test of practical intelligence </a:t>
            </a:r>
          </a:p>
        </p:txBody>
      </p:sp>
      <p:sp>
        <p:nvSpPr>
          <p:cNvPr id="22531" name="Content Placeholder 2"/>
          <p:cNvSpPr>
            <a:spLocks noGrp="1"/>
          </p:cNvSpPr>
          <p:nvPr>
            <p:ph idx="1"/>
          </p:nvPr>
        </p:nvSpPr>
        <p:spPr>
          <a:xfrm>
            <a:off x="175444" y="1524000"/>
            <a:ext cx="4724400" cy="4191000"/>
          </a:xfrm>
        </p:spPr>
        <p:txBody>
          <a:bodyPr/>
          <a:lstStyle/>
          <a:p>
            <a:r>
              <a:rPr lang="en-US" altLang="en-US" sz="2400" dirty="0" smtClean="0"/>
              <a:t>Examples of practical IQ test:</a:t>
            </a:r>
          </a:p>
          <a:p>
            <a:pPr lvl="1"/>
            <a:r>
              <a:rPr lang="en-US" altLang="en-US" dirty="0" smtClean="0"/>
              <a:t>What would you do if your car broke down in the wilderness during a blizzard and there is no cell phone signal?</a:t>
            </a:r>
          </a:p>
          <a:p>
            <a:pPr lvl="1"/>
            <a:r>
              <a:rPr lang="en-US" altLang="en-US" dirty="0" smtClean="0"/>
              <a:t>If you are from the east coast, you need this type of intelligence.</a:t>
            </a:r>
          </a:p>
          <a:p>
            <a:pPr lvl="1"/>
            <a:r>
              <a:rPr lang="en-US" altLang="en-US" dirty="0" smtClean="0"/>
              <a:t>How engineers resolve the problem of vehicle break-down?</a:t>
            </a:r>
          </a:p>
          <a:p>
            <a:pPr lvl="1"/>
            <a:endParaRPr lang="en-US" altLang="en-US" sz="2400" dirty="0" smtClean="0"/>
          </a:p>
          <a:p>
            <a:endParaRPr lang="en-US" altLang="en-US" dirty="0" smtClean="0"/>
          </a:p>
        </p:txBody>
      </p:sp>
      <p:pic>
        <p:nvPicPr>
          <p:cNvPr id="22532" name="Picture 5" descr="http://kotv.images.worldnow.com/images/14036440_BG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0347" y="1560871"/>
            <a:ext cx="405923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41591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762000" y="457200"/>
            <a:ext cx="8001000" cy="685800"/>
          </a:xfrm>
        </p:spPr>
        <p:txBody>
          <a:bodyPr/>
          <a:lstStyle/>
          <a:p>
            <a:r>
              <a:rPr lang="en-US" altLang="en-US" dirty="0" smtClean="0"/>
              <a:t>Test of practical intelligence </a:t>
            </a:r>
          </a:p>
        </p:txBody>
      </p:sp>
      <p:sp>
        <p:nvSpPr>
          <p:cNvPr id="23555" name="Content Placeholder 2"/>
          <p:cNvSpPr>
            <a:spLocks noGrp="1"/>
          </p:cNvSpPr>
          <p:nvPr>
            <p:ph idx="1"/>
          </p:nvPr>
        </p:nvSpPr>
        <p:spPr>
          <a:xfrm>
            <a:off x="228600" y="1600200"/>
            <a:ext cx="4343400" cy="4953000"/>
          </a:xfrm>
        </p:spPr>
        <p:txBody>
          <a:bodyPr/>
          <a:lstStyle/>
          <a:p>
            <a:r>
              <a:rPr lang="en-US" altLang="en-US" dirty="0" smtClean="0"/>
              <a:t>Examples of practical IQ test:</a:t>
            </a:r>
          </a:p>
          <a:p>
            <a:pPr lvl="1"/>
            <a:r>
              <a:rPr lang="en-US" altLang="en-US" dirty="0" smtClean="0"/>
              <a:t>You are a woman. You are walking back to your apartment on a quiet street at night. You realize that a man is following you. Your cell phone has no battery!</a:t>
            </a:r>
          </a:p>
          <a:p>
            <a:pPr lvl="1"/>
            <a:r>
              <a:rPr lang="en-US" altLang="en-US" dirty="0" smtClean="0"/>
              <a:t>What would you do?</a:t>
            </a:r>
          </a:p>
          <a:p>
            <a:pPr lvl="1"/>
            <a:endParaRPr lang="en-US" altLang="en-US" sz="2400" dirty="0" smtClean="0"/>
          </a:p>
          <a:p>
            <a:endParaRPr lang="en-US" altLang="en-US" dirty="0" smtClean="0"/>
          </a:p>
        </p:txBody>
      </p:sp>
      <p:pic>
        <p:nvPicPr>
          <p:cNvPr id="28674" name="Picture 2" descr="Image result for a man follows a woman at nigh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4958" y="1676400"/>
            <a:ext cx="4010281"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250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Test of practical intelligence</a:t>
            </a:r>
          </a:p>
        </p:txBody>
      </p:sp>
      <p:sp>
        <p:nvSpPr>
          <p:cNvPr id="24579" name="Content Placeholder 2"/>
          <p:cNvSpPr>
            <a:spLocks noGrp="1"/>
          </p:cNvSpPr>
          <p:nvPr>
            <p:ph idx="1"/>
          </p:nvPr>
        </p:nvSpPr>
        <p:spPr>
          <a:xfrm>
            <a:off x="304800" y="1524000"/>
            <a:ext cx="4267200" cy="4724400"/>
          </a:xfrm>
        </p:spPr>
        <p:txBody>
          <a:bodyPr/>
          <a:lstStyle/>
          <a:p>
            <a:r>
              <a:rPr lang="en-US" altLang="en-US" dirty="0" smtClean="0"/>
              <a:t>In a train station you saw a man and a woman quarreling. </a:t>
            </a:r>
          </a:p>
          <a:p>
            <a:r>
              <a:rPr lang="en-US" altLang="en-US" dirty="0" smtClean="0"/>
              <a:t>Suddenly the man pushed the woman from the platform into the railway track.</a:t>
            </a:r>
          </a:p>
          <a:p>
            <a:r>
              <a:rPr lang="en-US" altLang="en-US" dirty="0" smtClean="0"/>
              <a:t>What would you do?</a:t>
            </a:r>
          </a:p>
          <a:p>
            <a:r>
              <a:rPr lang="en-US" altLang="en-US" dirty="0">
                <a:hlinkClick r:id="rId2"/>
              </a:rPr>
              <a:t>https://</a:t>
            </a:r>
            <a:r>
              <a:rPr lang="en-US" altLang="en-US" dirty="0" smtClean="0">
                <a:hlinkClick r:id="rId2"/>
              </a:rPr>
              <a:t>www.youtube.com/watch?v=OPqDSDrx_1o</a:t>
            </a:r>
            <a:r>
              <a:rPr lang="en-US" altLang="en-US" dirty="0" smtClean="0"/>
              <a:t> </a:t>
            </a:r>
          </a:p>
        </p:txBody>
      </p:sp>
      <p:pic>
        <p:nvPicPr>
          <p:cNvPr id="2458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600200"/>
            <a:ext cx="4162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759234" y="5105400"/>
            <a:ext cx="4010025" cy="1015663"/>
          </a:xfrm>
          <a:prstGeom prst="rect">
            <a:avLst/>
          </a:prstGeom>
          <a:noFill/>
        </p:spPr>
        <p:txBody>
          <a:bodyPr wrap="square" rtlCol="0">
            <a:spAutoFit/>
          </a:bodyPr>
          <a:lstStyle/>
          <a:p>
            <a:r>
              <a:rPr lang="en-US" sz="2000" dirty="0"/>
              <a:t>Woman is pushed onto RAIL Tracks </a:t>
            </a:r>
            <a:r>
              <a:rPr lang="en-US" sz="2000" dirty="0" smtClean="0"/>
              <a:t>in Underground </a:t>
            </a:r>
            <a:r>
              <a:rPr lang="en-US" sz="2000" dirty="0"/>
              <a:t>Station, St Petersburg, Russia</a:t>
            </a:r>
            <a:endParaRPr lang="en-US" sz="2000" dirty="0" smtClean="0"/>
          </a:p>
        </p:txBody>
      </p:sp>
    </p:spTree>
    <p:extLst>
      <p:ext uri="{BB962C8B-B14F-4D97-AF65-F5344CB8AC3E}">
        <p14:creationId xmlns:p14="http://schemas.microsoft.com/office/powerpoint/2010/main" val="177957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additive="base">
                                        <p:cTn id="7" dur="5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anim calcmode="lin" valueType="num">
                                      <p:cBhvr additive="base">
                                        <p:cTn id="11" dur="5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457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anim calcmode="lin" valueType="num">
                                      <p:cBhvr additive="base">
                                        <p:cTn id="15" dur="5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45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4580"/>
                                        </p:tgtEl>
                                        <p:attrNameLst>
                                          <p:attrName>style.visibility</p:attrName>
                                        </p:attrNameLst>
                                      </p:cBhvr>
                                      <p:to>
                                        <p:strVal val="visible"/>
                                      </p:to>
                                    </p:set>
                                    <p:anim calcmode="lin" valueType="num">
                                      <p:cBhvr additive="base">
                                        <p:cTn id="21" dur="500" fill="hold"/>
                                        <p:tgtEl>
                                          <p:spTgt spid="24580"/>
                                        </p:tgtEl>
                                        <p:attrNameLst>
                                          <p:attrName>ppt_x</p:attrName>
                                        </p:attrNameLst>
                                      </p:cBhvr>
                                      <p:tavLst>
                                        <p:tav tm="0">
                                          <p:val>
                                            <p:strVal val="#ppt_x"/>
                                          </p:val>
                                        </p:tav>
                                        <p:tav tm="100000">
                                          <p:val>
                                            <p:strVal val="#ppt_x"/>
                                          </p:val>
                                        </p:tav>
                                      </p:tavLst>
                                    </p:anim>
                                    <p:anim calcmode="lin" valueType="num">
                                      <p:cBhvr additive="base">
                                        <p:cTn id="22" dur="500" fill="hold"/>
                                        <p:tgtEl>
                                          <p:spTgt spid="2458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 calcmode="lin" valueType="num">
                                      <p:cBhvr additive="base">
                                        <p:cTn id="2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4579">
                                            <p:txEl>
                                              <p:pRg st="3" end="3"/>
                                            </p:txEl>
                                          </p:spTgt>
                                        </p:tgtEl>
                                        <p:attrNameLst>
                                          <p:attrName>style.visibility</p:attrName>
                                        </p:attrNameLst>
                                      </p:cBhvr>
                                      <p:to>
                                        <p:strVal val="visible"/>
                                      </p:to>
                                    </p:set>
                                    <p:anim calcmode="lin" valueType="num">
                                      <p:cBhvr additive="base">
                                        <p:cTn id="33" dur="5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457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smtClean="0"/>
              <a:t>Problem of hypothetical scenario</a:t>
            </a:r>
          </a:p>
        </p:txBody>
      </p:sp>
      <p:sp>
        <p:nvSpPr>
          <p:cNvPr id="25603" name="Content Placeholder 2"/>
          <p:cNvSpPr>
            <a:spLocks noGrp="1"/>
          </p:cNvSpPr>
          <p:nvPr>
            <p:ph idx="1"/>
          </p:nvPr>
        </p:nvSpPr>
        <p:spPr/>
        <p:txBody>
          <a:bodyPr/>
          <a:lstStyle/>
          <a:p>
            <a:r>
              <a:rPr lang="en-US" altLang="en-US" smtClean="0"/>
              <a:t>When facing the challenge in real life, people usually do not do what they answer they would do in the hypothetical situation.</a:t>
            </a:r>
          </a:p>
          <a:p>
            <a:r>
              <a:rPr lang="en-US" altLang="en-US" smtClean="0"/>
              <a:t>This phenomenon is known as the </a:t>
            </a:r>
            <a:r>
              <a:rPr lang="en-US" altLang="en-US" smtClean="0">
                <a:solidFill>
                  <a:srgbClr val="FF0000"/>
                </a:solidFill>
              </a:rPr>
              <a:t>attitudinal fallacy </a:t>
            </a:r>
            <a:r>
              <a:rPr lang="en-US" altLang="en-US" smtClean="0"/>
              <a:t>or </a:t>
            </a:r>
            <a:r>
              <a:rPr lang="en-US" altLang="en-US" smtClean="0">
                <a:solidFill>
                  <a:srgbClr val="FF0000"/>
                </a:solidFill>
              </a:rPr>
              <a:t>talk is cheap </a:t>
            </a:r>
            <a:r>
              <a:rPr lang="en-US" altLang="en-US" smtClean="0"/>
              <a:t>(Jerolmack &amp; Khan, 2014).  </a:t>
            </a:r>
          </a:p>
          <a:p>
            <a:endParaRPr lang="en-US" altLang="en-US" smtClean="0"/>
          </a:p>
        </p:txBody>
      </p:sp>
      <p:pic>
        <p:nvPicPr>
          <p:cNvPr id="25604" name="Picture 2" descr="http://2.bp.blogspot.com/__3zwxtGEbOo/R8_bcNms2OI/AAAAAAAAAlY/sc3VpoGmquA/s320/TalkIsCheap230x1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4380937"/>
            <a:ext cx="2687638"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2027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85800" y="304800"/>
            <a:ext cx="7772400" cy="762000"/>
          </a:xfrm>
        </p:spPr>
        <p:txBody>
          <a:bodyPr/>
          <a:lstStyle/>
          <a:p>
            <a:r>
              <a:rPr lang="en-US" altLang="en-US" sz="2800" dirty="0" smtClean="0"/>
              <a:t>Examples </a:t>
            </a:r>
            <a:r>
              <a:rPr lang="en-US" altLang="en-US" sz="2800" smtClean="0"/>
              <a:t>of scenario-based </a:t>
            </a:r>
            <a:r>
              <a:rPr lang="en-US" altLang="en-US" sz="2800" dirty="0" smtClean="0"/>
              <a:t>(real) test:</a:t>
            </a:r>
          </a:p>
        </p:txBody>
      </p:sp>
      <p:sp>
        <p:nvSpPr>
          <p:cNvPr id="26627" name="Content Placeholder 2"/>
          <p:cNvSpPr>
            <a:spLocks noGrp="1"/>
          </p:cNvSpPr>
          <p:nvPr>
            <p:ph idx="1"/>
          </p:nvPr>
        </p:nvSpPr>
        <p:spPr>
          <a:xfrm>
            <a:off x="304800" y="1447800"/>
            <a:ext cx="8610600" cy="4419600"/>
          </a:xfrm>
        </p:spPr>
        <p:txBody>
          <a:bodyPr/>
          <a:lstStyle/>
          <a:p>
            <a:r>
              <a:rPr lang="en-US" altLang="en-US" dirty="0" smtClean="0"/>
              <a:t>Some may go even further to create a </a:t>
            </a:r>
            <a:r>
              <a:rPr lang="en-US" altLang="en-US" dirty="0" smtClean="0">
                <a:solidFill>
                  <a:srgbClr val="FF0000"/>
                </a:solidFill>
              </a:rPr>
              <a:t>real test</a:t>
            </a:r>
            <a:r>
              <a:rPr lang="en-US" altLang="en-US" dirty="0" smtClean="0"/>
              <a:t>: </a:t>
            </a:r>
          </a:p>
          <a:p>
            <a:pPr lvl="1"/>
            <a:r>
              <a:rPr lang="en-US" altLang="en-US" dirty="0" smtClean="0"/>
              <a:t>A real test </a:t>
            </a:r>
            <a:r>
              <a:rPr lang="en-US" altLang="en-US" dirty="0" smtClean="0"/>
              <a:t>(2:50</a:t>
            </a:r>
            <a:r>
              <a:rPr lang="en-US" altLang="en-US" dirty="0" smtClean="0"/>
              <a:t>; there </a:t>
            </a:r>
            <a:r>
              <a:rPr lang="en-US" altLang="en-US" dirty="0" smtClean="0"/>
              <a:t>are two </a:t>
            </a:r>
            <a:r>
              <a:rPr lang="en-US" altLang="en-US" dirty="0" smtClean="0"/>
              <a:t>bad </a:t>
            </a:r>
            <a:r>
              <a:rPr lang="en-US" altLang="en-US" dirty="0" smtClean="0"/>
              <a:t>words </a:t>
            </a:r>
            <a:r>
              <a:rPr lang="en-US" altLang="en-US" dirty="0" smtClean="0"/>
              <a:t>in the movie </a:t>
            </a:r>
            <a:r>
              <a:rPr lang="en-US" altLang="en-US" dirty="0" smtClean="0"/>
              <a:t>clip</a:t>
            </a:r>
            <a:r>
              <a:rPr lang="en-US" altLang="en-US" dirty="0" smtClean="0"/>
              <a:t>. I will mute the audio</a:t>
            </a:r>
            <a:r>
              <a:rPr lang="en-US" altLang="en-US" dirty="0" smtClean="0"/>
              <a:t>): </a:t>
            </a:r>
            <a:r>
              <a:rPr lang="en-US" dirty="0">
                <a:hlinkClick r:id="rId2"/>
              </a:rPr>
              <a:t>https://www.youtube.com/watch?v=8-T_uhQ0iE4</a:t>
            </a:r>
            <a:endParaRPr lang="en-US" altLang="en-US" dirty="0" smtClean="0"/>
          </a:p>
          <a:p>
            <a:pPr lvl="1"/>
            <a:r>
              <a:rPr lang="en-US" altLang="en-US" dirty="0" smtClean="0"/>
              <a:t>When the examinees are told to enter data into a computerized system, suddenly the computer crashes and all data are </a:t>
            </a:r>
            <a:r>
              <a:rPr lang="en-US" altLang="en-US" dirty="0" smtClean="0"/>
              <a:t>“lost”. </a:t>
            </a:r>
            <a:endParaRPr lang="en-US" altLang="en-US" dirty="0" smtClean="0"/>
          </a:p>
          <a:p>
            <a:pPr lvl="1"/>
            <a:r>
              <a:rPr lang="en-US" altLang="en-US" dirty="0" smtClean="0"/>
              <a:t>In the US Navy Seal the trainer is talking to his trainees, suddenly a “terrorist” emerges, shoots at them, and then goes away. </a:t>
            </a:r>
          </a:p>
          <a:p>
            <a:pPr lvl="1"/>
            <a:r>
              <a:rPr lang="en-US" altLang="en-US" dirty="0" smtClean="0"/>
              <a:t>When the nursing professor is talking to the examinees, he fakes a heart attack.  </a:t>
            </a:r>
          </a:p>
          <a:p>
            <a:endParaRPr lang="en-US" altLang="en-US" dirty="0" smtClean="0"/>
          </a:p>
        </p:txBody>
      </p:sp>
    </p:spTree>
    <p:extLst>
      <p:ext uri="{BB962C8B-B14F-4D97-AF65-F5344CB8AC3E}">
        <p14:creationId xmlns:p14="http://schemas.microsoft.com/office/powerpoint/2010/main" val="21847202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smtClean="0"/>
              <a:t>Ungraded in-class activity</a:t>
            </a:r>
          </a:p>
        </p:txBody>
      </p:sp>
      <p:sp>
        <p:nvSpPr>
          <p:cNvPr id="27651" name="Content Placeholder 2"/>
          <p:cNvSpPr>
            <a:spLocks noGrp="1"/>
          </p:cNvSpPr>
          <p:nvPr>
            <p:ph idx="1"/>
          </p:nvPr>
        </p:nvSpPr>
        <p:spPr/>
        <p:txBody>
          <a:bodyPr/>
          <a:lstStyle/>
          <a:p>
            <a:r>
              <a:rPr lang="en-US" altLang="en-US" dirty="0" smtClean="0"/>
              <a:t>Create a problem that can test practical intelligence. It can be about any subject matter. Present your problem to the class and evaluate the answer. </a:t>
            </a:r>
          </a:p>
        </p:txBody>
      </p:sp>
    </p:spTree>
    <p:extLst>
      <p:ext uri="{BB962C8B-B14F-4D97-AF65-F5344CB8AC3E}">
        <p14:creationId xmlns:p14="http://schemas.microsoft.com/office/powerpoint/2010/main" val="1962216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Is emotion contradicted with intelligence?</a:t>
            </a:r>
            <a:endParaRPr lang="en-US" sz="3200" dirty="0"/>
          </a:p>
        </p:txBody>
      </p:sp>
      <p:sp>
        <p:nvSpPr>
          <p:cNvPr id="3" name="Content Placeholder 2"/>
          <p:cNvSpPr>
            <a:spLocks noGrp="1"/>
          </p:cNvSpPr>
          <p:nvPr>
            <p:ph idx="1"/>
          </p:nvPr>
        </p:nvSpPr>
        <p:spPr/>
        <p:txBody>
          <a:bodyPr/>
          <a:lstStyle/>
          <a:p>
            <a:r>
              <a:rPr lang="en-US" dirty="0" smtClean="0"/>
              <a:t>Conventional IQ tests focus on logical reasoning and information processing.</a:t>
            </a:r>
          </a:p>
          <a:p>
            <a:r>
              <a:rPr lang="en-US" dirty="0" smtClean="0"/>
              <a:t>Emotion is put at the other polar of the spectrum. If we say someone is emotional, it means that he or she cannot make a rational judgment or a wise decision. Is it true?</a:t>
            </a:r>
          </a:p>
        </p:txBody>
      </p:sp>
    </p:spTree>
    <p:extLst>
      <p:ext uri="{BB962C8B-B14F-4D97-AF65-F5344CB8AC3E}">
        <p14:creationId xmlns:p14="http://schemas.microsoft.com/office/powerpoint/2010/main" val="20305428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85800" y="152400"/>
            <a:ext cx="7772400" cy="762000"/>
          </a:xfrm>
        </p:spPr>
        <p:txBody>
          <a:bodyPr/>
          <a:lstStyle/>
          <a:p>
            <a:r>
              <a:rPr lang="en-US" altLang="en-US" smtClean="0"/>
              <a:t>Buridan's intelligent donkey</a:t>
            </a:r>
          </a:p>
        </p:txBody>
      </p:sp>
      <p:sp>
        <p:nvSpPr>
          <p:cNvPr id="28675" name="Content Placeholder 2"/>
          <p:cNvSpPr>
            <a:spLocks noGrp="1"/>
          </p:cNvSpPr>
          <p:nvPr>
            <p:ph idx="1"/>
          </p:nvPr>
        </p:nvSpPr>
        <p:spPr/>
        <p:txBody>
          <a:bodyPr/>
          <a:lstStyle/>
          <a:p>
            <a:endParaRPr lang="en-US" altLang="en-US" smtClean="0"/>
          </a:p>
        </p:txBody>
      </p:sp>
      <p:pic>
        <p:nvPicPr>
          <p:cNvPr id="28676" name="Picture 2" descr="http://www.creative-wisdom.com/photography/creatures/oatman_34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668462"/>
            <a:ext cx="4739425"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08589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85800" y="228600"/>
            <a:ext cx="4267200" cy="1143000"/>
          </a:xfrm>
        </p:spPr>
        <p:txBody>
          <a:bodyPr/>
          <a:lstStyle/>
          <a:p>
            <a:r>
              <a:rPr lang="en-US" altLang="en-US" smtClean="0"/>
              <a:t>Buridan's intelligent donkey</a:t>
            </a:r>
          </a:p>
        </p:txBody>
      </p:sp>
      <p:sp>
        <p:nvSpPr>
          <p:cNvPr id="29699" name="Content Placeholder 2"/>
          <p:cNvSpPr>
            <a:spLocks noGrp="1"/>
          </p:cNvSpPr>
          <p:nvPr>
            <p:ph idx="1"/>
          </p:nvPr>
        </p:nvSpPr>
        <p:spPr>
          <a:xfrm>
            <a:off x="152400" y="1447800"/>
            <a:ext cx="5334000" cy="4876800"/>
          </a:xfrm>
        </p:spPr>
        <p:txBody>
          <a:bodyPr/>
          <a:lstStyle/>
          <a:p>
            <a:r>
              <a:rPr lang="en-US" altLang="en-US" sz="2400" dirty="0" smtClean="0"/>
              <a:t>Named after the 14th century French philosopher </a:t>
            </a:r>
            <a:r>
              <a:rPr lang="en-US" altLang="en-US" sz="2400" dirty="0" smtClean="0">
                <a:solidFill>
                  <a:srgbClr val="FF0000"/>
                </a:solidFill>
              </a:rPr>
              <a:t>Jean </a:t>
            </a:r>
            <a:r>
              <a:rPr lang="en-US" altLang="en-US" sz="2400" dirty="0" err="1" smtClean="0">
                <a:solidFill>
                  <a:srgbClr val="FF0000"/>
                </a:solidFill>
              </a:rPr>
              <a:t>Buridan</a:t>
            </a:r>
            <a:endParaRPr lang="en-US" altLang="en-US" sz="2400" dirty="0" smtClean="0">
              <a:solidFill>
                <a:srgbClr val="FF0000"/>
              </a:solidFill>
            </a:endParaRPr>
          </a:p>
          <a:p>
            <a:r>
              <a:rPr lang="en-US" altLang="en-US" sz="2400" dirty="0" smtClean="0"/>
              <a:t>The paradox is about how </a:t>
            </a:r>
            <a:r>
              <a:rPr lang="en-US" altLang="en-US" sz="2400" dirty="0" smtClean="0">
                <a:solidFill>
                  <a:srgbClr val="FF0000"/>
                </a:solidFill>
              </a:rPr>
              <a:t>a rational being is unable to make a rational decision</a:t>
            </a:r>
            <a:r>
              <a:rPr lang="en-US" altLang="en-US" sz="2400" dirty="0" smtClean="0"/>
              <a:t>:</a:t>
            </a:r>
          </a:p>
          <a:p>
            <a:r>
              <a:rPr lang="en-US" altLang="en-US" sz="2400" dirty="0" smtClean="0"/>
              <a:t>An intelligent donkey is placed between two identical piles of hay. Because they are equally good, there is no compelling reason to favor one over the other. The donkey is unable to choose between the two. At last it starves to death.</a:t>
            </a:r>
          </a:p>
        </p:txBody>
      </p:sp>
      <p:pic>
        <p:nvPicPr>
          <p:cNvPr id="29700" name="Picture 4" descr="http://www.creative-wisdom.com/photography/creatures/oatman_35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914400"/>
            <a:ext cx="3378951" cy="526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1029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85800" y="609600"/>
            <a:ext cx="5029200" cy="1219200"/>
          </a:xfrm>
        </p:spPr>
        <p:txBody>
          <a:bodyPr/>
          <a:lstStyle/>
          <a:p>
            <a:r>
              <a:rPr lang="en-US" altLang="en-US" smtClean="0"/>
              <a:t>Damasio's research</a:t>
            </a:r>
          </a:p>
        </p:txBody>
      </p:sp>
      <p:sp>
        <p:nvSpPr>
          <p:cNvPr id="30723" name="Content Placeholder 2"/>
          <p:cNvSpPr>
            <a:spLocks noGrp="1"/>
          </p:cNvSpPr>
          <p:nvPr>
            <p:ph idx="1"/>
          </p:nvPr>
        </p:nvSpPr>
        <p:spPr>
          <a:xfrm>
            <a:off x="228600" y="2209800"/>
            <a:ext cx="8458200" cy="3810000"/>
          </a:xfrm>
        </p:spPr>
        <p:txBody>
          <a:bodyPr/>
          <a:lstStyle/>
          <a:p>
            <a:r>
              <a:rPr lang="en-US" altLang="en-US" sz="2400" dirty="0" smtClean="0"/>
              <a:t>Neuroscientist Antonio </a:t>
            </a:r>
            <a:r>
              <a:rPr lang="en-US" altLang="en-US" sz="2400" dirty="0" err="1" smtClean="0"/>
              <a:t>Damasio</a:t>
            </a:r>
            <a:r>
              <a:rPr lang="en-US" altLang="en-US" sz="2400" dirty="0" smtClean="0"/>
              <a:t> studied a patient who had head injuries but lost emotion, while other intellectual abilities are intact.</a:t>
            </a:r>
          </a:p>
          <a:p>
            <a:r>
              <a:rPr lang="en-US" altLang="en-US" sz="2400" dirty="0" smtClean="0"/>
              <a:t>His ability to make decisions was impaired. He could logically analyze the pros and cons of different options, and was aware of what should be done. But he could not make a simple decision, such as which restaurant to go for lunch.</a:t>
            </a:r>
          </a:p>
          <a:p>
            <a:r>
              <a:rPr lang="en-US" altLang="en-US" sz="2400" dirty="0" smtClean="0"/>
              <a:t>A pure rational being without emotion, such as Spock in Star Trek, CANNOT function in the real world. </a:t>
            </a:r>
          </a:p>
        </p:txBody>
      </p:sp>
      <p:pic>
        <p:nvPicPr>
          <p:cNvPr id="30724" name="Picture 2" descr="https://encrypted-tbn3.gstatic.com/images?q=tbn:ANd9GcToNmZDHTitaWOoOJ2RfrKsPKTtOZzE2gSOANG9uO-7gfyDG3e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130175"/>
            <a:ext cx="2371725"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28180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t>Emotional Intelligence</a:t>
            </a:r>
          </a:p>
        </p:txBody>
      </p:sp>
      <p:sp>
        <p:nvSpPr>
          <p:cNvPr id="31747" name="Content Placeholder 2"/>
          <p:cNvSpPr>
            <a:spLocks noGrp="1"/>
          </p:cNvSpPr>
          <p:nvPr>
            <p:ph idx="1"/>
          </p:nvPr>
        </p:nvSpPr>
        <p:spPr>
          <a:xfrm>
            <a:off x="457200" y="1752600"/>
            <a:ext cx="5334000" cy="4525963"/>
          </a:xfrm>
        </p:spPr>
        <p:txBody>
          <a:bodyPr/>
          <a:lstStyle/>
          <a:p>
            <a:r>
              <a:rPr lang="en-US" altLang="en-US" sz="2400" dirty="0" smtClean="0"/>
              <a:t>Definition of EQ (Bar-On, 2006): “a cross-section of interrelated </a:t>
            </a:r>
            <a:r>
              <a:rPr lang="en-US" altLang="en-US" sz="2400" dirty="0" smtClean="0">
                <a:solidFill>
                  <a:srgbClr val="FF0000"/>
                </a:solidFill>
              </a:rPr>
              <a:t>emotional</a:t>
            </a:r>
            <a:r>
              <a:rPr lang="en-US" altLang="en-US" sz="2400" dirty="0" smtClean="0"/>
              <a:t> and </a:t>
            </a:r>
            <a:r>
              <a:rPr lang="en-US" altLang="en-US" sz="2400" dirty="0" smtClean="0">
                <a:solidFill>
                  <a:srgbClr val="FF0000"/>
                </a:solidFill>
              </a:rPr>
              <a:t>social</a:t>
            </a:r>
            <a:r>
              <a:rPr lang="en-US" altLang="en-US" sz="2400" dirty="0" smtClean="0"/>
              <a:t> competencies, skills, and facilitators that determine how effectively we understand and express ourselves, understand others and relate with them, and cope with daily demands.”</a:t>
            </a:r>
          </a:p>
          <a:p>
            <a:r>
              <a:rPr lang="en-US" sz="2400" dirty="0"/>
              <a:t>O</a:t>
            </a:r>
            <a:r>
              <a:rPr lang="en-US" sz="2400" dirty="0" smtClean="0"/>
              <a:t>lder </a:t>
            </a:r>
            <a:r>
              <a:rPr lang="en-US" sz="2400" dirty="0"/>
              <a:t>people tend to better-control their </a:t>
            </a:r>
            <a:r>
              <a:rPr lang="en-US" sz="2400" dirty="0" smtClean="0"/>
              <a:t>emotion and have better social skills.</a:t>
            </a:r>
            <a:endParaRPr lang="en-US" sz="2400" dirty="0"/>
          </a:p>
          <a:p>
            <a:endParaRPr lang="en-US" altLang="en-US" dirty="0" smtClean="0"/>
          </a:p>
        </p:txBody>
      </p:sp>
      <p:pic>
        <p:nvPicPr>
          <p:cNvPr id="35842" name="Picture 2" descr="Image result for old people social skil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9493" y="4217291"/>
            <a:ext cx="3037114" cy="182226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old people control emo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9492" y="1752599"/>
            <a:ext cx="3037115" cy="2024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2974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a:t>
            </a:r>
            <a:endParaRPr lang="en-US" dirty="0"/>
          </a:p>
        </p:txBody>
      </p:sp>
      <p:sp>
        <p:nvSpPr>
          <p:cNvPr id="3" name="Text Placeholder 2"/>
          <p:cNvSpPr>
            <a:spLocks noGrp="1"/>
          </p:cNvSpPr>
          <p:nvPr>
            <p:ph type="body" sz="quarter" idx="13"/>
          </p:nvPr>
        </p:nvSpPr>
        <p:spPr/>
        <p:txBody>
          <a:bodyPr/>
          <a:lstStyle/>
          <a:p>
            <a:r>
              <a:rPr lang="en-US" b="1" dirty="0" smtClean="0"/>
              <a:t>Learning Objective 4.2  </a:t>
            </a:r>
            <a:r>
              <a:rPr lang="en-US" dirty="0" smtClean="0"/>
              <a:t>Define </a:t>
            </a:r>
            <a:r>
              <a:rPr lang="en-US" dirty="0"/>
              <a:t>memory, its type and reversing its decline</a:t>
            </a:r>
          </a:p>
        </p:txBody>
      </p:sp>
      <p:sp>
        <p:nvSpPr>
          <p:cNvPr id="4" name="Content Placeholder 3"/>
          <p:cNvSpPr>
            <a:spLocks noGrp="1"/>
          </p:cNvSpPr>
          <p:nvPr>
            <p:ph sz="quarter" idx="14"/>
          </p:nvPr>
        </p:nvSpPr>
        <p:spPr/>
        <p:txBody>
          <a:bodyPr/>
          <a:lstStyle/>
          <a:p>
            <a:r>
              <a:rPr lang="en-US" dirty="0"/>
              <a:t>Short-Term and Working </a:t>
            </a:r>
            <a:r>
              <a:rPr lang="en-US" dirty="0" smtClean="0"/>
              <a:t>Memory</a:t>
            </a:r>
          </a:p>
          <a:p>
            <a:pPr lvl="1"/>
            <a:r>
              <a:rPr lang="en-US" dirty="0" smtClean="0"/>
              <a:t>Primary </a:t>
            </a:r>
            <a:r>
              <a:rPr lang="en-US" dirty="0"/>
              <a:t>memory: Passive maintenance of </a:t>
            </a:r>
            <a:r>
              <a:rPr lang="en-US" dirty="0" smtClean="0"/>
              <a:t>information</a:t>
            </a:r>
          </a:p>
          <a:p>
            <a:pPr lvl="1"/>
            <a:r>
              <a:rPr lang="en-US" dirty="0" smtClean="0"/>
              <a:t>Working memory: </a:t>
            </a:r>
            <a:r>
              <a:rPr lang="en-US" dirty="0"/>
              <a:t>Amount of information held in mind while performing some type of operation on </a:t>
            </a:r>
            <a:r>
              <a:rPr lang="en-US" dirty="0" smtClean="0"/>
              <a:t>it</a:t>
            </a:r>
          </a:p>
          <a:p>
            <a:pPr lvl="1"/>
            <a:r>
              <a:rPr lang="en-US" dirty="0" smtClean="0"/>
              <a:t>Age decline: </a:t>
            </a:r>
            <a:r>
              <a:rPr lang="en-US" dirty="0"/>
              <a:t>Primary memory remains </a:t>
            </a:r>
            <a:r>
              <a:rPr lang="en-US" dirty="0" smtClean="0"/>
              <a:t>stable but working </a:t>
            </a:r>
            <a:r>
              <a:rPr lang="en-US" dirty="0"/>
              <a:t>memory </a:t>
            </a:r>
            <a:r>
              <a:rPr lang="en-US" dirty="0" smtClean="0"/>
              <a:t>declines</a:t>
            </a:r>
          </a:p>
          <a:p>
            <a:pPr lvl="1"/>
            <a:r>
              <a:rPr lang="en-US" dirty="0" smtClean="0"/>
              <a:t>Executive function</a:t>
            </a:r>
          </a:p>
          <a:p>
            <a:pPr marL="1028700" lvl="2" indent="-171450">
              <a:buFont typeface="Arial" panose="020B0604020202020204" pitchFamily="34" charset="0"/>
              <a:buChar char="•"/>
            </a:pPr>
            <a:r>
              <a:rPr lang="en-US" sz="2400" dirty="0"/>
              <a:t>Processes involved in regulating attention and determining what to do with information</a:t>
            </a:r>
          </a:p>
          <a:p>
            <a:pPr marL="1028700" lvl="2" indent="-171450">
              <a:buFont typeface="Arial" panose="020B0604020202020204" pitchFamily="34" charset="0"/>
              <a:buChar char="•"/>
            </a:pPr>
            <a:r>
              <a:rPr lang="en-US" sz="2400" dirty="0"/>
              <a:t>Declines in older adults</a:t>
            </a:r>
          </a:p>
          <a:p>
            <a:pPr lvl="1"/>
            <a:endParaRPr lang="en-US" dirty="0" smtClean="0"/>
          </a:p>
        </p:txBody>
      </p:sp>
    </p:spTree>
    <p:extLst>
      <p:ext uri="{BB962C8B-B14F-4D97-AF65-F5344CB8AC3E}">
        <p14:creationId xmlns:p14="http://schemas.microsoft.com/office/powerpoint/2010/main" val="1652105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Figure 4.3</a:t>
            </a:r>
            <a:r>
              <a:rPr lang="en-US" dirty="0" smtClean="0"/>
              <a:t/>
            </a:r>
            <a:br>
              <a:rPr lang="en-US" dirty="0" smtClean="0"/>
            </a:br>
            <a:r>
              <a:rPr lang="en-US" dirty="0" smtClean="0"/>
              <a:t>Age-Related Cross-Sectional Changes on Cognitive Tasks</a:t>
            </a:r>
            <a:endParaRPr lang="en-US"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8400" y="1571172"/>
            <a:ext cx="4106075" cy="35279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33400" y="5334000"/>
            <a:ext cx="8229600" cy="830997"/>
          </a:xfrm>
          <a:prstGeom prst="rect">
            <a:avLst/>
          </a:prstGeom>
        </p:spPr>
        <p:txBody>
          <a:bodyPr wrap="square">
            <a:spAutoFit/>
          </a:bodyPr>
          <a:lstStyle/>
          <a:p>
            <a:r>
              <a:rPr lang="en-US" sz="1600" dirty="0"/>
              <a:t>Age related cross-sectional changes are demonstrated on a variety of cognitive tasks. Note that although both short-term (primary) and working memory decline with advancing age, the decline is steeper for working memory</a:t>
            </a:r>
            <a:r>
              <a:rPr lang="en-US" sz="1600" dirty="0" smtClean="0"/>
              <a:t>.</a:t>
            </a:r>
            <a:endParaRPr lang="en-US" sz="1600" i="1" dirty="0"/>
          </a:p>
        </p:txBody>
      </p:sp>
    </p:spTree>
    <p:extLst>
      <p:ext uri="{BB962C8B-B14F-4D97-AF65-F5344CB8AC3E}">
        <p14:creationId xmlns:p14="http://schemas.microsoft.com/office/powerpoint/2010/main" val="615458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a:t>
            </a:r>
            <a:endParaRPr lang="en-US" dirty="0"/>
          </a:p>
        </p:txBody>
      </p:sp>
      <p:sp>
        <p:nvSpPr>
          <p:cNvPr id="4" name="Content Placeholder 3"/>
          <p:cNvSpPr>
            <a:spLocks noGrp="1"/>
          </p:cNvSpPr>
          <p:nvPr>
            <p:ph sz="quarter" idx="14"/>
          </p:nvPr>
        </p:nvSpPr>
        <p:spPr>
          <a:xfrm>
            <a:off x="457200" y="1600200"/>
            <a:ext cx="4114800" cy="4525963"/>
          </a:xfrm>
        </p:spPr>
        <p:txBody>
          <a:bodyPr/>
          <a:lstStyle/>
          <a:p>
            <a:r>
              <a:rPr lang="en-US" dirty="0"/>
              <a:t>Declarative </a:t>
            </a:r>
            <a:r>
              <a:rPr lang="en-US" dirty="0" smtClean="0"/>
              <a:t>(or explicit) Memory</a:t>
            </a:r>
          </a:p>
          <a:p>
            <a:pPr marL="628650" lvl="1" indent="-171450">
              <a:buFont typeface="Arial" panose="020B0604020202020204" pitchFamily="34" charset="0"/>
              <a:buChar char="•"/>
              <a:defRPr/>
            </a:pPr>
            <a:r>
              <a:rPr lang="en-US" dirty="0" smtClean="0"/>
              <a:t>Semantic memory: Non-personal, verbal (e.g. There are 50 states in USA)</a:t>
            </a:r>
            <a:endParaRPr lang="en-US" dirty="0"/>
          </a:p>
          <a:p>
            <a:pPr marL="628650" lvl="1" indent="-171450">
              <a:buFont typeface="Arial" panose="020B0604020202020204" pitchFamily="34" charset="0"/>
              <a:buChar char="•"/>
              <a:defRPr/>
            </a:pPr>
            <a:r>
              <a:rPr lang="en-US" dirty="0"/>
              <a:t>Episodic </a:t>
            </a:r>
            <a:r>
              <a:rPr lang="en-US" dirty="0" smtClean="0"/>
              <a:t>memory: Personal (e.g. My family and I had a memorable vacation in Europe in 1995)</a:t>
            </a:r>
          </a:p>
        </p:txBody>
      </p:sp>
      <p:sp>
        <p:nvSpPr>
          <p:cNvPr id="5" name="Text Placeholder 4"/>
          <p:cNvSpPr>
            <a:spLocks noGrp="1"/>
          </p:cNvSpPr>
          <p:nvPr>
            <p:ph type="body" sz="quarter" idx="13"/>
          </p:nvPr>
        </p:nvSpPr>
        <p:spPr/>
        <p:txBody>
          <a:bodyPr/>
          <a:lstStyle/>
          <a:p>
            <a:endParaRPr lang="en-US"/>
          </a:p>
        </p:txBody>
      </p:sp>
      <p:pic>
        <p:nvPicPr>
          <p:cNvPr id="23554" name="Picture 2" descr="Best photo of Belg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493888"/>
            <a:ext cx="4125422" cy="2754512"/>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descr="Related image"/>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95800" y="816430"/>
            <a:ext cx="4104158" cy="253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835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a:t>
            </a:r>
            <a:endParaRPr lang="en-US" dirty="0"/>
          </a:p>
        </p:txBody>
      </p:sp>
      <p:sp>
        <p:nvSpPr>
          <p:cNvPr id="4" name="Content Placeholder 3"/>
          <p:cNvSpPr>
            <a:spLocks noGrp="1"/>
          </p:cNvSpPr>
          <p:nvPr>
            <p:ph sz="quarter" idx="14"/>
          </p:nvPr>
        </p:nvSpPr>
        <p:spPr>
          <a:xfrm>
            <a:off x="457200" y="1600200"/>
            <a:ext cx="4419600" cy="4525963"/>
          </a:xfrm>
        </p:spPr>
        <p:txBody>
          <a:bodyPr/>
          <a:lstStyle/>
          <a:p>
            <a:r>
              <a:rPr lang="en-US" sz="2400" dirty="0" err="1" smtClean="0"/>
              <a:t>Nondeclarative</a:t>
            </a:r>
            <a:r>
              <a:rPr lang="en-US" sz="2400" dirty="0" smtClean="0"/>
              <a:t> (procedural) memory: skill (e.g</a:t>
            </a:r>
            <a:r>
              <a:rPr lang="en-US" sz="2400" dirty="0"/>
              <a:t>. how to play </a:t>
            </a:r>
            <a:r>
              <a:rPr lang="en-US" sz="2400" dirty="0" smtClean="0"/>
              <a:t>piano, how to use fly a Boeing 747, I hope they are not my pilots)</a:t>
            </a:r>
          </a:p>
          <a:p>
            <a:r>
              <a:rPr lang="en-US" sz="2400" dirty="0"/>
              <a:t>Prospective </a:t>
            </a:r>
            <a:r>
              <a:rPr lang="en-US" sz="2400" dirty="0" smtClean="0"/>
              <a:t>Memory: Remembering </a:t>
            </a:r>
            <a:r>
              <a:rPr lang="en-US" sz="2400" dirty="0"/>
              <a:t>to do something </a:t>
            </a:r>
            <a:r>
              <a:rPr lang="en-US" sz="2400" dirty="0" smtClean="0"/>
              <a:t>later (e.g. you will celebrate </a:t>
            </a:r>
            <a:r>
              <a:rPr lang="en-US" sz="2400" dirty="0" smtClean="0"/>
              <a:t>your </a:t>
            </a:r>
            <a:r>
              <a:rPr lang="en-US" sz="2400" dirty="0" smtClean="0"/>
              <a:t>girlfriend's birthday tomorrow. If you forgot, the consequence will be…)</a:t>
            </a:r>
            <a:endParaRPr lang="en-US" sz="2400" dirty="0"/>
          </a:p>
          <a:p>
            <a:endParaRPr lang="en-US" dirty="0" smtClean="0"/>
          </a:p>
          <a:p>
            <a:endParaRPr lang="en-US" dirty="0" smtClean="0"/>
          </a:p>
        </p:txBody>
      </p:sp>
      <p:sp>
        <p:nvSpPr>
          <p:cNvPr id="5" name="Text Placeholder 4"/>
          <p:cNvSpPr>
            <a:spLocks noGrp="1"/>
          </p:cNvSpPr>
          <p:nvPr>
            <p:ph type="body" sz="quarter" idx="13"/>
          </p:nvPr>
        </p:nvSpPr>
        <p:spPr/>
        <p:txBody>
          <a:bodyPr/>
          <a:lstStyle/>
          <a:p>
            <a:endParaRPr lang="en-US"/>
          </a:p>
        </p:txBody>
      </p:sp>
      <p:pic>
        <p:nvPicPr>
          <p:cNvPr id="24578" name="Picture 2" descr="Image result for how to use fly a Boeing 74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439258"/>
            <a:ext cx="3414048" cy="23402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4724400" y="4007965"/>
            <a:ext cx="3419016" cy="2351577"/>
          </a:xfrm>
          <a:prstGeom prst="rect">
            <a:avLst/>
          </a:prstGeom>
        </p:spPr>
      </p:pic>
    </p:spTree>
    <p:extLst>
      <p:ext uri="{BB962C8B-B14F-4D97-AF65-F5344CB8AC3E}">
        <p14:creationId xmlns:p14="http://schemas.microsoft.com/office/powerpoint/2010/main" val="4274598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Figure 4.4</a:t>
            </a:r>
            <a:r>
              <a:rPr lang="en-US" dirty="0" smtClean="0"/>
              <a:t/>
            </a:r>
            <a:br>
              <a:rPr lang="en-US" dirty="0" smtClean="0"/>
            </a:br>
            <a:r>
              <a:rPr lang="en-US" dirty="0" smtClean="0"/>
              <a:t>Estimated Age-Related Changes in Semantic and Episodic Memory Abilities</a:t>
            </a:r>
            <a:endParaRPr lang="en-US"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1447800"/>
            <a:ext cx="4531201"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85800" y="5105400"/>
            <a:ext cx="8229600" cy="1323439"/>
          </a:xfrm>
          <a:prstGeom prst="rect">
            <a:avLst/>
          </a:prstGeom>
        </p:spPr>
        <p:txBody>
          <a:bodyPr wrap="square">
            <a:spAutoFit/>
          </a:bodyPr>
          <a:lstStyle/>
          <a:p>
            <a:r>
              <a:rPr lang="en-US" sz="2000" dirty="0"/>
              <a:t>Estimated age-related changes in semantic and episodic memory abilities. Semantic memory abilities show increases over middle adulthood and a slow decline in older age, whereas episodic abilities display a sharper decline in the mid-60s</a:t>
            </a:r>
            <a:r>
              <a:rPr lang="en-US" sz="2000" dirty="0" smtClean="0"/>
              <a:t>.</a:t>
            </a:r>
            <a:endParaRPr lang="en-US" sz="2000" i="1" dirty="0"/>
          </a:p>
        </p:txBody>
      </p:sp>
    </p:spTree>
    <p:extLst>
      <p:ext uri="{BB962C8B-B14F-4D97-AF65-F5344CB8AC3E}">
        <p14:creationId xmlns:p14="http://schemas.microsoft.com/office/powerpoint/2010/main" val="21425495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Figure 4.5</a:t>
            </a:r>
            <a:r>
              <a:rPr lang="en-US" dirty="0" smtClean="0"/>
              <a:t/>
            </a:r>
            <a:br>
              <a:rPr lang="en-US" dirty="0" smtClean="0"/>
            </a:br>
            <a:r>
              <a:rPr lang="en-US" dirty="0" smtClean="0"/>
              <a:t>Effects of the Negative Age Stereotype</a:t>
            </a:r>
            <a:endParaRPr lang="en-US"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3886" y="1447800"/>
            <a:ext cx="6642538" cy="300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85800" y="4953000"/>
            <a:ext cx="8001000" cy="1323439"/>
          </a:xfrm>
          <a:prstGeom prst="rect">
            <a:avLst/>
          </a:prstGeom>
        </p:spPr>
        <p:txBody>
          <a:bodyPr wrap="square">
            <a:spAutoFit/>
          </a:bodyPr>
          <a:lstStyle/>
          <a:p>
            <a:r>
              <a:rPr lang="en-US" sz="2000" dirty="0"/>
              <a:t>Working memory scores for older adults decreased sharply when they were reminded of the negative age stereotype.  When this reminder was reduced, their scores were more similar to the younger group</a:t>
            </a:r>
            <a:r>
              <a:rPr lang="en-US" sz="2000" dirty="0" smtClean="0"/>
              <a:t>.</a:t>
            </a:r>
            <a:endParaRPr lang="en-US" sz="2000" i="1" dirty="0"/>
          </a:p>
        </p:txBody>
      </p:sp>
    </p:spTree>
    <p:extLst>
      <p:ext uri="{BB962C8B-B14F-4D97-AF65-F5344CB8AC3E}">
        <p14:creationId xmlns:p14="http://schemas.microsoft.com/office/powerpoint/2010/main" val="5955152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Figure 4.7</a:t>
            </a:r>
            <a:r>
              <a:rPr lang="en-US" dirty="0" smtClean="0"/>
              <a:t/>
            </a:r>
            <a:br>
              <a:rPr lang="en-US" dirty="0" smtClean="0"/>
            </a:br>
            <a:r>
              <a:rPr lang="en-US" dirty="0" smtClean="0"/>
              <a:t>Memory Content</a:t>
            </a:r>
            <a:endParaRPr lang="en-US" dirty="0"/>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0" y="1447799"/>
            <a:ext cx="4062413" cy="38652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57200" y="5275554"/>
            <a:ext cx="8229600" cy="1015663"/>
          </a:xfrm>
          <a:prstGeom prst="rect">
            <a:avLst/>
          </a:prstGeom>
        </p:spPr>
        <p:txBody>
          <a:bodyPr wrap="square">
            <a:spAutoFit/>
          </a:bodyPr>
          <a:lstStyle/>
          <a:p>
            <a:r>
              <a:rPr lang="en-US" sz="2000" dirty="0"/>
              <a:t>Older participants remember more information than younger participants when material has emotional appeal; younger participants remember more when material has knowledge or neutral appeal</a:t>
            </a:r>
            <a:r>
              <a:rPr lang="en-US" sz="2000" dirty="0" smtClean="0"/>
              <a:t>.</a:t>
            </a:r>
            <a:endParaRPr lang="en-US" sz="2000" i="1" dirty="0"/>
          </a:p>
        </p:txBody>
      </p:sp>
    </p:spTree>
    <p:extLst>
      <p:ext uri="{BB962C8B-B14F-4D97-AF65-F5344CB8AC3E}">
        <p14:creationId xmlns:p14="http://schemas.microsoft.com/office/powerpoint/2010/main" val="5955152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Figure 4.8</a:t>
            </a:r>
            <a:r>
              <a:rPr lang="en-US" dirty="0" smtClean="0"/>
              <a:t/>
            </a:r>
            <a:br>
              <a:rPr lang="en-US" dirty="0" smtClean="0"/>
            </a:br>
            <a:r>
              <a:rPr lang="en-US" dirty="0" smtClean="0"/>
              <a:t>Positivity Bias</a:t>
            </a:r>
            <a:endParaRPr lang="en-US" dirty="0"/>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763486"/>
            <a:ext cx="5423519"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62000" y="5543426"/>
            <a:ext cx="7924800" cy="584775"/>
          </a:xfrm>
          <a:prstGeom prst="rect">
            <a:avLst/>
          </a:prstGeom>
        </p:spPr>
        <p:txBody>
          <a:bodyPr wrap="square">
            <a:spAutoFit/>
          </a:bodyPr>
          <a:lstStyle/>
          <a:p>
            <a:r>
              <a:rPr lang="en-US" sz="1600" dirty="0"/>
              <a:t>The number of positive, negative, and neutral images recalled is a function of age, with older adults showing a distinct positivity bias</a:t>
            </a:r>
            <a:r>
              <a:rPr lang="en-US" sz="1600" dirty="0" smtClean="0"/>
              <a:t>.</a:t>
            </a:r>
            <a:endParaRPr lang="en-US" sz="1600" i="1" dirty="0"/>
          </a:p>
        </p:txBody>
      </p:sp>
    </p:spTree>
    <p:extLst>
      <p:ext uri="{BB962C8B-B14F-4D97-AF65-F5344CB8AC3E}">
        <p14:creationId xmlns:p14="http://schemas.microsoft.com/office/powerpoint/2010/main" val="4069549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Be active!</a:t>
            </a:r>
            <a:endParaRPr lang="en-US" sz="4000" dirty="0"/>
          </a:p>
        </p:txBody>
      </p:sp>
      <p:sp>
        <p:nvSpPr>
          <p:cNvPr id="5" name="Text Placeholder 4"/>
          <p:cNvSpPr>
            <a:spLocks noGrp="1"/>
          </p:cNvSpPr>
          <p:nvPr>
            <p:ph type="body" sz="quarter" idx="13"/>
          </p:nvPr>
        </p:nvSpPr>
        <p:spPr/>
        <p:txBody>
          <a:bodyPr/>
          <a:lstStyle/>
          <a:p>
            <a:r>
              <a:rPr lang="en-US" sz="2400" dirty="0"/>
              <a:t>Older people who exercise cognitive skills, like these chess players, retain those skills well into late adulthood.</a:t>
            </a:r>
          </a:p>
          <a:p>
            <a:endParaRPr lang="en-US" dirty="0"/>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0700" y="1595438"/>
            <a:ext cx="5562600" cy="366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49103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Figure 4.11</a:t>
            </a:r>
            <a:r>
              <a:rPr lang="en-US" dirty="0" smtClean="0"/>
              <a:t/>
            </a:r>
            <a:br>
              <a:rPr lang="en-US" dirty="0" smtClean="0"/>
            </a:br>
            <a:r>
              <a:rPr lang="en-US" dirty="0" smtClean="0"/>
              <a:t>Risk of Crash by Age</a:t>
            </a:r>
            <a:endParaRPr lang="en-US" dirty="0"/>
          </a:p>
        </p:txBody>
      </p:sp>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1981200"/>
            <a:ext cx="6236722" cy="3090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85800" y="5410200"/>
            <a:ext cx="8001000" cy="1015663"/>
          </a:xfrm>
          <a:prstGeom prst="rect">
            <a:avLst/>
          </a:prstGeom>
        </p:spPr>
        <p:txBody>
          <a:bodyPr wrap="square">
            <a:spAutoFit/>
          </a:bodyPr>
          <a:lstStyle/>
          <a:p>
            <a:r>
              <a:rPr lang="en-US" sz="2000" dirty="0"/>
              <a:t>Drivers under 20 years of age and those in their 70s have similarly high rates of two-vehicle fatal crashes, but the highest rated group is 80 years and older</a:t>
            </a:r>
            <a:r>
              <a:rPr lang="en-US" sz="2000" dirty="0" smtClean="0"/>
              <a:t>.</a:t>
            </a:r>
            <a:endParaRPr lang="en-US" sz="2000" dirty="0"/>
          </a:p>
        </p:txBody>
      </p:sp>
    </p:spTree>
    <p:extLst>
      <p:ext uri="{BB962C8B-B14F-4D97-AF65-F5344CB8AC3E}">
        <p14:creationId xmlns:p14="http://schemas.microsoft.com/office/powerpoint/2010/main" val="5955152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508 Lecture">
  <a:themeElements>
    <a:clrScheme name="Office">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1719</TotalTime>
  <Words>2259</Words>
  <Application>Microsoft Office PowerPoint</Application>
  <PresentationFormat>On-screen Show (4:3)</PresentationFormat>
  <Paragraphs>219</Paragraphs>
  <Slides>55</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Times New Roman</vt:lpstr>
      <vt:lpstr>Verdana</vt:lpstr>
      <vt:lpstr>Wingdings</vt:lpstr>
      <vt:lpstr>508 Lecture</vt:lpstr>
      <vt:lpstr>Health and Health Disorders</vt:lpstr>
      <vt:lpstr>What is intelligence?</vt:lpstr>
      <vt:lpstr>What is intelligence?</vt:lpstr>
      <vt:lpstr>PowerPoint Presentation</vt:lpstr>
      <vt:lpstr>PowerPoint Presentation</vt:lpstr>
      <vt:lpstr>Alfred Binet</vt:lpstr>
      <vt:lpstr>Henry H. Goddard</vt:lpstr>
      <vt:lpstr>Dispersion between and within individuals</vt:lpstr>
      <vt:lpstr>G Factor</vt:lpstr>
      <vt:lpstr>Other views</vt:lpstr>
      <vt:lpstr>Intelligence</vt:lpstr>
      <vt:lpstr>Figure 4.1 Age Changes in IQ (cross-sectional and longitudinal data)</vt:lpstr>
      <vt:lpstr>Multiple Intelligences</vt:lpstr>
      <vt:lpstr>Linguistic</vt:lpstr>
      <vt:lpstr>Logical-mathematical</vt:lpstr>
      <vt:lpstr>Interpersonal</vt:lpstr>
      <vt:lpstr>Intrapersonal</vt:lpstr>
      <vt:lpstr>Artistic-spatial</vt:lpstr>
      <vt:lpstr>Musical</vt:lpstr>
      <vt:lpstr>Kinesthetic</vt:lpstr>
      <vt:lpstr>Naturalist</vt:lpstr>
      <vt:lpstr>Moral</vt:lpstr>
      <vt:lpstr>Assignment 4.1</vt:lpstr>
      <vt:lpstr>Flynn effect</vt:lpstr>
      <vt:lpstr>Technology</vt:lpstr>
      <vt:lpstr>PowerPoint Presentation</vt:lpstr>
      <vt:lpstr>PowerPoint Presentation</vt:lpstr>
      <vt:lpstr>Grade decline</vt:lpstr>
      <vt:lpstr>Assignment 4.2</vt:lpstr>
      <vt:lpstr>Intelligence </vt:lpstr>
      <vt:lpstr>Figure 4.2 Number of Words Correctly Completed in NY Times Crossword Puzzle with Age</vt:lpstr>
      <vt:lpstr>Practical intelligence</vt:lpstr>
      <vt:lpstr>Practical intelligence</vt:lpstr>
      <vt:lpstr>Intellectually changeling but impractical</vt:lpstr>
      <vt:lpstr>Test of practical intelligence </vt:lpstr>
      <vt:lpstr>Test of practical intelligence </vt:lpstr>
      <vt:lpstr>Test of practical intelligence</vt:lpstr>
      <vt:lpstr>Problem of hypothetical scenario</vt:lpstr>
      <vt:lpstr>Examples of scenario-based (real) test:</vt:lpstr>
      <vt:lpstr>Ungraded in-class activity</vt:lpstr>
      <vt:lpstr>Is emotion contradicted with intelligence?</vt:lpstr>
      <vt:lpstr>Buridan's intelligent donkey</vt:lpstr>
      <vt:lpstr>Buridan's intelligent donkey</vt:lpstr>
      <vt:lpstr>Damasio's research</vt:lpstr>
      <vt:lpstr>Emotional Intelligence</vt:lpstr>
      <vt:lpstr>Memory</vt:lpstr>
      <vt:lpstr>Figure 4.3 Age-Related Cross-Sectional Changes on Cognitive Tasks</vt:lpstr>
      <vt:lpstr>Memory</vt:lpstr>
      <vt:lpstr>Memory</vt:lpstr>
      <vt:lpstr>Figure 4.4 Estimated Age-Related Changes in Semantic and Episodic Memory Abilities</vt:lpstr>
      <vt:lpstr>Figure 4.5 Effects of the Negative Age Stereotype</vt:lpstr>
      <vt:lpstr>Figure 4.7 Memory Content</vt:lpstr>
      <vt:lpstr>Figure 4.8 Positivity Bias</vt:lpstr>
      <vt:lpstr>Be active!</vt:lpstr>
      <vt:lpstr>Figure 4.11 Risk of Crash by Age</vt:lpstr>
    </vt:vector>
  </TitlesOfParts>
  <Company>echosvoice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Compliant Lecture PowerPoint</dc:title>
  <dc:subject>Introduction to Psychology</dc:subject>
  <dc:creator>Echo Swinford</dc:creator>
  <cp:lastModifiedBy>Chong Ho Yu</cp:lastModifiedBy>
  <cp:revision>175</cp:revision>
  <dcterms:created xsi:type="dcterms:W3CDTF">2014-07-14T20:04:21Z</dcterms:created>
  <dcterms:modified xsi:type="dcterms:W3CDTF">2019-09-26T21:43:22Z</dcterms:modified>
</cp:coreProperties>
</file>