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318" r:id="rId2"/>
    <p:sldId id="320" r:id="rId3"/>
    <p:sldId id="329" r:id="rId4"/>
    <p:sldId id="363" r:id="rId5"/>
    <p:sldId id="364" r:id="rId6"/>
    <p:sldId id="362" r:id="rId7"/>
    <p:sldId id="385" r:id="rId8"/>
    <p:sldId id="368" r:id="rId9"/>
    <p:sldId id="365" r:id="rId10"/>
    <p:sldId id="377" r:id="rId11"/>
    <p:sldId id="378" r:id="rId12"/>
    <p:sldId id="379" r:id="rId13"/>
    <p:sldId id="383" r:id="rId14"/>
    <p:sldId id="380" r:id="rId15"/>
    <p:sldId id="353" r:id="rId16"/>
    <p:sldId id="354" r:id="rId17"/>
    <p:sldId id="335" r:id="rId18"/>
    <p:sldId id="381" r:id="rId19"/>
    <p:sldId id="382" r:id="rId20"/>
    <p:sldId id="384" r:id="rId21"/>
    <p:sldId id="339" r:id="rId22"/>
    <p:sldId id="369" r:id="rId23"/>
    <p:sldId id="340" r:id="rId24"/>
    <p:sldId id="342" r:id="rId25"/>
    <p:sldId id="344" r:id="rId26"/>
    <p:sldId id="347" r:id="rId27"/>
    <p:sldId id="366" r:id="rId28"/>
    <p:sldId id="371" r:id="rId29"/>
    <p:sldId id="358" r:id="rId30"/>
    <p:sldId id="386" r:id="rId31"/>
    <p:sldId id="370" r:id="rId32"/>
    <p:sldId id="350" r:id="rId33"/>
    <p:sldId id="367" r:id="rId34"/>
    <p:sldId id="374" r:id="rId35"/>
    <p:sldId id="375" r:id="rId36"/>
    <p:sldId id="376" r:id="rId37"/>
    <p:sldId id="373" r:id="rId38"/>
    <p:sldId id="372" r:id="rId39"/>
    <p:sldId id="38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la" initials="m" lastIdx="11" clrIdx="0"/>
  <p:cmAuthor id="1" name="brenna" initials="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5" autoAdjust="0"/>
    <p:restoredTop sz="91741" autoAdjust="0"/>
  </p:normalViewPr>
  <p:slideViewPr>
    <p:cSldViewPr>
      <p:cViewPr varScale="1">
        <p:scale>
          <a:sx n="68" d="100"/>
          <a:sy n="68" d="100"/>
        </p:scale>
        <p:origin x="1230" y="72"/>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notesViewPr>
    <p:cSldViewPr>
      <p:cViewPr varScale="1">
        <p:scale>
          <a:sx n="73" d="100"/>
          <a:sy n="73" d="100"/>
        </p:scale>
        <p:origin x="-26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9/26/2019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9/26/2019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a:t>
            </a:fld>
            <a:endParaRPr lang="en-US" dirty="0"/>
          </a:p>
        </p:txBody>
      </p:sp>
    </p:spTree>
    <p:extLst>
      <p:ext uri="{BB962C8B-B14F-4D97-AF65-F5344CB8AC3E}">
        <p14:creationId xmlns:p14="http://schemas.microsoft.com/office/powerpoint/2010/main" val="3380713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3</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4</a:t>
            </a:fld>
            <a:endParaRPr lang="en-US" dirty="0"/>
          </a:p>
        </p:txBody>
      </p:sp>
    </p:spTree>
    <p:extLst>
      <p:ext uri="{BB962C8B-B14F-4D97-AF65-F5344CB8AC3E}">
        <p14:creationId xmlns:p14="http://schemas.microsoft.com/office/powerpoint/2010/main" val="157949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p14="http://schemas.microsoft.com/office/powerpoint/2010/main" val="127515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6</a:t>
            </a:fld>
            <a:endParaRPr lang="en-US" dirty="0"/>
          </a:p>
        </p:txBody>
      </p:sp>
    </p:spTree>
    <p:extLst>
      <p:ext uri="{BB962C8B-B14F-4D97-AF65-F5344CB8AC3E}">
        <p14:creationId xmlns:p14="http://schemas.microsoft.com/office/powerpoint/2010/main" val="4126874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7</a:t>
            </a:fld>
            <a:endParaRPr lang="en-US" dirty="0"/>
          </a:p>
        </p:txBody>
      </p:sp>
    </p:spTree>
    <p:extLst>
      <p:ext uri="{BB962C8B-B14F-4D97-AF65-F5344CB8AC3E}">
        <p14:creationId xmlns:p14="http://schemas.microsoft.com/office/powerpoint/2010/main" val="2094691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val="794111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10</a:t>
            </a:fld>
            <a:endParaRPr lang="en-US" dirty="0"/>
          </a:p>
        </p:txBody>
      </p:sp>
    </p:spTree>
    <p:extLst>
      <p:ext uri="{BB962C8B-B14F-4D97-AF65-F5344CB8AC3E}">
        <p14:creationId xmlns:p14="http://schemas.microsoft.com/office/powerpoint/2010/main" val="2765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val="607728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0" baseline="0" dirty="0" smtClean="0"/>
              <a:t>Marriage is decreasing as cohabiting is increasing</a:t>
            </a:r>
            <a:endParaRPr lang="en-US" sz="1200" i="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Source: </a:t>
            </a:r>
            <a:r>
              <a:rPr lang="en-US" sz="1200" dirty="0" smtClean="0"/>
              <a:t>Copen, Daniels, Vespa, et al. (2012)</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Note the large percentage of Europeans who are cohabitating</a:t>
            </a:r>
          </a:p>
          <a:p>
            <a:endParaRPr lang="en-US" sz="1200" b="0" i="1"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Source: </a:t>
            </a:r>
            <a:r>
              <a:rPr lang="en-US" sz="1200" b="0" i="0" u="none" strike="noStrike" kern="1200" baseline="0" dirty="0" smtClean="0">
                <a:solidFill>
                  <a:schemeClr val="tx1"/>
                </a:solidFill>
                <a:latin typeface="+mn-lt"/>
                <a:ea typeface="+mn-ea"/>
                <a:cs typeface="+mn-cs"/>
              </a:rPr>
              <a:t>Data from Lee &amp; Ono (2012)</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extLst>
      <p:ext uri="{BB962C8B-B14F-4D97-AF65-F5344CB8AC3E}">
        <p14:creationId xmlns:p14="http://schemas.microsoft.com/office/powerpoint/2010/main" val="3072702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18</a:t>
            </a:fld>
            <a:endParaRPr lang="en-US" dirty="0"/>
          </a:p>
        </p:txBody>
      </p:sp>
    </p:spTree>
    <p:extLst>
      <p:ext uri="{BB962C8B-B14F-4D97-AF65-F5344CB8AC3E}">
        <p14:creationId xmlns:p14="http://schemas.microsoft.com/office/powerpoint/2010/main" val="4231483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19</a:t>
            </a:fld>
            <a:endParaRPr lang="en-US" dirty="0"/>
          </a:p>
        </p:txBody>
      </p:sp>
    </p:spTree>
    <p:extLst>
      <p:ext uri="{BB962C8B-B14F-4D97-AF65-F5344CB8AC3E}">
        <p14:creationId xmlns:p14="http://schemas.microsoft.com/office/powerpoint/2010/main" val="433145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20</a:t>
            </a:fld>
            <a:endParaRPr lang="en-US" dirty="0"/>
          </a:p>
        </p:txBody>
      </p:sp>
    </p:spTree>
    <p:extLst>
      <p:ext uri="{BB962C8B-B14F-4D97-AF65-F5344CB8AC3E}">
        <p14:creationId xmlns:p14="http://schemas.microsoft.com/office/powerpoint/2010/main" val="37012930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21</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p14="http://schemas.microsoft.com/office/powerpoint/2010/main" val="3072702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Note the aging population overall</a:t>
            </a:r>
          </a:p>
          <a:p>
            <a:endParaRPr lang="en-US" sz="1200" b="0" i="1"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Source: </a:t>
            </a:r>
            <a:r>
              <a:rPr lang="en-US" sz="1200" b="0" i="0" u="none" strike="noStrike" kern="1200" baseline="0" dirty="0" smtClean="0">
                <a:solidFill>
                  <a:schemeClr val="tx1"/>
                </a:solidFill>
                <a:latin typeface="+mn-lt"/>
                <a:ea typeface="+mn-ea"/>
                <a:cs typeface="+mn-cs"/>
              </a:rPr>
              <a:t>Data from Marks, Bumpass, &amp; Jun (2004)</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r>
              <a:rPr lang="en-US" b="1" dirty="0" smtClean="0"/>
              <a:t>Living</a:t>
            </a:r>
            <a:r>
              <a:rPr lang="en-US" b="1" baseline="0" dirty="0" smtClean="0"/>
              <a:t> Alone</a:t>
            </a:r>
            <a:endParaRPr lang="en-US" b="1" dirty="0" smtClean="0"/>
          </a:p>
          <a:p>
            <a:pPr marL="171450" indent="-171450">
              <a:buFont typeface="Arial" panose="020B0604020202020204" pitchFamily="34" charset="0"/>
              <a:buChar char="•"/>
              <a:defRPr/>
            </a:pPr>
            <a:r>
              <a:rPr lang="en-US" dirty="0" smtClean="0"/>
              <a:t>Point 1 – Change</a:t>
            </a:r>
            <a:r>
              <a:rPr lang="en-US" baseline="0" dirty="0" smtClean="0"/>
              <a:t> of role</a:t>
            </a:r>
          </a:p>
          <a:p>
            <a:pPr marL="628650" lvl="1" indent="-171450">
              <a:buFont typeface="Arial" panose="020B0604020202020204" pitchFamily="34" charset="0"/>
              <a:buChar char="•"/>
              <a:defRPr/>
            </a:pPr>
            <a:r>
              <a:rPr lang="en-US" baseline="0" dirty="0" smtClean="0"/>
              <a:t>Widowhood, divorce</a:t>
            </a:r>
          </a:p>
          <a:p>
            <a:pPr marL="171450" lvl="0" indent="-171450">
              <a:buFont typeface="Arial" panose="020B0604020202020204" pitchFamily="34" charset="0"/>
              <a:buChar char="•"/>
              <a:defRPr/>
            </a:pPr>
            <a:r>
              <a:rPr lang="en-US" baseline="0" dirty="0" smtClean="0"/>
              <a:t>Point 2 – Living arrangements</a:t>
            </a:r>
          </a:p>
          <a:p>
            <a:pPr marL="628650" lvl="1" indent="-171450">
              <a:buFont typeface="Arial" panose="020B0604020202020204" pitchFamily="34" charset="0"/>
              <a:buChar char="•"/>
              <a:defRPr/>
            </a:pPr>
            <a:r>
              <a:rPr lang="en-US" baseline="0" dirty="0" smtClean="0"/>
              <a:t>Gender</a:t>
            </a:r>
          </a:p>
          <a:p>
            <a:pPr marL="628650" lvl="1" indent="-171450">
              <a:buFont typeface="Arial" panose="020B0604020202020204" pitchFamily="34" charset="0"/>
              <a:buChar char="•"/>
              <a:defRPr/>
            </a:pPr>
            <a:r>
              <a:rPr lang="en-US" baseline="0" dirty="0" smtClean="0"/>
              <a:t>Number of children</a:t>
            </a:r>
          </a:p>
          <a:p>
            <a:pPr marL="628650" lvl="1" indent="-171450">
              <a:buFont typeface="Arial" panose="020B0604020202020204" pitchFamily="34" charset="0"/>
              <a:buChar char="•"/>
              <a:defRPr/>
            </a:pPr>
            <a:r>
              <a:rPr lang="en-US" baseline="0" dirty="0" smtClean="0"/>
              <a:t>Resources</a:t>
            </a:r>
            <a:endParaRPr lang="en-US" dirty="0" smtClean="0"/>
          </a:p>
          <a:p>
            <a:pPr marL="457200" lvl="1" indent="0">
              <a:buFont typeface="Arial" panose="020B0604020202020204" pitchFamily="34" charset="0"/>
              <a:buNone/>
              <a:defRPr/>
            </a:pPr>
            <a:endParaRPr lang="en-US" dirty="0" smtClean="0"/>
          </a:p>
          <a:p>
            <a:pPr>
              <a:buFont typeface="Arial" panose="020B0604020202020204" pitchFamily="34" charset="0"/>
              <a:buNone/>
              <a:defRPr/>
            </a:pPr>
            <a:r>
              <a:rPr lang="en-US" b="1" dirty="0" smtClean="0"/>
              <a:t>Becoming a Care Receiver</a:t>
            </a:r>
          </a:p>
          <a:p>
            <a:pPr marL="171450" indent="-171450">
              <a:buFont typeface="Arial" panose="020B0604020202020204" pitchFamily="34" charset="0"/>
              <a:buChar char="•"/>
              <a:defRPr/>
            </a:pPr>
            <a:r>
              <a:rPr lang="en-US" dirty="0" smtClean="0"/>
              <a:t>Point 1 – Remaining independent</a:t>
            </a:r>
          </a:p>
          <a:p>
            <a:pPr marL="628650" lvl="1" indent="-171450">
              <a:buFont typeface="Arial" panose="020B0604020202020204" pitchFamily="34" charset="0"/>
              <a:buChar char="•"/>
              <a:defRPr/>
            </a:pPr>
            <a:r>
              <a:rPr lang="en-US" dirty="0" smtClean="0"/>
              <a:t>Important,</a:t>
            </a:r>
            <a:r>
              <a:rPr lang="en-US" baseline="0" dirty="0" smtClean="0"/>
              <a:t> no matter where living</a:t>
            </a:r>
          </a:p>
          <a:p>
            <a:pPr marL="171450" lvl="0" indent="-171450">
              <a:buFont typeface="Arial" panose="020B0604020202020204" pitchFamily="34" charset="0"/>
              <a:buChar char="•"/>
              <a:defRPr/>
            </a:pPr>
            <a:r>
              <a:rPr lang="en-US" baseline="0" dirty="0" smtClean="0"/>
              <a:t>Point 2 – Loss of freedom</a:t>
            </a:r>
          </a:p>
          <a:p>
            <a:pPr marL="628650" lvl="1" indent="-171450">
              <a:buFont typeface="Arial" panose="020B0604020202020204" pitchFamily="34" charset="0"/>
              <a:buChar char="•"/>
              <a:defRPr/>
            </a:pPr>
            <a:r>
              <a:rPr lang="en-US" baseline="0" dirty="0" smtClean="0"/>
              <a:t>Mourn loss of freedom</a:t>
            </a:r>
          </a:p>
          <a:p>
            <a:pPr marL="171450" lvl="0" indent="-171450">
              <a:buFont typeface="Arial" panose="020B0604020202020204" pitchFamily="34" charset="0"/>
              <a:buChar char="•"/>
              <a:defRPr/>
            </a:pPr>
            <a:r>
              <a:rPr lang="en-US" baseline="0" dirty="0" smtClean="0"/>
              <a:t>Point 2 – Care from family</a:t>
            </a:r>
          </a:p>
          <a:p>
            <a:pPr marL="628650" lvl="1" indent="-171450">
              <a:buFont typeface="Arial" panose="020B0604020202020204" pitchFamily="34" charset="0"/>
              <a:buChar char="•"/>
              <a:defRPr/>
            </a:pPr>
            <a:r>
              <a:rPr lang="en-US" baseline="0" dirty="0" smtClean="0"/>
              <a:t>Benefits (mend ties)</a:t>
            </a:r>
          </a:p>
          <a:p>
            <a:pPr marL="628650" lvl="1" indent="-171450">
              <a:buFont typeface="Arial" panose="020B0604020202020204" pitchFamily="34" charset="0"/>
              <a:buChar char="•"/>
              <a:defRPr/>
            </a:pPr>
            <a:r>
              <a:rPr lang="en-US" baseline="0" dirty="0" smtClean="0"/>
              <a:t>Disadvantages (stressful)</a:t>
            </a:r>
          </a:p>
          <a:p>
            <a:pPr marL="457200" lvl="1" indent="0">
              <a:buFont typeface="Arial" panose="020B0604020202020204" pitchFamily="34" charset="0"/>
              <a:buNone/>
              <a:defRPr/>
            </a:pP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Source: </a:t>
            </a:r>
            <a:r>
              <a:rPr lang="en-US" dirty="0" smtClean="0"/>
              <a:t>Federal Interagency Forum on Aging Related Statistics (2012)</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26</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Note the sharp increase of childlessness</a:t>
            </a:r>
          </a:p>
          <a:p>
            <a:endParaRPr lang="en-US" sz="1200" b="0" i="1"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Source: </a:t>
            </a:r>
            <a:r>
              <a:rPr lang="en-US" sz="1200" b="0" i="0" u="none" strike="noStrike" kern="1200" baseline="0" dirty="0" smtClean="0">
                <a:solidFill>
                  <a:schemeClr val="tx1"/>
                </a:solidFill>
                <a:latin typeface="+mn-lt"/>
                <a:ea typeface="+mn-ea"/>
                <a:cs typeface="+mn-cs"/>
              </a:rPr>
              <a:t>Data from U. S. Census Bureau (2013)</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29</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defRPr/>
            </a:pPr>
            <a:r>
              <a:rPr lang="en-US" dirty="0" smtClean="0"/>
              <a:t>Point 2 – New roles</a:t>
            </a:r>
          </a:p>
          <a:p>
            <a:pPr marL="628650" lvl="1" indent="-171450">
              <a:buFont typeface="Arial" panose="020B0604020202020204" pitchFamily="34" charset="0"/>
              <a:buChar char="•"/>
              <a:defRPr/>
            </a:pPr>
            <a:r>
              <a:rPr lang="en-US" dirty="0" smtClean="0"/>
              <a:t>Blended families</a:t>
            </a:r>
          </a:p>
          <a:p>
            <a:pPr marL="628650" lvl="1" indent="-171450">
              <a:buFont typeface="Arial" panose="020B0604020202020204" pitchFamily="34" charset="0"/>
              <a:buChar char="•"/>
              <a:defRPr/>
            </a:pPr>
            <a:r>
              <a:rPr lang="en-US" dirty="0" smtClean="0"/>
              <a:t>Gender roles</a:t>
            </a:r>
          </a:p>
          <a:p>
            <a:pPr marL="628650" lvl="1" indent="-171450">
              <a:buFont typeface="Arial" panose="020B0604020202020204" pitchFamily="34" charset="0"/>
              <a:buChar char="•"/>
              <a:defRPr/>
            </a:pPr>
            <a:r>
              <a:rPr lang="en-US" dirty="0" smtClean="0"/>
              <a:t>Stepmothers</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32</a:t>
            </a:fld>
            <a:endParaRPr lang="en-US" dirty="0"/>
          </a:p>
        </p:txBody>
      </p:sp>
    </p:spTree>
    <p:extLst>
      <p:ext uri="{BB962C8B-B14F-4D97-AF65-F5344CB8AC3E}">
        <p14:creationId xmlns:p14="http://schemas.microsoft.com/office/powerpoint/2010/main" val="30727021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33</a:t>
            </a:fld>
            <a:endParaRPr lang="en-US" dirty="0"/>
          </a:p>
        </p:txBody>
      </p:sp>
    </p:spTree>
    <p:extLst>
      <p:ext uri="{BB962C8B-B14F-4D97-AF65-F5344CB8AC3E}">
        <p14:creationId xmlns:p14="http://schemas.microsoft.com/office/powerpoint/2010/main" val="21387856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34</a:t>
            </a:fld>
            <a:endParaRPr lang="en-US" dirty="0"/>
          </a:p>
        </p:txBody>
      </p:sp>
    </p:spTree>
    <p:extLst>
      <p:ext uri="{BB962C8B-B14F-4D97-AF65-F5344CB8AC3E}">
        <p14:creationId xmlns:p14="http://schemas.microsoft.com/office/powerpoint/2010/main" val="9016060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35</a:t>
            </a:fld>
            <a:endParaRPr lang="en-US" dirty="0"/>
          </a:p>
        </p:txBody>
      </p:sp>
    </p:spTree>
    <p:extLst>
      <p:ext uri="{BB962C8B-B14F-4D97-AF65-F5344CB8AC3E}">
        <p14:creationId xmlns:p14="http://schemas.microsoft.com/office/powerpoint/2010/main" val="22080402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36</a:t>
            </a:fld>
            <a:endParaRPr lang="en-US" dirty="0"/>
          </a:p>
        </p:txBody>
      </p:sp>
    </p:spTree>
    <p:extLst>
      <p:ext uri="{BB962C8B-B14F-4D97-AF65-F5344CB8AC3E}">
        <p14:creationId xmlns:p14="http://schemas.microsoft.com/office/powerpoint/2010/main" val="81018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37</a:t>
            </a:fld>
            <a:endParaRPr lang="en-US" dirty="0"/>
          </a:p>
        </p:txBody>
      </p:sp>
    </p:spTree>
    <p:extLst>
      <p:ext uri="{BB962C8B-B14F-4D97-AF65-F5344CB8AC3E}">
        <p14:creationId xmlns:p14="http://schemas.microsoft.com/office/powerpoint/2010/main" val="568223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38</a:t>
            </a:fld>
            <a:endParaRPr lang="en-US" dirty="0"/>
          </a:p>
        </p:txBody>
      </p:sp>
    </p:spTree>
    <p:extLst>
      <p:ext uri="{BB962C8B-B14F-4D97-AF65-F5344CB8AC3E}">
        <p14:creationId xmlns:p14="http://schemas.microsoft.com/office/powerpoint/2010/main" val="13715747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44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8" name="Rectangle 7"/>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p:cNvGrpSpPr/>
          <p:nvPr userDrawn="1"/>
        </p:nvGrpSpPr>
        <p:grpSpPr>
          <a:xfrm>
            <a:off x="33338" y="6408738"/>
            <a:ext cx="9156700" cy="465137"/>
            <a:chOff x="33338" y="6408738"/>
            <a:chExt cx="9156700" cy="465137"/>
          </a:xfrm>
        </p:grpSpPr>
        <p:pic>
          <p:nvPicPr>
            <p:cNvPr id="7" name="Always Learning Logo" descr="Pearson_Strap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pyright"/>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1" name="Pearson Logo" descr="Pearson_Bound_Whi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87980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9/26/2019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12" name="Rectangle 11"/>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userDrawn="1"/>
        </p:nvGrpSpPr>
        <p:grpSpPr>
          <a:xfrm>
            <a:off x="33338" y="6408738"/>
            <a:ext cx="9156700" cy="465137"/>
            <a:chOff x="33338" y="6408738"/>
            <a:chExt cx="9156700" cy="465137"/>
          </a:xfrm>
        </p:grpSpPr>
        <p:pic>
          <p:nvPicPr>
            <p:cNvPr id="13" name="Always Learning Logo" descr="Pearson: Always Learning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earson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pyright" descr="Copyright 2015, 2012, 2009"/>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grpSp>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457200" y="1600200"/>
            <a:ext cx="8229600" cy="4525963"/>
          </a:xfrm>
        </p:spPr>
        <p:txBody>
          <a:bodyPr/>
          <a:lstStyle>
            <a:lvl1pPr>
              <a:buClr>
                <a:schemeClr val="bg1"/>
              </a:buClr>
              <a:defRPr/>
            </a:lvl1pPr>
            <a:lvl2pPr>
              <a:buClr>
                <a:schemeClr val="bg1"/>
              </a:buClr>
              <a:defRPr/>
            </a:lvl2pPr>
            <a:lvl3pPr>
              <a:buClr>
                <a:schemeClr val="bg1"/>
              </a:buClr>
              <a:defRPr/>
            </a:lvl3pPr>
            <a:lvl4pPr>
              <a:buClr>
                <a:schemeClr val="bg1"/>
              </a:buClr>
              <a:defRPr/>
            </a:lvl4pPr>
            <a:lvl5pPr>
              <a:buClr>
                <a:schemeClr val="bg1"/>
              </a:buClr>
              <a:defRPr/>
            </a:lvl5pPr>
            <a:lvl6pPr>
              <a:buClr>
                <a:schemeClr val="bg1"/>
              </a:buClr>
              <a:defRPr/>
            </a:lvl6pPr>
            <a:lvl7pPr>
              <a:buClr>
                <a:schemeClr val="bg1"/>
              </a:buClr>
              <a:defRPr/>
            </a:lvl7pPr>
            <a:lvl8pPr>
              <a:buClr>
                <a:schemeClr val="bg1"/>
              </a:buClr>
              <a:defRPr/>
            </a:lvl8pPr>
            <a:lvl9pPr>
              <a:buClr>
                <a:schemeClr val="bg1"/>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9/26/2019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 A head , LO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457200" y="1600200"/>
            <a:ext cx="8229600" cy="4525963"/>
          </a:xfrm>
        </p:spPr>
        <p:txBody>
          <a:bodyPr/>
          <a:lstStyle>
            <a:lvl1pPr>
              <a:buClrTx/>
              <a:defRPr/>
            </a:lvl1pPr>
            <a:lvl2pPr>
              <a:buClrTx/>
              <a:defRPr/>
            </a:lvl2pPr>
            <a:lvl3pPr>
              <a:buClrTx/>
              <a:defRPr/>
            </a:lvl3pPr>
            <a:lvl4pPr>
              <a:buClrTx/>
              <a:defRPr/>
            </a:lvl4pPr>
            <a:lvl5pPr>
              <a:buClrTx/>
              <a:defRPr/>
            </a:lvl5pPr>
            <a:lvl6pPr>
              <a:buClrTx/>
              <a:defRPr/>
            </a:lvl6pPr>
            <a:lvl7pPr>
              <a:buClrTx/>
              <a:defRPr/>
            </a:lvl7pPr>
            <a:lvl8pPr>
              <a:buClrTx/>
              <a:defRPr/>
            </a:lvl8pPr>
            <a:lvl9pPr>
              <a:buClrTx/>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9/26/2019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586010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2400">
                <a:solidFill>
                  <a:schemeClr val="bg1"/>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9/26/2019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03796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idx="13"/>
          </p:nvPr>
        </p:nvSpPr>
        <p:spPr>
          <a:xfrm>
            <a:off x="457200" y="39624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4000" b="0" cap="none" baseline="0">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9/26/2019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9" name="Rectangle 8"/>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userDrawn="1"/>
        </p:nvGrpSpPr>
        <p:grpSpPr>
          <a:xfrm>
            <a:off x="93969" y="6408738"/>
            <a:ext cx="9096069" cy="463550"/>
            <a:chOff x="93969" y="6408738"/>
            <a:chExt cx="9096069" cy="463550"/>
          </a:xfrm>
        </p:grpSpPr>
        <p:sp>
          <p:nvSpPr>
            <p:cNvPr id="13" name="Copyright" descr="Pearson: Copyright 2015, 2012, 2009"/>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4" name="Pearson 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61" r:id="rId4"/>
    <p:sldLayoutId id="2147483650" r:id="rId5"/>
    <p:sldLayoutId id="2147483659" r:id="rId6"/>
    <p:sldLayoutId id="2147483658" r:id="rId7"/>
    <p:sldLayoutId id="2147483660" r:id="rId8"/>
    <p:sldLayoutId id="2147483651" r:id="rId9"/>
    <p:sldLayoutId id="2147483654" r:id="rId10"/>
    <p:sldLayoutId id="2147483655"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p:titleStyle>
    <p:bodyStyle>
      <a:lvl1pPr marL="256032" indent="-256032" algn="l" defTabSz="914400" rtl="0" eaLnBrk="1" latinLnBrk="0" hangingPunct="1">
        <a:spcBef>
          <a:spcPts val="15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8FyG5y4nXUU" TargetMode="External"/><Relationship Id="rId2" Type="http://schemas.openxmlformats.org/officeDocument/2006/relationships/hyperlink" Target="https://www.youtube.com/watch?v=vvIzGbWq7Ko"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wTSniXFsV_Q"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link.springer.com/article/10.1007/s10902-017-9941-3#Sec6"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youtube.com/watch?v=LxWJ4QT74hA"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and Health Disorders</a:t>
            </a:r>
            <a:endParaRPr lang="en-US" dirty="0"/>
          </a:p>
        </p:txBody>
      </p:sp>
      <p:sp>
        <p:nvSpPr>
          <p:cNvPr id="3" name="Text Placeholder 2"/>
          <p:cNvSpPr>
            <a:spLocks noGrp="1"/>
          </p:cNvSpPr>
          <p:nvPr>
            <p:ph type="body" sz="quarter" idx="13"/>
          </p:nvPr>
        </p:nvSpPr>
        <p:spPr/>
        <p:txBody>
          <a:bodyPr/>
          <a:lstStyle/>
          <a:p>
            <a:r>
              <a:rPr lang="en-US" smtClean="0"/>
              <a:t>Eighth Edition</a:t>
            </a:r>
            <a:endParaRPr lang="en-US" dirty="0"/>
          </a:p>
        </p:txBody>
      </p:sp>
      <p:sp>
        <p:nvSpPr>
          <p:cNvPr id="4" name="Text Placeholder 3"/>
          <p:cNvSpPr>
            <a:spLocks noGrp="1"/>
          </p:cNvSpPr>
          <p:nvPr>
            <p:ph type="body" sz="quarter" idx="14"/>
          </p:nvPr>
        </p:nvSpPr>
        <p:spPr/>
        <p:txBody>
          <a:bodyPr/>
          <a:lstStyle/>
          <a:p>
            <a:r>
              <a:rPr lang="en-US" dirty="0" smtClean="0"/>
              <a:t>Chapter 5</a:t>
            </a:r>
            <a:endParaRPr lang="en-US" dirty="0"/>
          </a:p>
        </p:txBody>
      </p:sp>
      <p:sp>
        <p:nvSpPr>
          <p:cNvPr id="5" name="Text Placeholder 4"/>
          <p:cNvSpPr>
            <a:spLocks noGrp="1"/>
          </p:cNvSpPr>
          <p:nvPr>
            <p:ph type="body" sz="quarter" idx="15"/>
          </p:nvPr>
        </p:nvSpPr>
        <p:spPr/>
        <p:txBody>
          <a:bodyPr/>
          <a:lstStyle/>
          <a:p>
            <a:r>
              <a:rPr lang="en-US" dirty="0" smtClean="0"/>
              <a:t>Social Roles</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427987"/>
            <a:ext cx="3886200" cy="4972813"/>
          </a:xfrm>
          <a:prstGeom prst="rect">
            <a:avLst/>
          </a:prstGeom>
        </p:spPr>
      </p:pic>
    </p:spTree>
    <p:extLst>
      <p:ext uri="{BB962C8B-B14F-4D97-AF65-F5344CB8AC3E}">
        <p14:creationId xmlns:p14="http://schemas.microsoft.com/office/powerpoint/2010/main" val="3853861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Roles and Transitions</a:t>
            </a:r>
          </a:p>
        </p:txBody>
      </p:sp>
      <p:sp>
        <p:nvSpPr>
          <p:cNvPr id="3" name="Text Placeholder 2"/>
          <p:cNvSpPr>
            <a:spLocks noGrp="1"/>
          </p:cNvSpPr>
          <p:nvPr>
            <p:ph type="body" sz="quarter" idx="13"/>
          </p:nvPr>
        </p:nvSpPr>
        <p:spPr/>
        <p:txBody>
          <a:bodyPr/>
          <a:lstStyle/>
          <a:p>
            <a:r>
              <a:rPr lang="en-US" b="1" dirty="0" smtClean="0"/>
              <a:t>Objective  5.1</a:t>
            </a:r>
            <a:endParaRPr lang="en-US" dirty="0"/>
          </a:p>
        </p:txBody>
      </p:sp>
      <p:sp>
        <p:nvSpPr>
          <p:cNvPr id="4" name="Content Placeholder 3"/>
          <p:cNvSpPr>
            <a:spLocks noGrp="1"/>
          </p:cNvSpPr>
          <p:nvPr>
            <p:ph sz="quarter" idx="14"/>
          </p:nvPr>
        </p:nvSpPr>
        <p:spPr>
          <a:xfrm>
            <a:off x="228600" y="1676400"/>
            <a:ext cx="8229600" cy="4525963"/>
          </a:xfrm>
        </p:spPr>
        <p:txBody>
          <a:bodyPr/>
          <a:lstStyle/>
          <a:p>
            <a:pPr lvl="1"/>
            <a:r>
              <a:rPr lang="en-US" sz="3200" dirty="0" smtClean="0"/>
              <a:t>Social roles: </a:t>
            </a:r>
            <a:r>
              <a:rPr lang="en-US" sz="3200" dirty="0"/>
              <a:t>Expected behaviors and attitudes that come with one’s </a:t>
            </a:r>
            <a:r>
              <a:rPr lang="en-US" sz="3200" dirty="0" smtClean="0"/>
              <a:t>position</a:t>
            </a:r>
          </a:p>
          <a:p>
            <a:pPr lvl="1"/>
            <a:r>
              <a:rPr lang="en-US" sz="3200" dirty="0" smtClean="0"/>
              <a:t>Role transitions: not gain or loss; </a:t>
            </a:r>
            <a:r>
              <a:rPr lang="en-US" sz="3200" dirty="0"/>
              <a:t>r</a:t>
            </a:r>
            <a:r>
              <a:rPr lang="en-US" sz="3200" dirty="0" smtClean="0"/>
              <a:t>oles </a:t>
            </a:r>
            <a:r>
              <a:rPr lang="en-US" sz="3200" dirty="0"/>
              <a:t>change with life </a:t>
            </a:r>
            <a:r>
              <a:rPr lang="en-US" sz="3200" dirty="0" smtClean="0"/>
              <a:t>circumstances</a:t>
            </a:r>
          </a:p>
          <a:p>
            <a:pPr lvl="1"/>
            <a:r>
              <a:rPr lang="en-US" sz="3200" dirty="0" smtClean="0"/>
              <a:t>Social clock: </a:t>
            </a:r>
            <a:r>
              <a:rPr lang="en-US" sz="3200" dirty="0"/>
              <a:t>Similar to a biological </a:t>
            </a:r>
            <a:r>
              <a:rPr lang="en-US" sz="3200" dirty="0" smtClean="0"/>
              <a:t>clock (readiness, maturity)</a:t>
            </a:r>
            <a:endParaRPr lang="en-US" sz="3200" dirty="0"/>
          </a:p>
        </p:txBody>
      </p:sp>
    </p:spTree>
    <p:extLst>
      <p:ext uri="{BB962C8B-B14F-4D97-AF65-F5344CB8AC3E}">
        <p14:creationId xmlns:p14="http://schemas.microsoft.com/office/powerpoint/2010/main" val="1733781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Roles and Gender </a:t>
            </a:r>
            <a:r>
              <a:rPr lang="en-US" dirty="0" smtClean="0"/>
              <a:t>Stereotypes</a:t>
            </a:r>
            <a:endParaRPr lang="en-US" dirty="0"/>
          </a:p>
        </p:txBody>
      </p:sp>
      <p:sp>
        <p:nvSpPr>
          <p:cNvPr id="3" name="Text Placeholder 2"/>
          <p:cNvSpPr>
            <a:spLocks noGrp="1"/>
          </p:cNvSpPr>
          <p:nvPr>
            <p:ph type="body" sz="quarter" idx="13"/>
          </p:nvPr>
        </p:nvSpPr>
        <p:spPr/>
        <p:txBody>
          <a:bodyPr/>
          <a:lstStyle/>
          <a:p>
            <a:r>
              <a:rPr lang="en-US" b="1" dirty="0" smtClean="0"/>
              <a:t>Objective  5.2</a:t>
            </a:r>
            <a:endParaRPr lang="en-US" dirty="0"/>
          </a:p>
        </p:txBody>
      </p:sp>
      <p:sp>
        <p:nvSpPr>
          <p:cNvPr id="4" name="Content Placeholder 3"/>
          <p:cNvSpPr>
            <a:spLocks noGrp="1"/>
          </p:cNvSpPr>
          <p:nvPr>
            <p:ph sz="quarter" idx="14"/>
          </p:nvPr>
        </p:nvSpPr>
        <p:spPr/>
        <p:txBody>
          <a:bodyPr/>
          <a:lstStyle/>
          <a:p>
            <a:pPr lvl="1"/>
            <a:r>
              <a:rPr lang="en-US" sz="2800" dirty="0" smtClean="0"/>
              <a:t>Gender roles</a:t>
            </a:r>
          </a:p>
          <a:p>
            <a:pPr lvl="1"/>
            <a:r>
              <a:rPr lang="en-US" sz="2800" dirty="0" smtClean="0"/>
              <a:t>Gender stereotypes</a:t>
            </a:r>
          </a:p>
          <a:p>
            <a:pPr marL="1028700" lvl="2" indent="-171450">
              <a:buFont typeface="Arial" panose="020B0604020202020204" pitchFamily="34" charset="0"/>
              <a:buChar char="•"/>
              <a:defRPr/>
            </a:pPr>
            <a:r>
              <a:rPr lang="en-US" sz="2800" dirty="0"/>
              <a:t>Sets of shared beliefs or generalizations about what men and women in a society have in common</a:t>
            </a:r>
          </a:p>
          <a:p>
            <a:pPr marL="1028700" lvl="2" indent="-171450">
              <a:buFont typeface="Arial" panose="020B0604020202020204" pitchFamily="34" charset="0"/>
              <a:buChar char="•"/>
              <a:defRPr/>
            </a:pPr>
            <a:r>
              <a:rPr lang="en-US" sz="2800" dirty="0"/>
              <a:t>Male – instrumental </a:t>
            </a:r>
            <a:r>
              <a:rPr lang="en-US" sz="2800" dirty="0" smtClean="0"/>
              <a:t>qualities: aggressive, logical, good at science &amp; engineering</a:t>
            </a:r>
            <a:endParaRPr lang="en-US" sz="2800" dirty="0"/>
          </a:p>
          <a:p>
            <a:pPr marL="1028700" lvl="2" indent="-171450">
              <a:buFont typeface="Arial" panose="020B0604020202020204" pitchFamily="34" charset="0"/>
              <a:buChar char="•"/>
              <a:defRPr/>
            </a:pPr>
            <a:r>
              <a:rPr lang="en-US" sz="2800" dirty="0"/>
              <a:t>Female – communal </a:t>
            </a:r>
            <a:r>
              <a:rPr lang="en-US" sz="2800" dirty="0" smtClean="0"/>
              <a:t>qualities: kind, intuitive, good at helping &amp; nurturing</a:t>
            </a:r>
            <a:endParaRPr lang="en-US" sz="2800" dirty="0"/>
          </a:p>
        </p:txBody>
      </p:sp>
    </p:spTree>
    <p:extLst>
      <p:ext uri="{BB962C8B-B14F-4D97-AF65-F5344CB8AC3E}">
        <p14:creationId xmlns:p14="http://schemas.microsoft.com/office/powerpoint/2010/main" val="3815770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Roles and Gender </a:t>
            </a:r>
            <a:r>
              <a:rPr lang="en-US" dirty="0" smtClean="0"/>
              <a:t>Stereotypes</a:t>
            </a:r>
            <a:endParaRPr lang="en-US" dirty="0"/>
          </a:p>
        </p:txBody>
      </p:sp>
      <p:sp>
        <p:nvSpPr>
          <p:cNvPr id="3" name="Text Placeholder 2"/>
          <p:cNvSpPr>
            <a:spLocks noGrp="1"/>
          </p:cNvSpPr>
          <p:nvPr>
            <p:ph type="body" sz="quarter" idx="13"/>
          </p:nvPr>
        </p:nvSpPr>
        <p:spPr/>
        <p:txBody>
          <a:bodyPr/>
          <a:lstStyle/>
          <a:p>
            <a:r>
              <a:rPr lang="en-US" b="1" dirty="0" smtClean="0"/>
              <a:t>Objective  5.2</a:t>
            </a:r>
            <a:endParaRPr lang="en-US" dirty="0"/>
          </a:p>
        </p:txBody>
      </p:sp>
      <p:sp>
        <p:nvSpPr>
          <p:cNvPr id="4" name="Content Placeholder 3"/>
          <p:cNvSpPr>
            <a:spLocks noGrp="1"/>
          </p:cNvSpPr>
          <p:nvPr>
            <p:ph sz="quarter" idx="14"/>
          </p:nvPr>
        </p:nvSpPr>
        <p:spPr>
          <a:xfrm>
            <a:off x="304800" y="1600200"/>
            <a:ext cx="4800600" cy="4525963"/>
          </a:xfrm>
        </p:spPr>
        <p:txBody>
          <a:bodyPr/>
          <a:lstStyle/>
          <a:p>
            <a:pPr marL="457200" lvl="1" indent="0">
              <a:buNone/>
            </a:pPr>
            <a:r>
              <a:rPr lang="en-US" sz="2800" dirty="0"/>
              <a:t>T</a:t>
            </a:r>
            <a:r>
              <a:rPr lang="en-US" sz="2800" dirty="0" smtClean="0"/>
              <a:t>rue story 1: Long time ago an instructor told the class: “Girls don’t have to work hard to earn a good grade. You can marry a good man.”</a:t>
            </a:r>
          </a:p>
          <a:p>
            <a:pPr marL="457200" lvl="1" indent="0">
              <a:buNone/>
            </a:pPr>
            <a:r>
              <a:rPr lang="en-US" sz="2800" dirty="0" smtClean="0"/>
              <a:t>What is the </a:t>
            </a:r>
            <a:r>
              <a:rPr lang="en-US" sz="2800" dirty="0" smtClean="0">
                <a:solidFill>
                  <a:srgbClr val="FF0000"/>
                </a:solidFill>
              </a:rPr>
              <a:t>hidden message (stereotype)</a:t>
            </a:r>
            <a:r>
              <a:rPr lang="en-US" sz="2800" dirty="0" smtClean="0"/>
              <a:t>? Do you think it is appropriate for the instructor to say so?</a:t>
            </a:r>
          </a:p>
        </p:txBody>
      </p:sp>
      <p:pic>
        <p:nvPicPr>
          <p:cNvPr id="1026" name="Picture 2" descr="Image result for female student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486400" y="1600200"/>
            <a:ext cx="3352800" cy="2790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234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Roles and Gender </a:t>
            </a:r>
            <a:r>
              <a:rPr lang="en-US" dirty="0" smtClean="0"/>
              <a:t>Stereotypes</a:t>
            </a:r>
            <a:endParaRPr lang="en-US" dirty="0"/>
          </a:p>
        </p:txBody>
      </p:sp>
      <p:sp>
        <p:nvSpPr>
          <p:cNvPr id="3" name="Text Placeholder 2"/>
          <p:cNvSpPr>
            <a:spLocks noGrp="1"/>
          </p:cNvSpPr>
          <p:nvPr>
            <p:ph type="body" sz="quarter" idx="13"/>
          </p:nvPr>
        </p:nvSpPr>
        <p:spPr/>
        <p:txBody>
          <a:bodyPr/>
          <a:lstStyle/>
          <a:p>
            <a:r>
              <a:rPr lang="en-US" b="1" dirty="0" smtClean="0"/>
              <a:t>Objective  5.2</a:t>
            </a:r>
            <a:endParaRPr lang="en-US" dirty="0"/>
          </a:p>
        </p:txBody>
      </p:sp>
      <p:sp>
        <p:nvSpPr>
          <p:cNvPr id="4" name="Content Placeholder 3"/>
          <p:cNvSpPr>
            <a:spLocks noGrp="1"/>
          </p:cNvSpPr>
          <p:nvPr>
            <p:ph sz="quarter" idx="14"/>
          </p:nvPr>
        </p:nvSpPr>
        <p:spPr>
          <a:xfrm>
            <a:off x="304800" y="1600200"/>
            <a:ext cx="4800600" cy="4525963"/>
          </a:xfrm>
        </p:spPr>
        <p:txBody>
          <a:bodyPr/>
          <a:lstStyle/>
          <a:p>
            <a:pPr marL="457200" lvl="1" indent="0">
              <a:buNone/>
            </a:pPr>
            <a:r>
              <a:rPr lang="en-US" sz="2800" dirty="0"/>
              <a:t>T</a:t>
            </a:r>
            <a:r>
              <a:rPr lang="en-US" sz="2800" dirty="0" smtClean="0"/>
              <a:t>rue story 2: Long time ago a woman told a group of friends that her major was engineering. Her male friends said, “Wow! You are a strong woman!” </a:t>
            </a:r>
          </a:p>
          <a:p>
            <a:pPr marL="457200" lvl="1" indent="0">
              <a:buNone/>
            </a:pPr>
            <a:r>
              <a:rPr lang="en-US" sz="2800" dirty="0"/>
              <a:t>What is the </a:t>
            </a:r>
            <a:r>
              <a:rPr lang="en-US" sz="2800" dirty="0">
                <a:solidFill>
                  <a:srgbClr val="FF0000"/>
                </a:solidFill>
              </a:rPr>
              <a:t>hidden message</a:t>
            </a:r>
            <a:r>
              <a:rPr lang="en-US" sz="2800" dirty="0"/>
              <a:t>? Do you think it is appropriate for </a:t>
            </a:r>
            <a:r>
              <a:rPr lang="en-US" sz="2800" dirty="0" smtClean="0"/>
              <a:t>her friends to </a:t>
            </a:r>
            <a:r>
              <a:rPr lang="en-US" sz="2800" dirty="0"/>
              <a:t>say so</a:t>
            </a:r>
            <a:r>
              <a:rPr lang="en-US" sz="2800" dirty="0" smtClean="0"/>
              <a:t>?</a:t>
            </a:r>
            <a:endParaRPr lang="en-US" sz="2800" dirty="0"/>
          </a:p>
        </p:txBody>
      </p:sp>
      <p:pic>
        <p:nvPicPr>
          <p:cNvPr id="2050" name="Picture 2" descr="Image result for female engineering students"/>
          <p:cNvPicPr>
            <a:picLocks noChangeAspect="1" noChangeArrowheads="1"/>
          </p:cNvPicPr>
          <p:nvPr/>
        </p:nvPicPr>
        <p:blipFill rotWithShape="1">
          <a:blip r:embed="rId3">
            <a:extLst>
              <a:ext uri="{28A0092B-C50C-407E-A947-70E740481C1C}">
                <a14:useLocalDpi xmlns:a14="http://schemas.microsoft.com/office/drawing/2010/main" val="0"/>
              </a:ext>
            </a:extLst>
          </a:blip>
          <a:srcRect l="26977" r="5579"/>
          <a:stretch/>
        </p:blipFill>
        <p:spPr bwMode="auto">
          <a:xfrm>
            <a:off x="5410200" y="1676400"/>
            <a:ext cx="3429000" cy="2828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373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Theories of Gender Roles and Gender Stereotypes</a:t>
            </a:r>
            <a:endParaRPr lang="en-US" sz="2800" dirty="0"/>
          </a:p>
        </p:txBody>
      </p:sp>
      <p:sp>
        <p:nvSpPr>
          <p:cNvPr id="3" name="Text Placeholder 2"/>
          <p:cNvSpPr>
            <a:spLocks noGrp="1"/>
          </p:cNvSpPr>
          <p:nvPr>
            <p:ph type="body" sz="quarter" idx="13"/>
          </p:nvPr>
        </p:nvSpPr>
        <p:spPr/>
        <p:txBody>
          <a:bodyPr/>
          <a:lstStyle/>
          <a:p>
            <a:r>
              <a:rPr lang="en-US" b="1" dirty="0" smtClean="0"/>
              <a:t>Objective  5.2</a:t>
            </a:r>
            <a:endParaRPr lang="en-US" dirty="0"/>
          </a:p>
        </p:txBody>
      </p:sp>
      <p:sp>
        <p:nvSpPr>
          <p:cNvPr id="4" name="Content Placeholder 3"/>
          <p:cNvSpPr>
            <a:spLocks noGrp="1"/>
          </p:cNvSpPr>
          <p:nvPr>
            <p:ph sz="quarter" idx="14"/>
          </p:nvPr>
        </p:nvSpPr>
        <p:spPr>
          <a:xfrm>
            <a:off x="386226" y="1538781"/>
            <a:ext cx="8295208" cy="1590828"/>
          </a:xfrm>
        </p:spPr>
        <p:txBody>
          <a:bodyPr/>
          <a:lstStyle/>
          <a:p>
            <a:pPr>
              <a:defRPr/>
            </a:pPr>
            <a:r>
              <a:rPr lang="en-US" sz="2400" dirty="0" smtClean="0">
                <a:solidFill>
                  <a:srgbClr val="FF0000"/>
                </a:solidFill>
              </a:rPr>
              <a:t>Learning-schema </a:t>
            </a:r>
            <a:r>
              <a:rPr lang="en-US" sz="2400" dirty="0">
                <a:solidFill>
                  <a:srgbClr val="FF0000"/>
                </a:solidFill>
              </a:rPr>
              <a:t>theory </a:t>
            </a:r>
            <a:r>
              <a:rPr lang="en-US" sz="2400" dirty="0"/>
              <a:t>– </a:t>
            </a:r>
            <a:r>
              <a:rPr lang="en-US" sz="2400" dirty="0" smtClean="0"/>
              <a:t>see the world through </a:t>
            </a:r>
            <a:r>
              <a:rPr lang="en-US" sz="2400" dirty="0"/>
              <a:t>a </a:t>
            </a:r>
            <a:r>
              <a:rPr lang="en-US" sz="2400" dirty="0" smtClean="0"/>
              <a:t>gender-polarized lenses.</a:t>
            </a:r>
          </a:p>
          <a:p>
            <a:pPr>
              <a:defRPr/>
            </a:pPr>
            <a:r>
              <a:rPr lang="en-US" sz="2400" dirty="0" smtClean="0"/>
              <a:t>What kind of toys will you buy for your son and daughter?</a:t>
            </a:r>
            <a:endParaRPr lang="en-US" sz="2400" dirty="0"/>
          </a:p>
          <a:p>
            <a:pPr marL="457200" lvl="1" indent="0">
              <a:buNone/>
            </a:pPr>
            <a:endParaRPr lang="en-US" dirty="0" smtClean="0"/>
          </a:p>
        </p:txBody>
      </p:sp>
      <p:pic>
        <p:nvPicPr>
          <p:cNvPr id="1028" name="Picture 4" descr="Image result for toys barbie and girl"/>
          <p:cNvPicPr>
            <a:picLocks noChangeAspect="1" noChangeArrowheads="1"/>
          </p:cNvPicPr>
          <p:nvPr/>
        </p:nvPicPr>
        <p:blipFill rotWithShape="1">
          <a:blip r:embed="rId3">
            <a:extLst>
              <a:ext uri="{28A0092B-C50C-407E-A947-70E740481C1C}">
                <a14:useLocalDpi xmlns:a14="http://schemas.microsoft.com/office/drawing/2010/main" val="0"/>
              </a:ext>
            </a:extLst>
          </a:blip>
          <a:srcRect t="6422" b="6911"/>
          <a:stretch/>
        </p:blipFill>
        <p:spPr bwMode="auto">
          <a:xfrm>
            <a:off x="914400" y="3143974"/>
            <a:ext cx="34290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toys gun for bo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0418" y="2982048"/>
            <a:ext cx="4048125" cy="3295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5043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Theories of Gender </a:t>
            </a:r>
            <a:r>
              <a:rPr lang="en-US" sz="2800" dirty="0"/>
              <a:t>Roles and Gender </a:t>
            </a:r>
            <a:r>
              <a:rPr lang="en-US" sz="2800" dirty="0" smtClean="0"/>
              <a:t>Stereotypes</a:t>
            </a:r>
            <a:endParaRPr lang="en-US" sz="2800" dirty="0"/>
          </a:p>
        </p:txBody>
      </p:sp>
      <p:sp>
        <p:nvSpPr>
          <p:cNvPr id="3" name="Text Placeholder 2"/>
          <p:cNvSpPr>
            <a:spLocks noGrp="1"/>
          </p:cNvSpPr>
          <p:nvPr>
            <p:ph type="body" sz="quarter" idx="13"/>
          </p:nvPr>
        </p:nvSpPr>
        <p:spPr/>
        <p:txBody>
          <a:bodyPr/>
          <a:lstStyle/>
          <a:p>
            <a:r>
              <a:rPr lang="en-US" b="1" dirty="0" smtClean="0"/>
              <a:t>Objective  5.2</a:t>
            </a:r>
            <a:endParaRPr lang="en-US" dirty="0"/>
          </a:p>
        </p:txBody>
      </p:sp>
      <p:sp>
        <p:nvSpPr>
          <p:cNvPr id="4" name="Content Placeholder 3"/>
          <p:cNvSpPr>
            <a:spLocks noGrp="1"/>
          </p:cNvSpPr>
          <p:nvPr>
            <p:ph sz="quarter" idx="14"/>
          </p:nvPr>
        </p:nvSpPr>
        <p:spPr>
          <a:xfrm>
            <a:off x="229737" y="1600200"/>
            <a:ext cx="4342263" cy="4525963"/>
          </a:xfrm>
        </p:spPr>
        <p:txBody>
          <a:bodyPr/>
          <a:lstStyle/>
          <a:p>
            <a:pPr>
              <a:defRPr/>
            </a:pPr>
            <a:r>
              <a:rPr lang="en-US" sz="2400" dirty="0" smtClean="0">
                <a:solidFill>
                  <a:srgbClr val="FF0000"/>
                </a:solidFill>
              </a:rPr>
              <a:t>Social </a:t>
            </a:r>
            <a:r>
              <a:rPr lang="en-US" sz="2400" dirty="0">
                <a:solidFill>
                  <a:srgbClr val="FF0000"/>
                </a:solidFill>
              </a:rPr>
              <a:t>role theory </a:t>
            </a:r>
            <a:r>
              <a:rPr lang="en-US" sz="2400" dirty="0"/>
              <a:t>– observing division of </a:t>
            </a:r>
            <a:r>
              <a:rPr lang="en-US" sz="2400" dirty="0" smtClean="0"/>
              <a:t>labor of adults (e.g. </a:t>
            </a:r>
            <a:r>
              <a:rPr lang="en-US" sz="2400" dirty="0" smtClean="0"/>
              <a:t>A child sees that the doctor is a man and the nurse is a woman)</a:t>
            </a:r>
            <a:endParaRPr lang="en-US" sz="2400" dirty="0"/>
          </a:p>
          <a:p>
            <a:pPr>
              <a:defRPr/>
            </a:pPr>
            <a:r>
              <a:rPr lang="en-US" sz="2400" dirty="0">
                <a:solidFill>
                  <a:srgbClr val="FF0000"/>
                </a:solidFill>
              </a:rPr>
              <a:t>Evolutionary psychology </a:t>
            </a:r>
            <a:r>
              <a:rPr lang="en-US" sz="2400" dirty="0"/>
              <a:t>– </a:t>
            </a:r>
            <a:r>
              <a:rPr lang="en-US" sz="2400" dirty="0" smtClean="0"/>
              <a:t>genetic pre-disposition to behave in different ways</a:t>
            </a:r>
            <a:endParaRPr lang="en-US" sz="2400" dirty="0"/>
          </a:p>
          <a:p>
            <a:pPr>
              <a:defRPr/>
            </a:pPr>
            <a:r>
              <a:rPr lang="en-US" sz="2400" dirty="0">
                <a:solidFill>
                  <a:srgbClr val="FF0000"/>
                </a:solidFill>
              </a:rPr>
              <a:t>Biosocial perspective </a:t>
            </a:r>
            <a:r>
              <a:rPr lang="en-US" sz="2400" dirty="0"/>
              <a:t>– </a:t>
            </a:r>
            <a:r>
              <a:rPr lang="en-US" sz="2400" dirty="0" smtClean="0"/>
              <a:t>interaction between cultural bias and biological difference.</a:t>
            </a:r>
            <a:endParaRPr lang="en-US" sz="2400" dirty="0"/>
          </a:p>
          <a:p>
            <a:pPr marL="457200" lvl="1" indent="0">
              <a:buNone/>
            </a:pPr>
            <a:endParaRPr lang="en-US" dirty="0" smtClean="0"/>
          </a:p>
        </p:txBody>
      </p:sp>
      <p:pic>
        <p:nvPicPr>
          <p:cNvPr id="1026" name="Picture 2" descr="Image result for doctor and nurs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953000" y="1600200"/>
            <a:ext cx="3733800" cy="3427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194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5</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pPr>
              <a:defRPr/>
            </a:pPr>
            <a:r>
              <a:rPr lang="en-US" sz="2400" dirty="0">
                <a:hlinkClick r:id="rId2"/>
              </a:rPr>
              <a:t>https://www.youtube.com/watch?v=vvIzGbWq7Ko</a:t>
            </a:r>
            <a:endParaRPr lang="en-US" sz="2400" dirty="0"/>
          </a:p>
          <a:p>
            <a:pPr>
              <a:defRPr/>
            </a:pPr>
            <a:r>
              <a:rPr lang="en-US" sz="2400" dirty="0">
                <a:hlinkClick r:id="rId3"/>
              </a:rPr>
              <a:t>https://</a:t>
            </a:r>
            <a:r>
              <a:rPr lang="en-US" sz="2400" dirty="0" smtClean="0">
                <a:hlinkClick r:id="rId3"/>
              </a:rPr>
              <a:t>www.youtube.com/watch?v=8FyG5y4nXUU</a:t>
            </a:r>
            <a:endParaRPr lang="en-US" sz="2400" dirty="0" smtClean="0"/>
          </a:p>
          <a:p>
            <a:r>
              <a:rPr lang="en-US" sz="2400" dirty="0" smtClean="0"/>
              <a:t>Format a small group of 3-5 to discuss the following two questions: </a:t>
            </a:r>
          </a:p>
          <a:p>
            <a:r>
              <a:rPr lang="en-US" sz="2400" dirty="0" smtClean="0"/>
              <a:t>Should the government ban ads that reinforce gender stereotypes?</a:t>
            </a:r>
            <a:endParaRPr lang="en-US" sz="2400" dirty="0"/>
          </a:p>
          <a:p>
            <a:r>
              <a:rPr lang="en-US" sz="2400" dirty="0" smtClean="0"/>
              <a:t>Is </a:t>
            </a:r>
            <a:r>
              <a:rPr lang="en-US" sz="2400" dirty="0"/>
              <a:t>the concept of expecting communal behavior from females and instrumental behavior from men becoming outdated? Why or why not</a:t>
            </a:r>
            <a:r>
              <a:rPr lang="en-US" sz="2400" dirty="0" smtClean="0"/>
              <a:t>?</a:t>
            </a:r>
          </a:p>
          <a:p>
            <a:r>
              <a:rPr lang="en-US" sz="2400" dirty="0" smtClean="0"/>
              <a:t>Post a short report (0.5-1.5 pages) on Canvas.</a:t>
            </a:r>
          </a:p>
        </p:txBody>
      </p:sp>
    </p:spTree>
    <p:extLst>
      <p:ext uri="{BB962C8B-B14F-4D97-AF65-F5344CB8AC3E}">
        <p14:creationId xmlns:p14="http://schemas.microsoft.com/office/powerpoint/2010/main" val="2806941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Marriage and quality of life</a:t>
            </a:r>
            <a:endParaRPr lang="en-US" dirty="0"/>
          </a:p>
        </p:txBody>
      </p:sp>
      <p:sp>
        <p:nvSpPr>
          <p:cNvPr id="3" name="Text Placeholder 2"/>
          <p:cNvSpPr>
            <a:spLocks noGrp="1"/>
          </p:cNvSpPr>
          <p:nvPr>
            <p:ph type="body" sz="quarter" idx="13"/>
          </p:nvPr>
        </p:nvSpPr>
        <p:spPr/>
        <p:txBody>
          <a:bodyPr/>
          <a:lstStyle/>
          <a:p>
            <a:r>
              <a:rPr lang="en-US" b="1" dirty="0" smtClean="0"/>
              <a:t>Objective  5.3</a:t>
            </a:r>
            <a:endParaRPr lang="en-US" dirty="0"/>
          </a:p>
        </p:txBody>
      </p:sp>
      <p:sp>
        <p:nvSpPr>
          <p:cNvPr id="4" name="Content Placeholder 3"/>
          <p:cNvSpPr>
            <a:spLocks noGrp="1"/>
          </p:cNvSpPr>
          <p:nvPr>
            <p:ph sz="quarter" idx="14"/>
          </p:nvPr>
        </p:nvSpPr>
        <p:spPr>
          <a:xfrm>
            <a:off x="152400" y="1600200"/>
            <a:ext cx="8839200" cy="4525963"/>
          </a:xfrm>
        </p:spPr>
        <p:txBody>
          <a:bodyPr/>
          <a:lstStyle/>
          <a:p>
            <a:pPr lvl="1"/>
            <a:r>
              <a:rPr lang="en-US" sz="2800" dirty="0">
                <a:hlinkClick r:id="rId3"/>
              </a:rPr>
              <a:t>https://www.youtube.com/watch?v=wTSniXFsV_Q</a:t>
            </a:r>
            <a:endParaRPr lang="en-US" sz="2800" dirty="0" smtClean="0"/>
          </a:p>
          <a:p>
            <a:pPr lvl="1"/>
            <a:r>
              <a:rPr lang="en-US" sz="2800" dirty="0" smtClean="0"/>
              <a:t>Married </a:t>
            </a:r>
            <a:r>
              <a:rPr lang="en-US" sz="2800" dirty="0"/>
              <a:t>are </a:t>
            </a:r>
            <a:r>
              <a:rPr lang="en-US" sz="2800" dirty="0" smtClean="0"/>
              <a:t>happier and healthier</a:t>
            </a:r>
          </a:p>
          <a:p>
            <a:pPr lvl="1"/>
            <a:r>
              <a:rPr lang="en-US" sz="2800" dirty="0"/>
              <a:t>Of married adults 40 percent call themselves very </a:t>
            </a:r>
            <a:r>
              <a:rPr lang="en-US" sz="2800" dirty="0" smtClean="0"/>
              <a:t>happy, compared to 23 </a:t>
            </a:r>
            <a:r>
              <a:rPr lang="en-US" sz="2800" dirty="0"/>
              <a:t>percent of never-marrieds </a:t>
            </a:r>
            <a:r>
              <a:rPr lang="en-US" sz="2800" dirty="0" smtClean="0"/>
              <a:t>do (Seligman, 2002).</a:t>
            </a:r>
          </a:p>
          <a:p>
            <a:pPr lvl="1"/>
            <a:r>
              <a:rPr lang="en-US" sz="2800" dirty="0" smtClean="0"/>
              <a:t>Based on World Values Survey data, in </a:t>
            </a:r>
            <a:r>
              <a:rPr lang="en-US" sz="2800" dirty="0"/>
              <a:t>16 of 17 industrialized nations, marital status was significantly related to well-being (</a:t>
            </a:r>
            <a:r>
              <a:rPr lang="en-US" sz="2800" dirty="0" smtClean="0"/>
              <a:t>Stack &amp; </a:t>
            </a:r>
            <a:r>
              <a:rPr lang="en-US" sz="2800" dirty="0" err="1" smtClean="0"/>
              <a:t>Eshleman</a:t>
            </a:r>
            <a:r>
              <a:rPr lang="en-US" sz="2800" dirty="0"/>
              <a:t>).</a:t>
            </a:r>
          </a:p>
          <a:p>
            <a:pPr marL="457200" lvl="1" indent="0">
              <a:buNone/>
            </a:pPr>
            <a:endParaRPr lang="en-US" dirty="0" smtClean="0"/>
          </a:p>
          <a:p>
            <a:pPr lvl="1"/>
            <a:endParaRPr lang="en-US" dirty="0"/>
          </a:p>
        </p:txBody>
      </p:sp>
    </p:spTree>
    <p:extLst>
      <p:ext uri="{BB962C8B-B14F-4D97-AF65-F5344CB8AC3E}">
        <p14:creationId xmlns:p14="http://schemas.microsoft.com/office/powerpoint/2010/main" val="2555741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Marriage and quality of life</a:t>
            </a:r>
            <a:endParaRPr lang="en-US" dirty="0"/>
          </a:p>
        </p:txBody>
      </p:sp>
      <p:sp>
        <p:nvSpPr>
          <p:cNvPr id="3" name="Text Placeholder 2"/>
          <p:cNvSpPr>
            <a:spLocks noGrp="1"/>
          </p:cNvSpPr>
          <p:nvPr>
            <p:ph type="body" sz="quarter" idx="13"/>
          </p:nvPr>
        </p:nvSpPr>
        <p:spPr/>
        <p:txBody>
          <a:bodyPr/>
          <a:lstStyle/>
          <a:p>
            <a:r>
              <a:rPr lang="en-US" b="1" dirty="0" smtClean="0"/>
              <a:t>Objective  5.3</a:t>
            </a:r>
            <a:endParaRPr lang="en-US" dirty="0"/>
          </a:p>
        </p:txBody>
      </p:sp>
      <p:sp>
        <p:nvSpPr>
          <p:cNvPr id="4" name="Content Placeholder 3"/>
          <p:cNvSpPr>
            <a:spLocks noGrp="1"/>
          </p:cNvSpPr>
          <p:nvPr>
            <p:ph sz="quarter" idx="14"/>
          </p:nvPr>
        </p:nvSpPr>
        <p:spPr>
          <a:xfrm>
            <a:off x="152400" y="1820258"/>
            <a:ext cx="8305800" cy="4305905"/>
          </a:xfrm>
        </p:spPr>
        <p:txBody>
          <a:bodyPr/>
          <a:lstStyle/>
          <a:p>
            <a:pPr marL="628650" lvl="1" indent="-171450">
              <a:buFont typeface="Arial" panose="020B0604020202020204" pitchFamily="34" charset="0"/>
              <a:buChar char="•"/>
              <a:defRPr/>
            </a:pPr>
            <a:r>
              <a:rPr lang="en-US" sz="3200" dirty="0" smtClean="0">
                <a:solidFill>
                  <a:srgbClr val="FF0000"/>
                </a:solidFill>
              </a:rPr>
              <a:t>Marital </a:t>
            </a:r>
            <a:r>
              <a:rPr lang="en-US" sz="3200" dirty="0">
                <a:solidFill>
                  <a:srgbClr val="FF0000"/>
                </a:solidFill>
              </a:rPr>
              <a:t>selection </a:t>
            </a:r>
            <a:r>
              <a:rPr lang="en-US" sz="3200" dirty="0" smtClean="0">
                <a:solidFill>
                  <a:srgbClr val="FF0000"/>
                </a:solidFill>
              </a:rPr>
              <a:t>effect</a:t>
            </a:r>
            <a:r>
              <a:rPr lang="en-US" sz="3200" dirty="0" smtClean="0"/>
              <a:t>: Happy people tend to get </a:t>
            </a:r>
            <a:r>
              <a:rPr lang="en-US" sz="3200" dirty="0" smtClean="0"/>
              <a:t>married (Cause and effect is reversed)</a:t>
            </a:r>
            <a:endParaRPr lang="en-US" sz="3200" dirty="0"/>
          </a:p>
          <a:p>
            <a:pPr marL="628650" lvl="1" indent="-171450">
              <a:buFont typeface="Arial" panose="020B0604020202020204" pitchFamily="34" charset="0"/>
              <a:buChar char="•"/>
              <a:defRPr/>
            </a:pPr>
            <a:r>
              <a:rPr lang="en-US" sz="3200" dirty="0">
                <a:solidFill>
                  <a:srgbClr val="FF0000"/>
                </a:solidFill>
              </a:rPr>
              <a:t>Marital resources </a:t>
            </a:r>
            <a:r>
              <a:rPr lang="en-US" sz="3200" dirty="0" smtClean="0">
                <a:solidFill>
                  <a:srgbClr val="FF0000"/>
                </a:solidFill>
              </a:rPr>
              <a:t>effect</a:t>
            </a:r>
            <a:r>
              <a:rPr lang="en-US" sz="3200" dirty="0" smtClean="0"/>
              <a:t>: Pull together resources of two</a:t>
            </a:r>
            <a:endParaRPr lang="en-US" sz="3200" dirty="0"/>
          </a:p>
          <a:p>
            <a:pPr marL="628650" lvl="1" indent="-171450">
              <a:buFont typeface="Arial" panose="020B0604020202020204" pitchFamily="34" charset="0"/>
              <a:buChar char="•"/>
              <a:defRPr/>
            </a:pPr>
            <a:r>
              <a:rPr lang="en-US" sz="3200" dirty="0">
                <a:solidFill>
                  <a:srgbClr val="FF0000"/>
                </a:solidFill>
              </a:rPr>
              <a:t>Marital crisis </a:t>
            </a:r>
            <a:r>
              <a:rPr lang="en-US" sz="3200" dirty="0" smtClean="0">
                <a:solidFill>
                  <a:srgbClr val="FF0000"/>
                </a:solidFill>
              </a:rPr>
              <a:t>effect</a:t>
            </a:r>
            <a:r>
              <a:rPr lang="en-US" sz="3200" dirty="0" smtClean="0"/>
              <a:t>: No divorce</a:t>
            </a:r>
            <a:endParaRPr lang="en-US" sz="3200" dirty="0"/>
          </a:p>
          <a:p>
            <a:pPr marL="628650" lvl="1" indent="-171450">
              <a:buFont typeface="Arial" panose="020B0604020202020204" pitchFamily="34" charset="0"/>
              <a:buChar char="•"/>
              <a:defRPr/>
            </a:pPr>
            <a:r>
              <a:rPr lang="en-US" sz="3200" dirty="0"/>
              <a:t>Marital stability not same as marital quality</a:t>
            </a:r>
          </a:p>
          <a:p>
            <a:pPr marL="457200" lvl="1" indent="0">
              <a:buNone/>
            </a:pPr>
            <a:endParaRPr lang="en-US" dirty="0" smtClean="0"/>
          </a:p>
          <a:p>
            <a:pPr lvl="1"/>
            <a:endParaRPr lang="en-US" dirty="0"/>
          </a:p>
        </p:txBody>
      </p:sp>
    </p:spTree>
    <p:extLst>
      <p:ext uri="{BB962C8B-B14F-4D97-AF65-F5344CB8AC3E}">
        <p14:creationId xmlns:p14="http://schemas.microsoft.com/office/powerpoint/2010/main" val="2246230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Marriage and quality of life</a:t>
            </a:r>
            <a:endParaRPr lang="en-US" dirty="0"/>
          </a:p>
        </p:txBody>
      </p:sp>
      <p:sp>
        <p:nvSpPr>
          <p:cNvPr id="3" name="Text Placeholder 2"/>
          <p:cNvSpPr>
            <a:spLocks noGrp="1"/>
          </p:cNvSpPr>
          <p:nvPr>
            <p:ph type="body" sz="quarter" idx="13"/>
          </p:nvPr>
        </p:nvSpPr>
        <p:spPr/>
        <p:txBody>
          <a:bodyPr/>
          <a:lstStyle/>
          <a:p>
            <a:r>
              <a:rPr lang="en-US" b="1" dirty="0" smtClean="0"/>
              <a:t>Objective  5.3</a:t>
            </a:r>
            <a:endParaRPr lang="en-US" dirty="0"/>
          </a:p>
        </p:txBody>
      </p:sp>
      <p:sp>
        <p:nvSpPr>
          <p:cNvPr id="4" name="Content Placeholder 3"/>
          <p:cNvSpPr>
            <a:spLocks noGrp="1"/>
          </p:cNvSpPr>
          <p:nvPr>
            <p:ph sz="quarter" idx="14"/>
          </p:nvPr>
        </p:nvSpPr>
        <p:spPr>
          <a:xfrm>
            <a:off x="152400" y="1600200"/>
            <a:ext cx="8305800" cy="4525963"/>
          </a:xfrm>
        </p:spPr>
        <p:txBody>
          <a:bodyPr/>
          <a:lstStyle/>
          <a:p>
            <a:pPr marL="457200" lvl="1" indent="0">
              <a:buNone/>
            </a:pPr>
            <a:endParaRPr lang="en-US" dirty="0" smtClean="0"/>
          </a:p>
          <a:p>
            <a:pPr lvl="1"/>
            <a:endParaRPr lang="en-US" dirty="0"/>
          </a:p>
        </p:txBody>
      </p:sp>
      <p:pic>
        <p:nvPicPr>
          <p:cNvPr id="5" name="Picture 4"/>
          <p:cNvPicPr>
            <a:picLocks noChangeAspect="1"/>
          </p:cNvPicPr>
          <p:nvPr/>
        </p:nvPicPr>
        <p:blipFill>
          <a:blip r:embed="rId3"/>
          <a:stretch>
            <a:fillRect/>
          </a:stretch>
        </p:blipFill>
        <p:spPr>
          <a:xfrm>
            <a:off x="1600200" y="1450144"/>
            <a:ext cx="5410200" cy="4272971"/>
          </a:xfrm>
          <a:prstGeom prst="rect">
            <a:avLst/>
          </a:prstGeom>
        </p:spPr>
      </p:pic>
      <p:sp>
        <p:nvSpPr>
          <p:cNvPr id="6" name="TextBox 5"/>
          <p:cNvSpPr txBox="1"/>
          <p:nvPr/>
        </p:nvSpPr>
        <p:spPr>
          <a:xfrm>
            <a:off x="609600" y="5867400"/>
            <a:ext cx="7696200" cy="400110"/>
          </a:xfrm>
          <a:prstGeom prst="rect">
            <a:avLst/>
          </a:prstGeom>
          <a:noFill/>
        </p:spPr>
        <p:txBody>
          <a:bodyPr wrap="square" rtlCol="0">
            <a:spAutoFit/>
          </a:bodyPr>
          <a:lstStyle/>
          <a:p>
            <a:r>
              <a:rPr lang="en-US" sz="2000" dirty="0">
                <a:hlinkClick r:id="rId4"/>
              </a:rPr>
              <a:t>https://</a:t>
            </a:r>
            <a:r>
              <a:rPr lang="en-US" sz="2000" dirty="0" smtClean="0">
                <a:hlinkClick r:id="rId4"/>
              </a:rPr>
              <a:t>link.springer.com/article/10.1007/s10902-017-9941-3#Sec6</a:t>
            </a:r>
            <a:r>
              <a:rPr lang="en-US" sz="2000" dirty="0" smtClean="0"/>
              <a:t> </a:t>
            </a:r>
          </a:p>
        </p:txBody>
      </p:sp>
    </p:spTree>
    <p:extLst>
      <p:ext uri="{BB962C8B-B14F-4D97-AF65-F5344CB8AC3E}">
        <p14:creationId xmlns:p14="http://schemas.microsoft.com/office/powerpoint/2010/main" val="2248396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seven year itch?</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304800" y="1461028"/>
            <a:ext cx="5257800" cy="4525963"/>
          </a:xfrm>
        </p:spPr>
        <p:txBody>
          <a:bodyPr/>
          <a:lstStyle/>
          <a:p>
            <a:r>
              <a:rPr lang="en-US" sz="2400" dirty="0"/>
              <a:t>A</a:t>
            </a:r>
            <a:r>
              <a:rPr lang="en-US" sz="2400" dirty="0" smtClean="0"/>
              <a:t>1955 </a:t>
            </a:r>
            <a:r>
              <a:rPr lang="en-US" sz="2400" dirty="0"/>
              <a:t>American </a:t>
            </a:r>
            <a:r>
              <a:rPr lang="en-US" sz="2400" dirty="0" smtClean="0"/>
              <a:t>comedy film.</a:t>
            </a:r>
          </a:p>
          <a:p>
            <a:r>
              <a:rPr lang="en-US" sz="2400" dirty="0" smtClean="0"/>
              <a:t>A middle-age man met a charming model. </a:t>
            </a:r>
          </a:p>
          <a:p>
            <a:r>
              <a:rPr lang="en-US" sz="2400" dirty="0" smtClean="0"/>
              <a:t>Someone told the </a:t>
            </a:r>
            <a:r>
              <a:rPr lang="en-US" sz="2400" dirty="0"/>
              <a:t>man that almost all men are driven to have extra-marital affairs in the seventh year of marriage</a:t>
            </a:r>
            <a:r>
              <a:rPr lang="en-US" sz="2400" dirty="0" smtClean="0"/>
              <a:t>.</a:t>
            </a:r>
          </a:p>
          <a:p>
            <a:r>
              <a:rPr lang="en-US" sz="2400" dirty="0" smtClean="0"/>
              <a:t>After facing many temptations, at the end he said “no”.</a:t>
            </a:r>
          </a:p>
          <a:p>
            <a:r>
              <a:rPr lang="en-US" sz="2400" dirty="0">
                <a:hlinkClick r:id="rId2"/>
              </a:rPr>
              <a:t>https://www.youtube.com/watch?v=LxWJ4QT74hA</a:t>
            </a:r>
            <a:endParaRPr lang="en-US" sz="2400" dirty="0"/>
          </a:p>
        </p:txBody>
      </p:sp>
      <p:pic>
        <p:nvPicPr>
          <p:cNvPr id="7170" name="Picture 2" descr="Image result for the seven year itch movi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15000" y="1461028"/>
            <a:ext cx="3135789"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463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seven year itch?</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533400" y="1820258"/>
            <a:ext cx="4495800" cy="4166733"/>
          </a:xfrm>
        </p:spPr>
        <p:txBody>
          <a:bodyPr/>
          <a:lstStyle/>
          <a:p>
            <a:r>
              <a:rPr lang="en-US" sz="2400" dirty="0"/>
              <a:t>Alfred Kinsey’s </a:t>
            </a:r>
            <a:r>
              <a:rPr lang="en-US" sz="2400" dirty="0" smtClean="0"/>
              <a:t>1948 </a:t>
            </a:r>
            <a:r>
              <a:rPr lang="en-US" sz="2400" dirty="0"/>
              <a:t>and 1953 sex studies found that </a:t>
            </a:r>
            <a:r>
              <a:rPr lang="en-US" sz="2400" dirty="0" smtClean="0"/>
              <a:t>50% of </a:t>
            </a:r>
            <a:r>
              <a:rPr lang="en-US" sz="2400" dirty="0"/>
              <a:t>US men sought </a:t>
            </a:r>
            <a:r>
              <a:rPr lang="en-US" sz="2400" dirty="0" smtClean="0"/>
              <a:t>an affair.</a:t>
            </a:r>
          </a:p>
          <a:p>
            <a:r>
              <a:rPr lang="en-US" sz="2400" dirty="0" smtClean="0"/>
              <a:t>Katherine </a:t>
            </a:r>
            <a:r>
              <a:rPr lang="en-US" sz="2400" dirty="0" err="1" smtClean="0"/>
              <a:t>Hertlein</a:t>
            </a:r>
            <a:r>
              <a:rPr lang="en-US" sz="2400" dirty="0" smtClean="0"/>
              <a:t>, Professor </a:t>
            </a:r>
            <a:r>
              <a:rPr lang="en-US" sz="2400" dirty="0"/>
              <a:t>of Human Development at the University of Nevada, </a:t>
            </a:r>
            <a:r>
              <a:rPr lang="en-US" sz="2400" dirty="0" smtClean="0"/>
              <a:t>estimated </a:t>
            </a:r>
            <a:r>
              <a:rPr lang="en-US" sz="2400" dirty="0"/>
              <a:t>the number at </a:t>
            </a:r>
            <a:r>
              <a:rPr lang="en-US" sz="2400" dirty="0" smtClean="0"/>
              <a:t>40%.</a:t>
            </a:r>
          </a:p>
          <a:p>
            <a:r>
              <a:rPr lang="en-US" sz="2400" dirty="0" smtClean="0"/>
              <a:t>Difficult to obtain the true numbers. </a:t>
            </a:r>
            <a:r>
              <a:rPr lang="en-US" sz="2400" smtClean="0"/>
              <a:t>Why?</a:t>
            </a:r>
            <a:endParaRPr lang="en-US" sz="2400" dirty="0"/>
          </a:p>
        </p:txBody>
      </p:sp>
      <p:pic>
        <p:nvPicPr>
          <p:cNvPr id="10242" name="Picture 2" descr="Image result for Alfred Kinse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34000" y="1820258"/>
            <a:ext cx="2902857"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040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U-shaped or nonlinear pattern</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57200" y="1600201"/>
            <a:ext cx="8305800" cy="838200"/>
          </a:xfrm>
        </p:spPr>
        <p:txBody>
          <a:bodyPr/>
          <a:lstStyle/>
          <a:p>
            <a:pPr marL="0" indent="0">
              <a:buNone/>
            </a:pPr>
            <a:r>
              <a:rPr lang="en-US" dirty="0" smtClean="0"/>
              <a:t>If you can survive your marriage’s lowest point, it will get better!</a:t>
            </a:r>
            <a:endParaRPr lang="en-US" dirty="0"/>
          </a:p>
        </p:txBody>
      </p:sp>
      <p:pic>
        <p:nvPicPr>
          <p:cNvPr id="8194" name="Picture 2" descr="Fig.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667000"/>
            <a:ext cx="5400675" cy="371475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177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5.2</a:t>
            </a:r>
            <a:r>
              <a:rPr lang="en-US" dirty="0" smtClean="0"/>
              <a:t/>
            </a:r>
            <a:br>
              <a:rPr lang="en-US" dirty="0" smtClean="0"/>
            </a:br>
            <a:r>
              <a:rPr lang="en-US" dirty="0" smtClean="0"/>
              <a:t>Women and Relationship Type, by Year</a:t>
            </a:r>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447800"/>
            <a:ext cx="3523921"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3"/>
          <p:cNvSpPr txBox="1">
            <a:spLocks/>
          </p:cNvSpPr>
          <p:nvPr/>
        </p:nvSpPr>
        <p:spPr>
          <a:xfrm>
            <a:off x="228600" y="1600201"/>
            <a:ext cx="5257800" cy="2819400"/>
          </a:xfrm>
          <a:prstGeom prst="rect">
            <a:avLst/>
          </a:prstGeom>
        </p:spPr>
        <p:txBody>
          <a:bodyPr/>
          <a:lstStyle>
            <a:lvl1pPr marL="256032" indent="-256032" algn="l" defTabSz="914400" rtl="0" eaLnBrk="1" latinLnBrk="0" hangingPunct="1">
              <a:spcBef>
                <a:spcPts val="15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dirty="0" smtClean="0"/>
              <a:t>Cohabitation</a:t>
            </a:r>
          </a:p>
          <a:p>
            <a:pPr lvl="1"/>
            <a:r>
              <a:rPr lang="en-US" dirty="0" smtClean="0"/>
              <a:t>Decrease of marriage rate</a:t>
            </a:r>
          </a:p>
          <a:p>
            <a:pPr lvl="1"/>
            <a:r>
              <a:rPr lang="en-US" dirty="0" smtClean="0"/>
              <a:t>Later marriage</a:t>
            </a:r>
          </a:p>
          <a:p>
            <a:pPr lvl="1"/>
            <a:r>
              <a:rPr lang="en-US" dirty="0"/>
              <a:t>More U.S. women between the ages of 15 and 44 are currently living in marriages than in cohabiting relationships. </a:t>
            </a:r>
            <a:endParaRPr lang="en-US" dirty="0" smtClean="0"/>
          </a:p>
          <a:p>
            <a:pPr lvl="1"/>
            <a:r>
              <a:rPr lang="en-US" dirty="0" smtClean="0"/>
              <a:t>The </a:t>
            </a:r>
            <a:r>
              <a:rPr lang="en-US" dirty="0"/>
              <a:t>proportion who are married has decreased since 1982 and the proportion who are cohabiting has increased.   </a:t>
            </a:r>
          </a:p>
          <a:p>
            <a:pPr lvl="1"/>
            <a:endParaRPr lang="en-US" dirty="0"/>
          </a:p>
        </p:txBody>
      </p:sp>
    </p:spTree>
    <p:extLst>
      <p:ext uri="{BB962C8B-B14F-4D97-AF65-F5344CB8AC3E}">
        <p14:creationId xmlns:p14="http://schemas.microsoft.com/office/powerpoint/2010/main" val="2498236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5.3</a:t>
            </a:r>
            <a:r>
              <a:rPr lang="en-US" dirty="0" smtClean="0"/>
              <a:t/>
            </a:r>
            <a:br>
              <a:rPr lang="en-US" dirty="0" smtClean="0"/>
            </a:br>
            <a:r>
              <a:rPr lang="en-US" dirty="0" smtClean="0"/>
              <a:t>Women’s Cohabitation Rates by Country</a:t>
            </a:r>
            <a:endParaRPr lang="en-US" dirty="0"/>
          </a:p>
        </p:txBody>
      </p:sp>
      <p:sp>
        <p:nvSpPr>
          <p:cNvPr id="3" name="TextBox 2"/>
          <p:cNvSpPr txBox="1"/>
          <p:nvPr/>
        </p:nvSpPr>
        <p:spPr>
          <a:xfrm>
            <a:off x="457200" y="1582064"/>
            <a:ext cx="3276600" cy="3785652"/>
          </a:xfrm>
          <a:prstGeom prst="rect">
            <a:avLst/>
          </a:prstGeom>
          <a:noFill/>
        </p:spPr>
        <p:txBody>
          <a:bodyPr wrap="square" rtlCol="0">
            <a:spAutoFit/>
          </a:bodyPr>
          <a:lstStyle/>
          <a:p>
            <a:r>
              <a:rPr lang="en-US" sz="2400" dirty="0"/>
              <a:t>International data show that the proportion of women between 18 and 75 years of age living in cohabitation relationships ranges from 25% in Sweden to less than 1% in the Philippines.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295400"/>
            <a:ext cx="4800600" cy="506377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98236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Social </a:t>
            </a:r>
            <a:r>
              <a:rPr lang="en-US" sz="2800" dirty="0"/>
              <a:t>Roles in Young </a:t>
            </a:r>
            <a:r>
              <a:rPr lang="en-US" sz="2800" dirty="0" smtClean="0"/>
              <a:t>Adulthood</a:t>
            </a:r>
            <a:r>
              <a:rPr lang="en-US" sz="2800" dirty="0" smtClean="0"/>
              <a:t>: Parents</a:t>
            </a:r>
            <a:endParaRPr lang="en-US" sz="2800" dirty="0"/>
          </a:p>
        </p:txBody>
      </p:sp>
      <p:sp>
        <p:nvSpPr>
          <p:cNvPr id="3" name="Text Placeholder 2"/>
          <p:cNvSpPr>
            <a:spLocks noGrp="1"/>
          </p:cNvSpPr>
          <p:nvPr>
            <p:ph type="body" sz="quarter" idx="13"/>
          </p:nvPr>
        </p:nvSpPr>
        <p:spPr/>
        <p:txBody>
          <a:bodyPr/>
          <a:lstStyle/>
          <a:p>
            <a:r>
              <a:rPr lang="en-US" b="1" dirty="0" smtClean="0"/>
              <a:t>Objective 5.3</a:t>
            </a:r>
            <a:endParaRPr lang="en-US" dirty="0"/>
          </a:p>
        </p:txBody>
      </p:sp>
      <p:sp>
        <p:nvSpPr>
          <p:cNvPr id="4" name="Content Placeholder 3"/>
          <p:cNvSpPr>
            <a:spLocks noGrp="1"/>
          </p:cNvSpPr>
          <p:nvPr>
            <p:ph sz="quarter" idx="14"/>
          </p:nvPr>
        </p:nvSpPr>
        <p:spPr/>
        <p:txBody>
          <a:bodyPr/>
          <a:lstStyle/>
          <a:p>
            <a:pPr lvl="1"/>
            <a:r>
              <a:rPr lang="en-US" sz="2000" dirty="0" smtClean="0"/>
              <a:t>Later and later age </a:t>
            </a: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981200"/>
            <a:ext cx="6858000" cy="3449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81000" y="5540829"/>
            <a:ext cx="8534400" cy="830997"/>
          </a:xfrm>
          <a:prstGeom prst="rect">
            <a:avLst/>
          </a:prstGeom>
          <a:noFill/>
        </p:spPr>
        <p:txBody>
          <a:bodyPr wrap="square" rtlCol="0">
            <a:spAutoFit/>
          </a:bodyPr>
          <a:lstStyle/>
          <a:p>
            <a:r>
              <a:rPr lang="en-US" sz="1600" dirty="0"/>
              <a:t>The average age at which women first give birth ranges from just over 21 in Mexico to almost 30 in the United Kingdom and Germany. The worldwide average is almost 28 and the United States is relatively low at 25.</a:t>
            </a:r>
          </a:p>
        </p:txBody>
      </p:sp>
    </p:spTree>
    <p:extLst>
      <p:ext uri="{BB962C8B-B14F-4D97-AF65-F5344CB8AC3E}">
        <p14:creationId xmlns:p14="http://schemas.microsoft.com/office/powerpoint/2010/main" val="1279876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Social Roles in Young Adulthood: Parents</a:t>
            </a:r>
            <a:endParaRPr lang="en-US" sz="2800" dirty="0"/>
          </a:p>
        </p:txBody>
      </p:sp>
      <p:sp>
        <p:nvSpPr>
          <p:cNvPr id="3" name="Text Placeholder 2"/>
          <p:cNvSpPr>
            <a:spLocks noGrp="1"/>
          </p:cNvSpPr>
          <p:nvPr>
            <p:ph type="body" sz="quarter" idx="13"/>
          </p:nvPr>
        </p:nvSpPr>
        <p:spPr/>
        <p:txBody>
          <a:bodyPr/>
          <a:lstStyle/>
          <a:p>
            <a:r>
              <a:rPr lang="en-US" b="1" dirty="0" smtClean="0"/>
              <a:t>Objective 5.3</a:t>
            </a:r>
            <a:endParaRPr lang="en-US" dirty="0"/>
          </a:p>
        </p:txBody>
      </p:sp>
      <p:sp>
        <p:nvSpPr>
          <p:cNvPr id="4" name="Content Placeholder 3"/>
          <p:cNvSpPr>
            <a:spLocks noGrp="1"/>
          </p:cNvSpPr>
          <p:nvPr>
            <p:ph sz="quarter" idx="14"/>
          </p:nvPr>
        </p:nvSpPr>
        <p:spPr>
          <a:xfrm>
            <a:off x="304800" y="1676400"/>
            <a:ext cx="5715000" cy="4525963"/>
          </a:xfrm>
        </p:spPr>
        <p:txBody>
          <a:bodyPr/>
          <a:lstStyle/>
          <a:p>
            <a:pPr marL="0" indent="0">
              <a:buNone/>
            </a:pPr>
            <a:r>
              <a:rPr lang="en-US" sz="2400" dirty="0" smtClean="0"/>
              <a:t>Gender roles among couples with children </a:t>
            </a:r>
            <a:r>
              <a:rPr lang="en-US" sz="2400" dirty="0"/>
              <a:t>(related to evolutionary </a:t>
            </a:r>
            <a:r>
              <a:rPr lang="en-US" sz="2400" dirty="0" smtClean="0"/>
              <a:t>psychology)</a:t>
            </a:r>
          </a:p>
          <a:p>
            <a:pPr marL="0" indent="0">
              <a:buNone/>
            </a:pPr>
            <a:r>
              <a:rPr lang="en-US" sz="2400" dirty="0" smtClean="0">
                <a:solidFill>
                  <a:srgbClr val="FF0000"/>
                </a:solidFill>
              </a:rPr>
              <a:t>Parental </a:t>
            </a:r>
            <a:r>
              <a:rPr lang="en-US" sz="2400" dirty="0">
                <a:solidFill>
                  <a:srgbClr val="FF0000"/>
                </a:solidFill>
              </a:rPr>
              <a:t>imperative: </a:t>
            </a:r>
            <a:endParaRPr lang="en-US" sz="2400" dirty="0" smtClean="0">
              <a:solidFill>
                <a:srgbClr val="FF0000"/>
              </a:solidFill>
            </a:endParaRPr>
          </a:p>
          <a:p>
            <a:pPr marL="628650" lvl="1" indent="-171450">
              <a:buFont typeface="Arial" panose="020B0604020202020204" pitchFamily="34" charset="0"/>
              <a:buChar char="•"/>
              <a:defRPr/>
            </a:pPr>
            <a:r>
              <a:rPr lang="en-US" dirty="0" smtClean="0"/>
              <a:t>A newborn horse can walk, but a human child is helpless.</a:t>
            </a:r>
          </a:p>
          <a:p>
            <a:pPr marL="628650" lvl="1" indent="-171450">
              <a:buFont typeface="Arial" panose="020B0604020202020204" pitchFamily="34" charset="0"/>
              <a:buChar char="•"/>
              <a:defRPr/>
            </a:pPr>
            <a:r>
              <a:rPr lang="en-US" dirty="0" smtClean="0"/>
              <a:t>Humans need a bigger brain to be intelligent.</a:t>
            </a:r>
          </a:p>
          <a:p>
            <a:pPr marL="628650" lvl="1" indent="-171450">
              <a:buFont typeface="Arial" panose="020B0604020202020204" pitchFamily="34" charset="0"/>
              <a:buChar char="•"/>
              <a:defRPr/>
            </a:pPr>
            <a:r>
              <a:rPr lang="en-US" dirty="0" smtClean="0"/>
              <a:t>A big head baby threatens the mother due to the narrowness of birth canal</a:t>
            </a:r>
          </a:p>
          <a:p>
            <a:pPr marL="628650" lvl="1" indent="-171450">
              <a:buFont typeface="Arial" panose="020B0604020202020204" pitchFamily="34" charset="0"/>
              <a:buChar char="•"/>
              <a:defRPr/>
            </a:pPr>
            <a:r>
              <a:rPr lang="en-US" dirty="0" smtClean="0"/>
              <a:t>Humans </a:t>
            </a:r>
            <a:r>
              <a:rPr lang="en-US" dirty="0"/>
              <a:t>are born with </a:t>
            </a:r>
            <a:r>
              <a:rPr lang="en-US" dirty="0" smtClean="0"/>
              <a:t>smaller brains and then grow later.</a:t>
            </a:r>
          </a:p>
          <a:p>
            <a:pPr marL="628650" lvl="1" indent="-171450">
              <a:buFont typeface="Arial" panose="020B0604020202020204" pitchFamily="34" charset="0"/>
              <a:buChar char="•"/>
              <a:defRPr/>
            </a:pPr>
            <a:endParaRPr lang="en-US" dirty="0" smtClean="0"/>
          </a:p>
          <a:p>
            <a:pPr marL="628650" lvl="1" indent="-171450">
              <a:buFont typeface="Arial" panose="020B0604020202020204" pitchFamily="34" charset="0"/>
              <a:buChar char="•"/>
              <a:defRPr/>
            </a:pPr>
            <a:endParaRPr lang="en-US" dirty="0" smtClean="0"/>
          </a:p>
        </p:txBody>
      </p:sp>
      <p:pic>
        <p:nvPicPr>
          <p:cNvPr id="9220" name="Picture 4"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1712794"/>
            <a:ext cx="2650485" cy="2650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057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https://images-na.ssl-images-amazon.com/images/I/41jWgRUJMOL._SX321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7269" y="193601"/>
            <a:ext cx="2262188" cy="3494836"/>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https://images-na.ssl-images-amazon.com/images/I/51XbSoHDdJL._SX373_BO1,204,203,200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8068" y="2971336"/>
            <a:ext cx="2381931" cy="31695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15372"/>
            <a:ext cx="4953000" cy="622828"/>
          </a:xfrm>
        </p:spPr>
        <p:txBody>
          <a:bodyPr/>
          <a:lstStyle/>
          <a:p>
            <a:r>
              <a:rPr lang="en-US" dirty="0" smtClean="0"/>
              <a:t>Parents</a:t>
            </a:r>
            <a:endParaRPr lang="en-US" dirty="0"/>
          </a:p>
        </p:txBody>
      </p:sp>
      <p:sp>
        <p:nvSpPr>
          <p:cNvPr id="3" name="Text Placeholder 2"/>
          <p:cNvSpPr>
            <a:spLocks noGrp="1"/>
          </p:cNvSpPr>
          <p:nvPr>
            <p:ph type="body" sz="quarter" idx="13"/>
          </p:nvPr>
        </p:nvSpPr>
        <p:spPr/>
        <p:txBody>
          <a:bodyPr/>
          <a:lstStyle/>
          <a:p>
            <a:r>
              <a:rPr lang="en-US" b="1" dirty="0" smtClean="0"/>
              <a:t>Objective 5.3</a:t>
            </a:r>
            <a:endParaRPr lang="en-US" dirty="0"/>
          </a:p>
        </p:txBody>
      </p:sp>
      <p:sp>
        <p:nvSpPr>
          <p:cNvPr id="4" name="Content Placeholder 3"/>
          <p:cNvSpPr>
            <a:spLocks noGrp="1"/>
          </p:cNvSpPr>
          <p:nvPr>
            <p:ph sz="quarter" idx="14"/>
          </p:nvPr>
        </p:nvSpPr>
        <p:spPr>
          <a:xfrm>
            <a:off x="457200" y="1600200"/>
            <a:ext cx="4724400" cy="4525963"/>
          </a:xfrm>
        </p:spPr>
        <p:txBody>
          <a:bodyPr/>
          <a:lstStyle/>
          <a:p>
            <a:pPr marL="141732" indent="-171450">
              <a:defRPr/>
            </a:pPr>
            <a:r>
              <a:rPr lang="en-US" dirty="0" smtClean="0">
                <a:solidFill>
                  <a:srgbClr val="FF0000"/>
                </a:solidFill>
              </a:rPr>
              <a:t>Parental </a:t>
            </a:r>
            <a:r>
              <a:rPr lang="en-US" dirty="0">
                <a:solidFill>
                  <a:srgbClr val="FF0000"/>
                </a:solidFill>
              </a:rPr>
              <a:t>investment theory: </a:t>
            </a:r>
            <a:endParaRPr lang="en-US" dirty="0" smtClean="0">
              <a:solidFill>
                <a:srgbClr val="FF0000"/>
              </a:solidFill>
            </a:endParaRPr>
          </a:p>
          <a:p>
            <a:pPr marL="628650" lvl="1" indent="-171450">
              <a:defRPr/>
            </a:pPr>
            <a:r>
              <a:rPr lang="en-US" sz="2800" dirty="0" smtClean="0"/>
              <a:t>Women invest 9-10 </a:t>
            </a:r>
            <a:r>
              <a:rPr lang="en-US" sz="2800" dirty="0"/>
              <a:t>months of pregnancy and several years of </a:t>
            </a:r>
            <a:r>
              <a:rPr lang="en-US" sz="2800" dirty="0" smtClean="0"/>
              <a:t>care for children, but males contribute little physically.</a:t>
            </a:r>
          </a:p>
          <a:p>
            <a:pPr marL="628650" lvl="1" indent="-171450">
              <a:defRPr/>
            </a:pPr>
            <a:r>
              <a:rPr lang="en-US" sz="2800" dirty="0" smtClean="0"/>
              <a:t>Men are hardwired to be less faithful due to low investment.</a:t>
            </a:r>
          </a:p>
        </p:txBody>
      </p:sp>
    </p:spTree>
    <p:extLst>
      <p:ext uri="{BB962C8B-B14F-4D97-AF65-F5344CB8AC3E}">
        <p14:creationId xmlns:p14="http://schemas.microsoft.com/office/powerpoint/2010/main" val="4151429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Parents</a:t>
            </a:r>
            <a:endParaRPr lang="en-US" dirty="0"/>
          </a:p>
        </p:txBody>
      </p:sp>
      <p:sp>
        <p:nvSpPr>
          <p:cNvPr id="3" name="Text Placeholder 2"/>
          <p:cNvSpPr>
            <a:spLocks noGrp="1"/>
          </p:cNvSpPr>
          <p:nvPr>
            <p:ph type="body" sz="quarter" idx="13"/>
          </p:nvPr>
        </p:nvSpPr>
        <p:spPr/>
        <p:txBody>
          <a:bodyPr/>
          <a:lstStyle/>
          <a:p>
            <a:r>
              <a:rPr lang="en-US" b="1" dirty="0" smtClean="0"/>
              <a:t>Objective 5.3</a:t>
            </a:r>
            <a:endParaRPr lang="en-US" dirty="0"/>
          </a:p>
        </p:txBody>
      </p:sp>
      <p:sp>
        <p:nvSpPr>
          <p:cNvPr id="4" name="Content Placeholder 3"/>
          <p:cNvSpPr>
            <a:spLocks noGrp="1"/>
          </p:cNvSpPr>
          <p:nvPr>
            <p:ph sz="quarter" idx="14"/>
          </p:nvPr>
        </p:nvSpPr>
        <p:spPr>
          <a:xfrm>
            <a:off x="457200" y="1600200"/>
            <a:ext cx="7924800" cy="4525963"/>
          </a:xfrm>
        </p:spPr>
        <p:txBody>
          <a:bodyPr/>
          <a:lstStyle/>
          <a:p>
            <a:pPr marL="141732" indent="-171450">
              <a:defRPr/>
            </a:pPr>
            <a:r>
              <a:rPr lang="en-US" dirty="0" smtClean="0">
                <a:solidFill>
                  <a:srgbClr val="FF0000"/>
                </a:solidFill>
              </a:rPr>
              <a:t>Economic </a:t>
            </a:r>
            <a:r>
              <a:rPr lang="en-US" dirty="0">
                <a:solidFill>
                  <a:srgbClr val="FF0000"/>
                </a:solidFill>
              </a:rPr>
              <a:t>exchange theory</a:t>
            </a:r>
            <a:r>
              <a:rPr lang="en-US" dirty="0"/>
              <a:t>: </a:t>
            </a:r>
            <a:r>
              <a:rPr lang="en-US" dirty="0" smtClean="0"/>
              <a:t>Men </a:t>
            </a:r>
            <a:r>
              <a:rPr lang="en-US" dirty="0"/>
              <a:t>and women function as a couple to exchange goods and </a:t>
            </a:r>
            <a:r>
              <a:rPr lang="en-US" dirty="0" smtClean="0"/>
              <a:t>services</a:t>
            </a:r>
            <a:endParaRPr lang="en-US" dirty="0"/>
          </a:p>
          <a:p>
            <a:pPr marL="141732" indent="-171450">
              <a:defRPr/>
            </a:pPr>
            <a:r>
              <a:rPr lang="en-US" dirty="0" smtClean="0"/>
              <a:t>Parenthood and marital happiness: Joy at first, decrease </a:t>
            </a:r>
            <a:r>
              <a:rPr lang="en-US" dirty="0"/>
              <a:t>in </a:t>
            </a:r>
            <a:r>
              <a:rPr lang="en-US" dirty="0" smtClean="0"/>
              <a:t>happiness</a:t>
            </a:r>
            <a:endParaRPr lang="en-US" dirty="0"/>
          </a:p>
        </p:txBody>
      </p:sp>
    </p:spTree>
    <p:extLst>
      <p:ext uri="{BB962C8B-B14F-4D97-AF65-F5344CB8AC3E}">
        <p14:creationId xmlns:p14="http://schemas.microsoft.com/office/powerpoint/2010/main" val="1425359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Roles in Middle </a:t>
            </a:r>
            <a:r>
              <a:rPr lang="en-US" dirty="0" smtClean="0"/>
              <a:t>Adulthood</a:t>
            </a:r>
            <a:r>
              <a:rPr lang="en-US" sz="2000" dirty="0" smtClean="0"/>
              <a:t> </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00200"/>
            <a:ext cx="5181600" cy="4525963"/>
          </a:xfrm>
        </p:spPr>
        <p:txBody>
          <a:bodyPr/>
          <a:lstStyle/>
          <a:p>
            <a:r>
              <a:rPr lang="en-US" dirty="0"/>
              <a:t>The Departure of the Children: The Empty </a:t>
            </a:r>
            <a:r>
              <a:rPr lang="en-US" dirty="0" smtClean="0"/>
              <a:t>Nest</a:t>
            </a:r>
          </a:p>
          <a:p>
            <a:pPr lvl="1"/>
            <a:r>
              <a:rPr lang="en-US" dirty="0" smtClean="0"/>
              <a:t>Positive experience</a:t>
            </a:r>
          </a:p>
          <a:p>
            <a:pPr lvl="1">
              <a:defRPr/>
            </a:pPr>
            <a:r>
              <a:rPr lang="en-US" dirty="0"/>
              <a:t>Higher levels of happiness</a:t>
            </a:r>
          </a:p>
          <a:p>
            <a:pPr lvl="1">
              <a:defRPr/>
            </a:pPr>
            <a:r>
              <a:rPr lang="en-US" dirty="0"/>
              <a:t>New opportunities</a:t>
            </a:r>
          </a:p>
          <a:p>
            <a:r>
              <a:rPr lang="en-US" dirty="0" smtClean="0"/>
              <a:t>Gender Roles at Midlife</a:t>
            </a:r>
          </a:p>
          <a:p>
            <a:pPr lvl="1"/>
            <a:r>
              <a:rPr lang="en-US" dirty="0" smtClean="0"/>
              <a:t>Crossover of gender roles</a:t>
            </a:r>
          </a:p>
          <a:p>
            <a:pPr lvl="1"/>
            <a:r>
              <a:rPr lang="en-US" dirty="0" smtClean="0"/>
              <a:t>Expansion of gender roles</a:t>
            </a: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2286000"/>
            <a:ext cx="3956304"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5770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pPr marL="0" indent="0">
              <a:buNone/>
            </a:pPr>
            <a:r>
              <a:rPr lang="en-US" dirty="0"/>
              <a:t>What is your opinion on the empty-nest syndrome? Have you observed this in your parents or perhaps in yourself? Did this time of life bring an increase in life satisfaction? A decrease?</a:t>
            </a:r>
          </a:p>
        </p:txBody>
      </p:sp>
    </p:spTree>
    <p:extLst>
      <p:ext uri="{BB962C8B-B14F-4D97-AF65-F5344CB8AC3E}">
        <p14:creationId xmlns:p14="http://schemas.microsoft.com/office/powerpoint/2010/main" val="1386528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Roles in Middle </a:t>
            </a:r>
            <a:r>
              <a:rPr lang="en-US" dirty="0" smtClean="0"/>
              <a:t>Adulthood</a:t>
            </a:r>
            <a:r>
              <a:rPr lang="en-US" sz="2000" dirty="0" smtClean="0"/>
              <a:t> (2 of 2)</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00200"/>
            <a:ext cx="8229600" cy="4525963"/>
          </a:xfrm>
        </p:spPr>
        <p:txBody>
          <a:bodyPr/>
          <a:lstStyle/>
          <a:p>
            <a:pPr>
              <a:buClrTx/>
            </a:pPr>
            <a:r>
              <a:rPr lang="en-US" dirty="0" smtClean="0"/>
              <a:t>Becoming a Grandparent</a:t>
            </a:r>
          </a:p>
          <a:p>
            <a:pPr lvl="1"/>
            <a:r>
              <a:rPr lang="en-US" dirty="0" smtClean="0"/>
              <a:t>More grandparents than ever</a:t>
            </a:r>
          </a:p>
          <a:p>
            <a:pPr lvl="1"/>
            <a:r>
              <a:rPr lang="en-US" dirty="0" smtClean="0"/>
              <a:t>Grandparents raising </a:t>
            </a:r>
            <a:r>
              <a:rPr lang="en-US" dirty="0" smtClean="0"/>
              <a:t>grandchildren (due to problems of parents e.g. in jail, finance, drug, alcohol…etc.)</a:t>
            </a:r>
            <a:endParaRPr lang="en-US" dirty="0" smtClean="0"/>
          </a:p>
          <a:p>
            <a:r>
              <a:rPr lang="en-US" dirty="0"/>
              <a:t>Caring for an Aging </a:t>
            </a:r>
            <a:r>
              <a:rPr lang="en-US" dirty="0" smtClean="0"/>
              <a:t>Parent</a:t>
            </a:r>
          </a:p>
          <a:p>
            <a:pPr lvl="1"/>
            <a:r>
              <a:rPr lang="en-US" dirty="0" smtClean="0"/>
              <a:t>Gender and caregiving</a:t>
            </a:r>
          </a:p>
          <a:p>
            <a:pPr lvl="1"/>
            <a:r>
              <a:rPr lang="en-US" dirty="0" smtClean="0"/>
              <a:t>Impact of caregiving: </a:t>
            </a:r>
            <a:r>
              <a:rPr lang="en-US" dirty="0">
                <a:solidFill>
                  <a:srgbClr val="FF0000"/>
                </a:solidFill>
              </a:rPr>
              <a:t>Caregiver </a:t>
            </a:r>
            <a:r>
              <a:rPr lang="en-US" dirty="0" smtClean="0">
                <a:solidFill>
                  <a:srgbClr val="FF0000"/>
                </a:solidFill>
              </a:rPr>
              <a:t>burden</a:t>
            </a:r>
            <a:endParaRPr lang="en-US" dirty="0">
              <a:solidFill>
                <a:srgbClr val="FF0000"/>
              </a:solidFill>
            </a:endParaRPr>
          </a:p>
        </p:txBody>
      </p:sp>
    </p:spTree>
    <p:extLst>
      <p:ext uri="{BB962C8B-B14F-4D97-AF65-F5344CB8AC3E}">
        <p14:creationId xmlns:p14="http://schemas.microsoft.com/office/powerpoint/2010/main" val="1279876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5.5</a:t>
            </a:r>
            <a:r>
              <a:rPr lang="en-US" dirty="0" smtClean="0"/>
              <a:t/>
            </a:r>
            <a:br>
              <a:rPr lang="en-US" dirty="0" smtClean="0"/>
            </a:br>
            <a:r>
              <a:rPr lang="en-US" dirty="0" smtClean="0"/>
              <a:t>Middle-Aged Adults and Their Parents’ Health</a:t>
            </a:r>
            <a:endParaRPr lang="en-US" dirty="0"/>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1600200"/>
            <a:ext cx="6289213" cy="371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57200" y="5638800"/>
            <a:ext cx="8229600" cy="892552"/>
          </a:xfrm>
          <a:prstGeom prst="rect">
            <a:avLst/>
          </a:prstGeom>
          <a:noFill/>
        </p:spPr>
        <p:txBody>
          <a:bodyPr wrap="square" rtlCol="0">
            <a:spAutoFit/>
          </a:bodyPr>
          <a:lstStyle/>
          <a:p>
            <a:r>
              <a:rPr lang="en-US" sz="1600" dirty="0"/>
              <a:t>About 78% of middle-aged adults (aged 40–59) have at least one living parent, and for over a third of those, one or more of their parents is not in good health.</a:t>
            </a:r>
          </a:p>
          <a:p>
            <a:endParaRPr lang="en-US" sz="2000" dirty="0" err="1" smtClean="0"/>
          </a:p>
        </p:txBody>
      </p:sp>
    </p:spTree>
    <p:extLst>
      <p:ext uri="{BB962C8B-B14F-4D97-AF65-F5344CB8AC3E}">
        <p14:creationId xmlns:p14="http://schemas.microsoft.com/office/powerpoint/2010/main" val="4073714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Roles in Late </a:t>
            </a:r>
            <a:r>
              <a:rPr lang="en-US" dirty="0" smtClean="0"/>
              <a:t>Adulthood </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p:txBody>
          <a:bodyPr/>
          <a:lstStyle/>
          <a:p>
            <a:r>
              <a:rPr lang="en-US" dirty="0" smtClean="0"/>
              <a:t>Living Alone</a:t>
            </a:r>
          </a:p>
          <a:p>
            <a:pPr lvl="1"/>
            <a:r>
              <a:rPr lang="en-US" dirty="0" smtClean="0"/>
              <a:t>Change of role</a:t>
            </a:r>
          </a:p>
          <a:p>
            <a:pPr lvl="1"/>
            <a:r>
              <a:rPr lang="en-US" dirty="0" smtClean="0"/>
              <a:t>Living arrangements</a:t>
            </a:r>
          </a:p>
          <a:p>
            <a:r>
              <a:rPr lang="en-US" dirty="0"/>
              <a:t>Becoming a Care </a:t>
            </a:r>
            <a:r>
              <a:rPr lang="en-US" dirty="0" smtClean="0"/>
              <a:t>Receiver</a:t>
            </a:r>
          </a:p>
          <a:p>
            <a:pPr lvl="1"/>
            <a:r>
              <a:rPr lang="en-US" dirty="0" smtClean="0"/>
              <a:t>Remaining independent</a:t>
            </a:r>
          </a:p>
          <a:p>
            <a:pPr lvl="1"/>
            <a:r>
              <a:rPr lang="en-US" dirty="0" smtClean="0"/>
              <a:t>Loss of freedom</a:t>
            </a:r>
          </a:p>
          <a:p>
            <a:pPr lvl="1"/>
            <a:r>
              <a:rPr lang="en-US" dirty="0" smtClean="0"/>
              <a:t>Care from family</a:t>
            </a:r>
            <a:endParaRPr lang="en-US" dirty="0"/>
          </a:p>
        </p:txBody>
      </p:sp>
    </p:spTree>
    <p:extLst>
      <p:ext uri="{BB962C8B-B14F-4D97-AF65-F5344CB8AC3E}">
        <p14:creationId xmlns:p14="http://schemas.microsoft.com/office/powerpoint/2010/main" val="3815770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5.6</a:t>
            </a:r>
            <a:r>
              <a:rPr lang="en-US" dirty="0" smtClean="0"/>
              <a:t/>
            </a:r>
            <a:br>
              <a:rPr lang="en-US" dirty="0" smtClean="0"/>
            </a:br>
            <a:r>
              <a:rPr lang="en-US" dirty="0" smtClean="0"/>
              <a:t>Living Arrangements of People over 65</a:t>
            </a:r>
            <a:endParaRPr lang="en-US" dirty="0"/>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397794"/>
            <a:ext cx="7049172" cy="4062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28600" y="5485284"/>
            <a:ext cx="8763000" cy="830997"/>
          </a:xfrm>
          <a:prstGeom prst="rect">
            <a:avLst/>
          </a:prstGeom>
          <a:noFill/>
        </p:spPr>
        <p:txBody>
          <a:bodyPr wrap="square" rtlCol="0">
            <a:spAutoFit/>
          </a:bodyPr>
          <a:lstStyle/>
          <a:p>
            <a:r>
              <a:rPr lang="en-US" sz="1600" dirty="0"/>
              <a:t>Over 70% of men 65 years of age or older live with their spouses and almost 20% live alone. For women this age, only 42% live with their spouses and almost that many live alone (37%). The proportion living with relatives depends on the racial/ethnic group and gender</a:t>
            </a:r>
            <a:r>
              <a:rPr lang="en-US" sz="1600" dirty="0" smtClean="0"/>
              <a:t>.</a:t>
            </a:r>
            <a:endParaRPr lang="en-US" sz="2000" dirty="0" smtClean="0"/>
          </a:p>
        </p:txBody>
      </p:sp>
    </p:spTree>
    <p:extLst>
      <p:ext uri="{BB962C8B-B14F-4D97-AF65-F5344CB8AC3E}">
        <p14:creationId xmlns:p14="http://schemas.microsoft.com/office/powerpoint/2010/main" val="4073714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3"/>
          </p:nvPr>
        </p:nvSpPr>
        <p:spPr/>
        <p:txBody>
          <a:bodyPr/>
          <a:lstStyle/>
          <a:p>
            <a:r>
              <a:rPr lang="en-US" dirty="0"/>
              <a:t>More men than women over 65 live with their spouses, especially since men tend to marry younger women</a:t>
            </a:r>
          </a:p>
          <a:p>
            <a:endParaRPr lang="en-US" dirty="0"/>
          </a:p>
        </p:txBody>
      </p:sp>
      <p:pic>
        <p:nvPicPr>
          <p:cNvPr id="4100" name="Picture 4" descr="Image result for old husband young wif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5282" y="1824860"/>
            <a:ext cx="2338449" cy="350767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teve Martin is listed (or ranked) 5 on the list Famous Men Who Married Much Younger Wom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8007" y="1824860"/>
            <a:ext cx="2277710" cy="350767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lint Eastwood is listed (or ranked) 7 on the list Famous Men Who Married Much Younger Wome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70775" y="1824860"/>
            <a:ext cx="2435025" cy="3506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794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lstStyle/>
          <a:p>
            <a:r>
              <a:rPr lang="en-US" sz="3200" dirty="0" smtClean="0"/>
              <a:t>Ungraded Discussion</a:t>
            </a:r>
            <a:endParaRPr lang="en-US" sz="3200" dirty="0"/>
          </a:p>
        </p:txBody>
      </p:sp>
      <p:sp>
        <p:nvSpPr>
          <p:cNvPr id="3" name="Text Placeholder 2"/>
          <p:cNvSpPr>
            <a:spLocks noGrp="1"/>
          </p:cNvSpPr>
          <p:nvPr>
            <p:ph type="body" sz="quarter" idx="13"/>
          </p:nvPr>
        </p:nvSpPr>
        <p:spPr>
          <a:xfrm>
            <a:off x="457200" y="2514600"/>
            <a:ext cx="8229600" cy="2362200"/>
          </a:xfrm>
        </p:spPr>
        <p:txBody>
          <a:bodyPr/>
          <a:lstStyle/>
          <a:p>
            <a:pPr marL="457200" indent="-457200">
              <a:buFont typeface="Arial" panose="020B0604020202020204" pitchFamily="34" charset="0"/>
              <a:buChar char="•"/>
            </a:pPr>
            <a:r>
              <a:rPr lang="en-US" sz="2800" dirty="0" smtClean="0"/>
              <a:t>It is more common for an older man to marry a much younger woman (e.g. 30 years apart), but not the other way around. Why?</a:t>
            </a:r>
          </a:p>
          <a:p>
            <a:pPr marL="457200" indent="-457200">
              <a:buFont typeface="Arial" panose="020B0604020202020204" pitchFamily="34" charset="0"/>
              <a:buChar char="•"/>
            </a:pPr>
            <a:r>
              <a:rPr lang="en-US" sz="2800" dirty="0" smtClean="0"/>
              <a:t>In some cultures it is acceptable for an older man to marry a much younger woman, but in some cultures it is not acceptable? What are the reasons for objection? </a:t>
            </a:r>
            <a:endParaRPr lang="en-US" sz="2800" dirty="0"/>
          </a:p>
        </p:txBody>
      </p:sp>
    </p:spTree>
    <p:extLst>
      <p:ext uri="{BB962C8B-B14F-4D97-AF65-F5344CB8AC3E}">
        <p14:creationId xmlns:p14="http://schemas.microsoft.com/office/powerpoint/2010/main" val="3615009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382000" cy="1066800"/>
          </a:xfrm>
        </p:spPr>
        <p:txBody>
          <a:bodyPr/>
          <a:lstStyle/>
          <a:p>
            <a:r>
              <a:rPr lang="en-US" dirty="0" smtClean="0"/>
              <a:t/>
            </a:r>
            <a:br>
              <a:rPr lang="en-US" dirty="0" smtClean="0"/>
            </a:br>
            <a:r>
              <a:rPr lang="en-US" dirty="0" smtClean="0"/>
              <a:t>Percent of Women Aged 40 – 44 Who Have Had No Children</a:t>
            </a:r>
            <a:endParaRPr lang="en-US" dirty="0"/>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0598" y="1577339"/>
            <a:ext cx="3890411"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3"/>
          <p:cNvSpPr txBox="1">
            <a:spLocks/>
          </p:cNvSpPr>
          <p:nvPr/>
        </p:nvSpPr>
        <p:spPr>
          <a:xfrm>
            <a:off x="457200" y="1676399"/>
            <a:ext cx="4191000" cy="4495801"/>
          </a:xfrm>
          <a:prstGeom prst="rect">
            <a:avLst/>
          </a:prstGeom>
        </p:spPr>
        <p:txBody>
          <a:bodyPr/>
          <a:lstStyle>
            <a:lvl1pPr marL="256032" indent="-256032" algn="l" defTabSz="914400" rtl="0" eaLnBrk="1" latinLnBrk="0" hangingPunct="1">
              <a:spcBef>
                <a:spcPts val="15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9pPr>
          </a:lstStyle>
          <a:p>
            <a:r>
              <a:rPr lang="en-US" sz="2400" dirty="0" smtClean="0"/>
              <a:t>Lifelong Singles</a:t>
            </a:r>
          </a:p>
          <a:p>
            <a:r>
              <a:rPr lang="en-US" sz="2400" dirty="0" smtClean="0"/>
              <a:t>The Childless</a:t>
            </a:r>
          </a:p>
          <a:p>
            <a:r>
              <a:rPr lang="en-US" sz="2400" dirty="0"/>
              <a:t>The percent of U.S. women aged 40 to 44 who have had no children has increased over the last three decades, declining slightly since 2000</a:t>
            </a:r>
            <a:r>
              <a:rPr lang="en-US" sz="2400" dirty="0" smtClean="0"/>
              <a:t>.</a:t>
            </a:r>
          </a:p>
          <a:p>
            <a:r>
              <a:rPr lang="en-US" sz="2400" dirty="0" smtClean="0"/>
              <a:t>Possible cause: technology</a:t>
            </a:r>
            <a:endParaRPr lang="en-US" sz="2400" dirty="0"/>
          </a:p>
          <a:p>
            <a:endParaRPr lang="en-US" dirty="0" smtClean="0"/>
          </a:p>
        </p:txBody>
      </p:sp>
    </p:spTree>
    <p:extLst>
      <p:ext uri="{BB962C8B-B14F-4D97-AF65-F5344CB8AC3E}">
        <p14:creationId xmlns:p14="http://schemas.microsoft.com/office/powerpoint/2010/main" val="1477591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3"/>
          </p:nvPr>
        </p:nvSpPr>
        <p:spPr>
          <a:xfrm>
            <a:off x="457200" y="1905000"/>
            <a:ext cx="3886200" cy="3733800"/>
          </a:xfrm>
        </p:spPr>
        <p:txBody>
          <a:bodyPr/>
          <a:lstStyle/>
          <a:p>
            <a:pPr marL="457200" indent="-457200">
              <a:buFont typeface="Arial" panose="020B0604020202020204" pitchFamily="34" charset="0"/>
              <a:buChar char="•"/>
            </a:pPr>
            <a:r>
              <a:rPr lang="en-US" sz="2800" dirty="0"/>
              <a:t>E</a:t>
            </a:r>
            <a:r>
              <a:rPr lang="en-US" sz="2800" dirty="0" smtClean="0"/>
              <a:t>gg freezing can </a:t>
            </a:r>
            <a:r>
              <a:rPr lang="en-US" sz="2800" dirty="0"/>
              <a:t>preserve a woman's eggs </a:t>
            </a:r>
            <a:r>
              <a:rPr lang="en-US" sz="2800" dirty="0" smtClean="0"/>
              <a:t>so that women </a:t>
            </a:r>
            <a:r>
              <a:rPr lang="en-US" sz="2800" dirty="0"/>
              <a:t>to postpone pregnancy to a later </a:t>
            </a:r>
            <a:r>
              <a:rPr lang="en-US" sz="2800" dirty="0" smtClean="0"/>
              <a:t>date.</a:t>
            </a:r>
          </a:p>
          <a:p>
            <a:pPr marL="457200" indent="-457200">
              <a:buFont typeface="Arial" panose="020B0604020202020204" pitchFamily="34" charset="0"/>
              <a:buChar char="•"/>
            </a:pPr>
            <a:r>
              <a:rPr lang="en-US" sz="2800" dirty="0" smtClean="0"/>
              <a:t>The success rates are between 1.5% and 31.5%</a:t>
            </a:r>
            <a:endParaRPr lang="en-US" sz="2800" dirty="0"/>
          </a:p>
        </p:txBody>
      </p:sp>
      <p:pic>
        <p:nvPicPr>
          <p:cNvPr id="3074" name="Picture 2" descr="Image result for women freezing egg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43400" y="1924929"/>
            <a:ext cx="42672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695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Ungraded Discussion</a:t>
            </a:r>
            <a:endParaRPr lang="en-US" sz="3600" dirty="0"/>
          </a:p>
        </p:txBody>
      </p:sp>
      <p:sp>
        <p:nvSpPr>
          <p:cNvPr id="3" name="Text Placeholder 2"/>
          <p:cNvSpPr>
            <a:spLocks noGrp="1"/>
          </p:cNvSpPr>
          <p:nvPr>
            <p:ph type="body" sz="quarter" idx="13"/>
          </p:nvPr>
        </p:nvSpPr>
        <p:spPr>
          <a:xfrm>
            <a:off x="457200" y="1828800"/>
            <a:ext cx="8229600" cy="1371600"/>
          </a:xfrm>
        </p:spPr>
        <p:txBody>
          <a:bodyPr/>
          <a:lstStyle/>
          <a:p>
            <a:r>
              <a:rPr lang="en-US" sz="2800" dirty="0"/>
              <a:t>What do you think are some of the reasons for the increase in voluntary childlessness in the United States and around the world?</a:t>
            </a:r>
          </a:p>
        </p:txBody>
      </p:sp>
    </p:spTree>
    <p:extLst>
      <p:ext uri="{BB962C8B-B14F-4D97-AF65-F5344CB8AC3E}">
        <p14:creationId xmlns:p14="http://schemas.microsoft.com/office/powerpoint/2010/main" val="3073490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Divorce</a:t>
            </a:r>
            <a:endParaRPr lang="en-US" dirty="0"/>
          </a:p>
        </p:txBody>
      </p:sp>
      <p:sp>
        <p:nvSpPr>
          <p:cNvPr id="3" name="Text Placeholder 2"/>
          <p:cNvSpPr>
            <a:spLocks noGrp="1"/>
          </p:cNvSpPr>
          <p:nvPr>
            <p:ph type="body" sz="quarter" idx="13"/>
          </p:nvPr>
        </p:nvSpPr>
        <p:spPr/>
        <p:txBody>
          <a:bodyPr/>
          <a:lstStyle/>
          <a:p>
            <a:r>
              <a:rPr lang="en-US" sz="2000" i="1" dirty="0"/>
              <a:t>Number of divorces per 1,000 population 2017 or latest available</a:t>
            </a:r>
            <a:endParaRPr lang="en-US" sz="2000" b="1" dirty="0"/>
          </a:p>
          <a:p>
            <a:endParaRPr lang="en-US" sz="2000" dirty="0"/>
          </a:p>
        </p:txBody>
      </p:sp>
      <p:sp>
        <p:nvSpPr>
          <p:cNvPr id="4" name="Content Placeholder 3"/>
          <p:cNvSpPr>
            <a:spLocks noGrp="1"/>
          </p:cNvSpPr>
          <p:nvPr>
            <p:ph sz="quarter" idx="14"/>
          </p:nvPr>
        </p:nvSpPr>
        <p:spPr/>
        <p:txBody>
          <a:bodyPr/>
          <a:lstStyle/>
          <a:p>
            <a:endParaRPr lang="en-US" dirty="0" smtClean="0"/>
          </a:p>
        </p:txBody>
      </p:sp>
      <p:pic>
        <p:nvPicPr>
          <p:cNvPr id="7" name="Picture 6"/>
          <p:cNvPicPr>
            <a:picLocks noChangeAspect="1"/>
          </p:cNvPicPr>
          <p:nvPr/>
        </p:nvPicPr>
        <p:blipFill>
          <a:blip r:embed="rId3"/>
          <a:stretch>
            <a:fillRect/>
          </a:stretch>
        </p:blipFill>
        <p:spPr>
          <a:xfrm>
            <a:off x="228600" y="1439258"/>
            <a:ext cx="4316922" cy="4495800"/>
          </a:xfrm>
          <a:prstGeom prst="rect">
            <a:avLst/>
          </a:prstGeom>
        </p:spPr>
      </p:pic>
      <p:pic>
        <p:nvPicPr>
          <p:cNvPr id="8" name="Picture 7"/>
          <p:cNvPicPr>
            <a:picLocks noChangeAspect="1"/>
          </p:cNvPicPr>
          <p:nvPr/>
        </p:nvPicPr>
        <p:blipFill>
          <a:blip r:embed="rId4"/>
          <a:stretch>
            <a:fillRect/>
          </a:stretch>
        </p:blipFill>
        <p:spPr>
          <a:xfrm>
            <a:off x="4582997" y="1524000"/>
            <a:ext cx="4177852" cy="3823895"/>
          </a:xfrm>
          <a:prstGeom prst="rect">
            <a:avLst/>
          </a:prstGeom>
        </p:spPr>
      </p:pic>
    </p:spTree>
    <p:extLst>
      <p:ext uri="{BB962C8B-B14F-4D97-AF65-F5344CB8AC3E}">
        <p14:creationId xmlns:p14="http://schemas.microsoft.com/office/powerpoint/2010/main" val="1279876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Divorced and remarried</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76400"/>
            <a:ext cx="4953000" cy="4525963"/>
          </a:xfrm>
        </p:spPr>
        <p:txBody>
          <a:bodyPr/>
          <a:lstStyle/>
          <a:p>
            <a:pPr marL="141732" indent="-171450">
              <a:defRPr/>
            </a:pPr>
            <a:endParaRPr lang="en-US" sz="2400" dirty="0" smtClean="0"/>
          </a:p>
        </p:txBody>
      </p:sp>
      <p:pic>
        <p:nvPicPr>
          <p:cNvPr id="1030" name="Picture 6" descr="Remarriage by 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676400"/>
            <a:ext cx="3222544" cy="40957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2" name="Picture 8" descr="Remarriage is Rising for Those Ages 55 and Old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676400"/>
            <a:ext cx="2952750" cy="40957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036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Divorced and remarried</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76400"/>
            <a:ext cx="4953000" cy="4525963"/>
          </a:xfrm>
        </p:spPr>
        <p:txBody>
          <a:bodyPr/>
          <a:lstStyle/>
          <a:p>
            <a:pPr marL="141732" indent="-171450">
              <a:defRPr/>
            </a:pPr>
            <a:endParaRPr lang="en-US" sz="2400" dirty="0" smtClean="0"/>
          </a:p>
        </p:txBody>
      </p:sp>
      <p:pic>
        <p:nvPicPr>
          <p:cNvPr id="4098" name="Picture 2" descr="Remarriage More Common Among Divorced and Widowed Men, but Gap is Narrow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630363"/>
            <a:ext cx="4928258" cy="4572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256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Divorced and remarried</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76400"/>
            <a:ext cx="4953000" cy="4525963"/>
          </a:xfrm>
        </p:spPr>
        <p:txBody>
          <a:bodyPr/>
          <a:lstStyle/>
          <a:p>
            <a:pPr marL="141732" indent="-171450">
              <a:defRPr/>
            </a:pPr>
            <a:endParaRPr lang="en-US" sz="2400" dirty="0" smtClean="0"/>
          </a:p>
        </p:txBody>
      </p:sp>
      <p:pic>
        <p:nvPicPr>
          <p:cNvPr id="5122" name="Picture 2" descr="Gender Gap in Remarriage Persists at Oldest 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798487"/>
            <a:ext cx="5132981" cy="39841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1849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Divorced and remarried</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76400"/>
            <a:ext cx="4953000" cy="4525963"/>
          </a:xfrm>
        </p:spPr>
        <p:txBody>
          <a:bodyPr/>
          <a:lstStyle/>
          <a:p>
            <a:pPr marL="141732" indent="-171450">
              <a:defRPr/>
            </a:pPr>
            <a:endParaRPr lang="en-US" sz="2400" dirty="0" smtClean="0"/>
          </a:p>
        </p:txBody>
      </p:sp>
      <p:pic>
        <p:nvPicPr>
          <p:cNvPr id="6146" name="Picture 2" descr="Whites Most Likely to Rema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 y="1524000"/>
            <a:ext cx="3486279" cy="46783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148" name="Picture 4" descr="U.S. Born More Likely to Remarry, but Gap is Narrow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1523999"/>
            <a:ext cx="4515164" cy="46783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103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Divorced and remarried</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76400"/>
            <a:ext cx="4953000" cy="4525963"/>
          </a:xfrm>
        </p:spPr>
        <p:txBody>
          <a:bodyPr/>
          <a:lstStyle/>
          <a:p>
            <a:pPr marL="141732" indent="-171450">
              <a:defRPr/>
            </a:pPr>
            <a:r>
              <a:rPr lang="en-US" sz="2400" dirty="0"/>
              <a:t>In 2013 About 40% of all the new marriages in 2013 were not first </a:t>
            </a:r>
            <a:r>
              <a:rPr lang="en-US" sz="2400" dirty="0" smtClean="0"/>
              <a:t>marriages.</a:t>
            </a:r>
          </a:p>
          <a:p>
            <a:pPr marL="141732" indent="-171450">
              <a:defRPr/>
            </a:pPr>
            <a:r>
              <a:rPr lang="en-US" sz="2400" dirty="0"/>
              <a:t>Only 7% of people who are remarried live in poverty, compared to 19% of people who are </a:t>
            </a:r>
            <a:r>
              <a:rPr lang="en-US" sz="2400" dirty="0" smtClean="0"/>
              <a:t>not remarried.</a:t>
            </a:r>
          </a:p>
          <a:p>
            <a:pPr marL="141732" indent="-171450">
              <a:defRPr/>
            </a:pPr>
            <a:r>
              <a:rPr lang="en-US" sz="2400" dirty="0"/>
              <a:t>M</a:t>
            </a:r>
            <a:r>
              <a:rPr lang="en-US" sz="2400" dirty="0" smtClean="0"/>
              <a:t>en </a:t>
            </a:r>
            <a:r>
              <a:rPr lang="en-US" sz="2400" dirty="0"/>
              <a:t>are much more </a:t>
            </a:r>
            <a:r>
              <a:rPr lang="en-US" sz="2400" dirty="0" smtClean="0"/>
              <a:t>interested in remarriage </a:t>
            </a:r>
            <a:r>
              <a:rPr lang="en-US" sz="2400" dirty="0"/>
              <a:t>than women are</a:t>
            </a:r>
            <a:r>
              <a:rPr lang="en-US" sz="2400" dirty="0" smtClean="0"/>
              <a:t>.</a:t>
            </a:r>
          </a:p>
          <a:p>
            <a:pPr marL="141732" indent="-171450">
              <a:defRPr/>
            </a:pPr>
            <a:r>
              <a:rPr lang="en-US" sz="2400" dirty="0" smtClean="0"/>
              <a:t>Why? What do you think?</a:t>
            </a:r>
          </a:p>
        </p:txBody>
      </p:sp>
      <p:pic>
        <p:nvPicPr>
          <p:cNvPr id="1028" name="Picture 4" descr="Women More Likely to Say “No Thanks” When it Comes to Remarri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600200"/>
            <a:ext cx="3124200" cy="4514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293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Divorced and remarried</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76400"/>
            <a:ext cx="8229600" cy="4525963"/>
          </a:xfrm>
        </p:spPr>
        <p:txBody>
          <a:bodyPr/>
          <a:lstStyle/>
          <a:p>
            <a:pPr marL="141732" indent="-171450">
              <a:defRPr/>
            </a:pPr>
            <a:r>
              <a:rPr lang="en-US" dirty="0" smtClean="0"/>
              <a:t>Women tend to live longer</a:t>
            </a:r>
          </a:p>
          <a:p>
            <a:pPr marL="141732" indent="-171450">
              <a:defRPr/>
            </a:pPr>
            <a:r>
              <a:rPr lang="en-US" dirty="0" smtClean="0"/>
              <a:t>Women </a:t>
            </a:r>
            <a:r>
              <a:rPr lang="en-US" dirty="0"/>
              <a:t>now have more economic </a:t>
            </a:r>
            <a:r>
              <a:rPr lang="en-US" dirty="0" smtClean="0"/>
              <a:t>freedom and independence.</a:t>
            </a:r>
          </a:p>
          <a:p>
            <a:pPr marL="141732" indent="-171450">
              <a:defRPr/>
            </a:pPr>
            <a:r>
              <a:rPr lang="en-US" dirty="0" smtClean="0"/>
              <a:t>Women may be still </a:t>
            </a:r>
            <a:r>
              <a:rPr lang="en-US" dirty="0" smtClean="0"/>
              <a:t>resentful: “I will never make the sam</a:t>
            </a:r>
            <a:r>
              <a:rPr lang="en-US" dirty="0" smtClean="0"/>
              <a:t>e mistake again!”</a:t>
            </a:r>
            <a:endParaRPr lang="en-US" dirty="0" smtClean="0"/>
          </a:p>
          <a:p>
            <a:pPr marL="141732" indent="-171450">
              <a:defRPr/>
            </a:pPr>
            <a:endParaRPr lang="en-US" dirty="0" smtClean="0"/>
          </a:p>
          <a:p>
            <a:pPr marL="141732" indent="-171450">
              <a:defRPr/>
            </a:pPr>
            <a:endParaRPr lang="en-US" dirty="0" smtClean="0"/>
          </a:p>
        </p:txBody>
      </p:sp>
    </p:spTree>
    <p:extLst>
      <p:ext uri="{BB962C8B-B14F-4D97-AF65-F5344CB8AC3E}">
        <p14:creationId xmlns:p14="http://schemas.microsoft.com/office/powerpoint/2010/main" val="78893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5.2: Faith integration</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r>
              <a:rPr lang="en-US" sz="2400" dirty="0" smtClean="0"/>
              <a:t>According to a statistics, the divorce rate of Christians is 42%, which is lower than that of the general population (53%). </a:t>
            </a:r>
          </a:p>
          <a:p>
            <a:r>
              <a:rPr lang="en-US" sz="2400" dirty="0"/>
              <a:t>In some Christian churches, divorcees carry a stigma because Matthew 5:32 is interpreted as a clear argument against divorce</a:t>
            </a:r>
            <a:r>
              <a:rPr lang="en-US" sz="2400" dirty="0" smtClean="0"/>
              <a:t>.</a:t>
            </a:r>
          </a:p>
          <a:p>
            <a:r>
              <a:rPr lang="en-US" sz="2400" dirty="0" smtClean="0"/>
              <a:t>Some churches disallow divorcees to serve in any key positions (e.g. missionary, deacon…etc.)</a:t>
            </a:r>
            <a:endParaRPr lang="en-US" sz="2400" dirty="0"/>
          </a:p>
          <a:p>
            <a:r>
              <a:rPr lang="en-US" sz="2400" dirty="0" smtClean="0"/>
              <a:t>If you were a pastor, what message would you tell your church member who had been divorced?</a:t>
            </a:r>
            <a:endParaRPr lang="en-US" sz="2400" dirty="0"/>
          </a:p>
        </p:txBody>
      </p:sp>
    </p:spTree>
    <p:extLst>
      <p:ext uri="{BB962C8B-B14F-4D97-AF65-F5344CB8AC3E}">
        <p14:creationId xmlns:p14="http://schemas.microsoft.com/office/powerpoint/2010/main" val="261407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508 Lecture">
  <a:themeElements>
    <a:clrScheme name="Office">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1421</TotalTime>
  <Words>1719</Words>
  <Application>Microsoft Office PowerPoint</Application>
  <PresentationFormat>On-screen Show (4:3)</PresentationFormat>
  <Paragraphs>220</Paragraphs>
  <Slides>39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Verdana</vt:lpstr>
      <vt:lpstr>Wingdings</vt:lpstr>
      <vt:lpstr>508 Lecture</vt:lpstr>
      <vt:lpstr>Health and Health Disorders</vt:lpstr>
      <vt:lpstr>Social Roles and Transitions</vt:lpstr>
      <vt:lpstr>Gender Roles and Gender Stereotypes</vt:lpstr>
      <vt:lpstr>Gender Roles and Gender Stereotypes</vt:lpstr>
      <vt:lpstr>Gender Roles and Gender Stereotypes</vt:lpstr>
      <vt:lpstr>Theories of Gender Roles and Gender Stereotypes</vt:lpstr>
      <vt:lpstr>Theories of Gender Roles and Gender Stereotypes</vt:lpstr>
      <vt:lpstr>Assignment 5</vt:lpstr>
      <vt:lpstr> Marriage and quality of life</vt:lpstr>
      <vt:lpstr> Marriage and quality of life</vt:lpstr>
      <vt:lpstr> Marriage and quality of life</vt:lpstr>
      <vt:lpstr>The seven year itch?</vt:lpstr>
      <vt:lpstr>The seven year itch?</vt:lpstr>
      <vt:lpstr>U-shaped or nonlinear pattern</vt:lpstr>
      <vt:lpstr>Figure 5.2 Women and Relationship Type, by Year</vt:lpstr>
      <vt:lpstr>Figure 5.3 Women’s Cohabitation Rates by Country</vt:lpstr>
      <vt:lpstr>Social Roles in Young Adulthood: Parents</vt:lpstr>
      <vt:lpstr>Social Roles in Young Adulthood: Parents</vt:lpstr>
      <vt:lpstr>Parents</vt:lpstr>
      <vt:lpstr>Parents</vt:lpstr>
      <vt:lpstr>Social Roles in Middle Adulthood </vt:lpstr>
      <vt:lpstr>Discussion</vt:lpstr>
      <vt:lpstr>Social Roles in Middle Adulthood (2 of 2)</vt:lpstr>
      <vt:lpstr>Figure 5.5 Middle-Aged Adults and Their Parents’ Health</vt:lpstr>
      <vt:lpstr>Social Roles in Late Adulthood </vt:lpstr>
      <vt:lpstr>Figure 5.6 Living Arrangements of People over 65</vt:lpstr>
      <vt:lpstr>PowerPoint Presentation</vt:lpstr>
      <vt:lpstr>Ungraded Discussion</vt:lpstr>
      <vt:lpstr> Percent of Women Aged 40 – 44 Who Have Had No Children</vt:lpstr>
      <vt:lpstr>PowerPoint Presentation</vt:lpstr>
      <vt:lpstr>Ungraded Discussion</vt:lpstr>
      <vt:lpstr>Divorce</vt:lpstr>
      <vt:lpstr>Divorced and remarried</vt:lpstr>
      <vt:lpstr>Divorced and remarried</vt:lpstr>
      <vt:lpstr>Divorced and remarried</vt:lpstr>
      <vt:lpstr>Divorced and remarried</vt:lpstr>
      <vt:lpstr>Divorced and remarried</vt:lpstr>
      <vt:lpstr>Divorced and remarried</vt:lpstr>
      <vt:lpstr>Assignment 5.2: Faith integration</vt:lpstr>
    </vt:vector>
  </TitlesOfParts>
  <Company>echosvoice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Introduction to Psychology</dc:subject>
  <dc:creator>Echo Swinford</dc:creator>
  <cp:lastModifiedBy>Chong Ho Yu</cp:lastModifiedBy>
  <cp:revision>236</cp:revision>
  <dcterms:created xsi:type="dcterms:W3CDTF">2014-07-14T20:04:21Z</dcterms:created>
  <dcterms:modified xsi:type="dcterms:W3CDTF">2019-09-26T23:11:20Z</dcterms:modified>
</cp:coreProperties>
</file>