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318" r:id="rId2"/>
    <p:sldId id="326" r:id="rId3"/>
    <p:sldId id="363" r:id="rId4"/>
    <p:sldId id="386" r:id="rId5"/>
    <p:sldId id="325" r:id="rId6"/>
    <p:sldId id="328" r:id="rId7"/>
    <p:sldId id="329" r:id="rId8"/>
    <p:sldId id="369" r:id="rId9"/>
    <p:sldId id="368" r:id="rId10"/>
    <p:sldId id="370" r:id="rId11"/>
    <p:sldId id="371" r:id="rId12"/>
    <p:sldId id="367" r:id="rId13"/>
    <p:sldId id="372" r:id="rId14"/>
    <p:sldId id="330" r:id="rId15"/>
    <p:sldId id="374" r:id="rId16"/>
    <p:sldId id="333" r:id="rId17"/>
    <p:sldId id="334" r:id="rId18"/>
    <p:sldId id="376" r:id="rId19"/>
    <p:sldId id="377" r:id="rId20"/>
    <p:sldId id="378" r:id="rId21"/>
    <p:sldId id="379" r:id="rId22"/>
    <p:sldId id="380" r:id="rId23"/>
    <p:sldId id="338" r:id="rId24"/>
    <p:sldId id="339" r:id="rId25"/>
    <p:sldId id="389" r:id="rId26"/>
    <p:sldId id="388" r:id="rId27"/>
    <p:sldId id="387" r:id="rId28"/>
    <p:sldId id="383" r:id="rId29"/>
    <p:sldId id="382" r:id="rId30"/>
    <p:sldId id="343" r:id="rId31"/>
    <p:sldId id="344" r:id="rId32"/>
    <p:sldId id="360" r:id="rId33"/>
    <p:sldId id="359" r:id="rId34"/>
    <p:sldId id="384" r:id="rId35"/>
    <p:sldId id="345" r:id="rId36"/>
    <p:sldId id="362" r:id="rId37"/>
    <p:sldId id="346" r:id="rId38"/>
    <p:sldId id="361" r:id="rId39"/>
    <p:sldId id="347" r:id="rId40"/>
    <p:sldId id="385" r:id="rId41"/>
    <p:sldId id="34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enna" initials="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11" autoAdjust="0"/>
    <p:restoredTop sz="95684" autoAdjust="0"/>
  </p:normalViewPr>
  <p:slideViewPr>
    <p:cSldViewPr>
      <p:cViewPr varScale="1">
        <p:scale>
          <a:sx n="136" d="100"/>
          <a:sy n="136" d="100"/>
        </p:scale>
        <p:origin x="1656" y="192"/>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10/10/19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10/10/19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4122130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More women are entering and staying in the workforce</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Data from U.S. Bureau of Labor Statistics (2013c)</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3538069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3877169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defRPr/>
            </a:pPr>
            <a:endParaRPr lang="en-US" dirty="0"/>
          </a:p>
          <a:p>
            <a:pPr>
              <a:buFont typeface="Arial" panose="020B0604020202020204" pitchFamily="34" charset="0"/>
              <a:buNone/>
              <a:defRPr/>
            </a:pPr>
            <a:r>
              <a:rPr lang="en-US" b="1" dirty="0"/>
              <a:t>The Effects of Gender</a:t>
            </a:r>
          </a:p>
          <a:p>
            <a:pPr marL="171450" indent="-171450">
              <a:buFont typeface="Arial" panose="020B0604020202020204" pitchFamily="34" charset="0"/>
              <a:buChar char="•"/>
              <a:defRPr/>
            </a:pPr>
            <a:r>
              <a:rPr lang="en-US" dirty="0"/>
              <a:t>Point 1 – Occupational</a:t>
            </a:r>
            <a:r>
              <a:rPr lang="en-US" baseline="0" dirty="0"/>
              <a:t> gender segregation</a:t>
            </a:r>
          </a:p>
          <a:p>
            <a:pPr marL="628650" lvl="1" indent="-171450">
              <a:buFont typeface="Arial" panose="020B0604020202020204" pitchFamily="34" charset="0"/>
              <a:buChar char="•"/>
              <a:defRPr/>
            </a:pPr>
            <a:r>
              <a:rPr lang="en-US" dirty="0"/>
              <a:t>Income differentials</a:t>
            </a:r>
          </a:p>
          <a:p>
            <a:pPr marL="628650" lvl="1" indent="-171450">
              <a:buFont typeface="Arial" panose="020B0604020202020204" pitchFamily="34" charset="0"/>
              <a:buChar char="•"/>
              <a:defRPr/>
            </a:pPr>
            <a:r>
              <a:rPr lang="en-US" dirty="0"/>
              <a:t>Pink collar jobs</a:t>
            </a:r>
          </a:p>
          <a:p>
            <a:pPr marL="628650" lvl="1" indent="-171450">
              <a:buFont typeface="Arial" panose="020B0604020202020204" pitchFamily="34" charset="0"/>
              <a:buChar char="•"/>
              <a:defRPr/>
            </a:pPr>
            <a:r>
              <a:rPr lang="en-US" dirty="0"/>
              <a:t>STEM</a:t>
            </a:r>
          </a:p>
          <a:p>
            <a:pPr marL="171450" lvl="0" indent="-171450">
              <a:buFont typeface="Arial" panose="020B0604020202020204" pitchFamily="34" charset="0"/>
              <a:buChar char="•"/>
              <a:defRPr/>
            </a:pPr>
            <a:r>
              <a:rPr lang="en-US" dirty="0"/>
              <a:t>Point 2 – Reasons</a:t>
            </a:r>
          </a:p>
          <a:p>
            <a:pPr marL="628650" lvl="1" indent="-171450">
              <a:buFont typeface="Arial" panose="020B0604020202020204" pitchFamily="34" charset="0"/>
              <a:buChar char="•"/>
              <a:defRPr/>
            </a:pPr>
            <a:r>
              <a:rPr lang="en-US" dirty="0"/>
              <a:t>Different career interests</a:t>
            </a:r>
          </a:p>
          <a:p>
            <a:pPr marL="628650" lvl="1" indent="-171450">
              <a:buFont typeface="Arial" panose="020B0604020202020204" pitchFamily="34" charset="0"/>
              <a:buChar char="•"/>
              <a:defRPr/>
            </a:pPr>
            <a:r>
              <a:rPr lang="en-US" dirty="0"/>
              <a:t>Different</a:t>
            </a:r>
            <a:r>
              <a:rPr lang="en-US" baseline="0" dirty="0"/>
              <a:t> career patterns</a:t>
            </a:r>
          </a:p>
          <a:p>
            <a:pPr marL="628650" lvl="1" indent="-171450">
              <a:buFont typeface="Arial" panose="020B0604020202020204" pitchFamily="34" charset="0"/>
              <a:buChar char="•"/>
              <a:defRPr/>
            </a:pPr>
            <a:r>
              <a:rPr lang="en-US" baseline="0" dirty="0"/>
              <a:t>Discouragement</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4012542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1384090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r>
              <a:rPr lang="en-US" b="1" dirty="0"/>
              <a:t>Job Performance</a:t>
            </a:r>
          </a:p>
          <a:p>
            <a:pPr marL="171450" indent="-171450">
              <a:buFont typeface="Arial" panose="020B0604020202020204" pitchFamily="34" charset="0"/>
              <a:buChar char="•"/>
              <a:defRPr/>
            </a:pPr>
            <a:r>
              <a:rPr lang="en-US" dirty="0"/>
              <a:t>Point 1 – General</a:t>
            </a:r>
            <a:r>
              <a:rPr lang="en-US" baseline="0" dirty="0"/>
              <a:t> ability</a:t>
            </a:r>
            <a:endParaRPr lang="en-US" dirty="0"/>
          </a:p>
          <a:p>
            <a:pPr marL="628650" lvl="1" indent="-171450">
              <a:buFont typeface="Arial" panose="020B0604020202020204" pitchFamily="34" charset="0"/>
              <a:buChar char="•"/>
              <a:defRPr/>
            </a:pPr>
            <a:r>
              <a:rPr lang="en-US" dirty="0"/>
              <a:t>May</a:t>
            </a:r>
            <a:r>
              <a:rPr lang="en-US" baseline="0" dirty="0"/>
              <a:t> decline with age</a:t>
            </a:r>
          </a:p>
          <a:p>
            <a:pPr marL="171450" lvl="0" indent="-171450">
              <a:buFont typeface="Arial" panose="020B0604020202020204" pitchFamily="34" charset="0"/>
              <a:buChar char="•"/>
              <a:defRPr/>
            </a:pPr>
            <a:r>
              <a:rPr lang="en-US" baseline="0" dirty="0"/>
              <a:t>Point 2 – Job expertise</a:t>
            </a:r>
          </a:p>
          <a:p>
            <a:pPr marL="628650" lvl="1" indent="-171450">
              <a:buFont typeface="Arial" panose="020B0604020202020204" pitchFamily="34" charset="0"/>
              <a:buChar char="•"/>
              <a:defRPr/>
            </a:pPr>
            <a:r>
              <a:rPr lang="en-US" baseline="0" dirty="0"/>
              <a:t>Increases with age</a:t>
            </a:r>
          </a:p>
          <a:p>
            <a:pPr marL="628650" lvl="1" indent="-171450">
              <a:buFont typeface="Arial" panose="020B0604020202020204" pitchFamily="34" charset="0"/>
              <a:buChar char="•"/>
              <a:defRPr/>
            </a:pPr>
            <a:r>
              <a:rPr lang="en-US" baseline="0" dirty="0"/>
              <a:t>Ability/expertise trade-off</a:t>
            </a:r>
            <a:endParaRPr lang="en-US" dirty="0"/>
          </a:p>
          <a:p>
            <a:pPr marL="628650" lvl="1" indent="-171450">
              <a:buFont typeface="Arial" panose="020B0604020202020204" pitchFamily="34" charset="0"/>
              <a:buChar char="•"/>
              <a:defRPr/>
            </a:pPr>
            <a:endParaRPr lang="en-US" dirty="0"/>
          </a:p>
          <a:p>
            <a:pPr>
              <a:buFont typeface="Arial" panose="020B0604020202020204" pitchFamily="34" charset="0"/>
              <a:buNone/>
              <a:defRPr/>
            </a:pPr>
            <a:r>
              <a:rPr lang="en-US" b="1" dirty="0"/>
              <a:t>Job Training</a:t>
            </a:r>
            <a:r>
              <a:rPr lang="en-US" b="1" baseline="0" dirty="0"/>
              <a:t> and Retraining</a:t>
            </a:r>
            <a:endParaRPr lang="en-US" b="1" dirty="0"/>
          </a:p>
          <a:p>
            <a:pPr marL="171450" indent="-171450">
              <a:buFont typeface="Arial" panose="020B0604020202020204" pitchFamily="34" charset="0"/>
              <a:buChar char="•"/>
              <a:defRPr/>
            </a:pPr>
            <a:r>
              <a:rPr lang="en-US" dirty="0"/>
              <a:t>Point 1 – Career recycling</a:t>
            </a:r>
          </a:p>
          <a:p>
            <a:pPr marL="628650" lvl="1" indent="-171450">
              <a:buFont typeface="Arial" panose="020B0604020202020204" pitchFamily="34" charset="0"/>
              <a:buChar char="•"/>
              <a:defRPr/>
            </a:pPr>
            <a:r>
              <a:rPr lang="en-US" dirty="0"/>
              <a:t>Super’s stages</a:t>
            </a:r>
          </a:p>
          <a:p>
            <a:pPr marL="171450" lvl="0" indent="-171450">
              <a:buFont typeface="Arial" panose="020B0604020202020204" pitchFamily="34" charset="0"/>
              <a:buChar char="•"/>
              <a:defRPr/>
            </a:pPr>
            <a:r>
              <a:rPr lang="en-US" dirty="0"/>
              <a:t>Point 2 -</a:t>
            </a:r>
            <a:r>
              <a:rPr lang="en-US" baseline="0" dirty="0"/>
              <a:t> </a:t>
            </a:r>
            <a:r>
              <a:rPr lang="en-US" dirty="0"/>
              <a:t>Nontraditional college students</a:t>
            </a:r>
          </a:p>
          <a:p>
            <a:pPr marL="628650" lvl="1" indent="-171450">
              <a:buFont typeface="Arial" panose="020B0604020202020204" pitchFamily="34" charset="0"/>
              <a:buChar char="•"/>
              <a:defRPr/>
            </a:pPr>
            <a:r>
              <a:rPr lang="en-US" dirty="0"/>
              <a:t>38% of college students are over 25</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4184482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2472911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3259792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val="3193183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Data from United Nations Economic Commission for Europe (2013)</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Data from </a:t>
            </a:r>
            <a:r>
              <a:rPr lang="en-US" sz="1200" b="0" i="0" u="none" strike="noStrike" kern="1200" baseline="0" dirty="0" err="1">
                <a:solidFill>
                  <a:schemeClr val="tx1"/>
                </a:solidFill>
                <a:latin typeface="+mn-lt"/>
                <a:ea typeface="+mn-ea"/>
                <a:cs typeface="+mn-cs"/>
              </a:rPr>
              <a:t>Toossi</a:t>
            </a:r>
            <a:r>
              <a:rPr lang="en-US" sz="1200" b="0" i="0" u="none" strike="noStrike" kern="1200" baseline="0" dirty="0">
                <a:solidFill>
                  <a:schemeClr val="tx1"/>
                </a:solidFill>
                <a:latin typeface="+mn-lt"/>
                <a:ea typeface="+mn-ea"/>
                <a:cs typeface="+mn-cs"/>
              </a:rPr>
              <a:t> (2012)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33</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34</a:t>
            </a:fld>
            <a:endParaRPr lang="en-US" dirty="0"/>
          </a:p>
        </p:txBody>
      </p:sp>
    </p:spTree>
    <p:extLst>
      <p:ext uri="{BB962C8B-B14F-4D97-AF65-F5344CB8AC3E}">
        <p14:creationId xmlns:p14="http://schemas.microsoft.com/office/powerpoint/2010/main" val="4072959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Data from Federal Interagency Forum on Aging-Related Statistics (2012)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36</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Women tend not to plan as well for retirement as men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37</a:t>
            </a:fld>
            <a:endParaRPr lang="en-US" dirty="0"/>
          </a:p>
        </p:txBody>
      </p:sp>
    </p:spTree>
    <p:extLst>
      <p:ext uri="{BB962C8B-B14F-4D97-AF65-F5344CB8AC3E}">
        <p14:creationId xmlns:p14="http://schemas.microsoft.com/office/powerpoint/2010/main" val="1769276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Poverty rates among youth have risen, while dropping for older adults</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Federal Interagency Forum on Age-Related Statistics (2012)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38</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Women have significantly less income than men</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AARP (2012)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39</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40</a:t>
            </a:fld>
            <a:endParaRPr lang="en-US" dirty="0"/>
          </a:p>
        </p:txBody>
      </p:sp>
    </p:spTree>
    <p:extLst>
      <p:ext uri="{BB962C8B-B14F-4D97-AF65-F5344CB8AC3E}">
        <p14:creationId xmlns:p14="http://schemas.microsoft.com/office/powerpoint/2010/main" val="20157270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41</a:t>
            </a:fld>
            <a:endParaRPr lang="en-US" dirty="0"/>
          </a:p>
        </p:txBody>
      </p:sp>
    </p:spTree>
    <p:extLst>
      <p:ext uri="{BB962C8B-B14F-4D97-AF65-F5344CB8AC3E}">
        <p14:creationId xmlns:p14="http://schemas.microsoft.com/office/powerpoint/2010/main" val="8953487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10/10/19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vl6pPr>
              <a:buClr>
                <a:schemeClr val="bg1"/>
              </a:buClr>
              <a:defRPr/>
            </a:lvl6pPr>
            <a:lvl7pPr>
              <a:buClr>
                <a:schemeClr val="bg1"/>
              </a:buClr>
              <a:defRPr/>
            </a:lvl7pPr>
            <a:lvl8pPr>
              <a:buClr>
                <a:schemeClr val="bg1"/>
              </a:buClr>
              <a:defRPr/>
            </a:lvl8pPr>
            <a:lvl9pPr>
              <a:buClr>
                <a:schemeClr val="bg1"/>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10/10/19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A head , LO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10/10/19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586010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bg1"/>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10/10/19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10/10/19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10/10/19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10/10/19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1" r:id="rId4"/>
    <p:sldLayoutId id="2147483650" r:id="rId5"/>
    <p:sldLayoutId id="2147483659" r:id="rId6"/>
    <p:sldLayoutId id="2147483658" r:id="rId7"/>
    <p:sldLayoutId id="2147483660" r:id="rId8"/>
    <p:sldLayoutId id="2147483651" r:id="rId9"/>
    <p:sldLayoutId id="2147483654" r:id="rId10"/>
    <p:sldLayoutId id="2147483655" r:id="rId11"/>
  </p:sldLayoutIdLst>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statista.com/chart/13182/where-the-gender-pay-gap-is-widest/"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13XU4fMlN3w"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tn3yqmiwKAk"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xDphVJS9Aos"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Sceo_3BVv0s"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ssa.gov/OACT/quickcalc/"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8XQMQMP8Nn0"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and Health Disorders</a:t>
            </a:r>
          </a:p>
        </p:txBody>
      </p:sp>
      <p:sp>
        <p:nvSpPr>
          <p:cNvPr id="3" name="Text Placeholder 2"/>
          <p:cNvSpPr>
            <a:spLocks noGrp="1"/>
          </p:cNvSpPr>
          <p:nvPr>
            <p:ph type="body" sz="quarter" idx="13"/>
          </p:nvPr>
        </p:nvSpPr>
        <p:spPr/>
        <p:txBody>
          <a:bodyPr/>
          <a:lstStyle/>
          <a:p>
            <a:r>
              <a:rPr lang="en-US"/>
              <a:t>Eighth Edition</a:t>
            </a:r>
            <a:endParaRPr lang="en-US" dirty="0"/>
          </a:p>
        </p:txBody>
      </p:sp>
      <p:sp>
        <p:nvSpPr>
          <p:cNvPr id="4" name="Text Placeholder 3"/>
          <p:cNvSpPr>
            <a:spLocks noGrp="1"/>
          </p:cNvSpPr>
          <p:nvPr>
            <p:ph type="body" sz="quarter" idx="14"/>
          </p:nvPr>
        </p:nvSpPr>
        <p:spPr/>
        <p:txBody>
          <a:bodyPr/>
          <a:lstStyle/>
          <a:p>
            <a:r>
              <a:rPr lang="en-US" dirty="0"/>
              <a:t>Chapter 7</a:t>
            </a:r>
          </a:p>
        </p:txBody>
      </p:sp>
      <p:sp>
        <p:nvSpPr>
          <p:cNvPr id="5" name="Text Placeholder 4"/>
          <p:cNvSpPr>
            <a:spLocks noGrp="1"/>
          </p:cNvSpPr>
          <p:nvPr>
            <p:ph type="body" sz="quarter" idx="15"/>
          </p:nvPr>
        </p:nvSpPr>
        <p:spPr/>
        <p:txBody>
          <a:bodyPr/>
          <a:lstStyle/>
          <a:p>
            <a:r>
              <a:rPr lang="en-US" dirty="0"/>
              <a:t>Work and Retirement</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427987"/>
            <a:ext cx="3886200" cy="4972813"/>
          </a:xfrm>
          <a:prstGeom prst="rect">
            <a:avLst/>
          </a:prstGeom>
        </p:spPr>
      </p:pic>
    </p:spTree>
    <p:extLst>
      <p:ext uri="{BB962C8B-B14F-4D97-AF65-F5344CB8AC3E}">
        <p14:creationId xmlns:p14="http://schemas.microsoft.com/office/powerpoint/2010/main" val="3853861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The Importance of Work in Adulthood</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7.1 – Explain the importance of careers in adult life and gendered career patterns</a:t>
            </a:r>
          </a:p>
        </p:txBody>
      </p:sp>
    </p:spTree>
    <p:extLst>
      <p:ext uri="{BB962C8B-B14F-4D97-AF65-F5344CB8AC3E}">
        <p14:creationId xmlns:p14="http://schemas.microsoft.com/office/powerpoint/2010/main" val="2335557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622828"/>
          </a:xfrm>
        </p:spPr>
        <p:txBody>
          <a:bodyPr/>
          <a:lstStyle/>
          <a:p>
            <a:r>
              <a:rPr lang="en-US" sz="2800" b="1" dirty="0"/>
              <a:t>Super’s Five Stages of Career Development</a:t>
            </a:r>
            <a:endParaRPr lang="en-US" dirty="0"/>
          </a:p>
        </p:txBody>
      </p:sp>
      <p:sp>
        <p:nvSpPr>
          <p:cNvPr id="4" name="Content Placeholder 3"/>
          <p:cNvSpPr>
            <a:spLocks noGrp="1"/>
          </p:cNvSpPr>
          <p:nvPr>
            <p:ph sz="quarter" idx="14"/>
          </p:nvPr>
        </p:nvSpPr>
        <p:spPr/>
        <p:txBody>
          <a:bodyPr/>
          <a:lstStyle/>
          <a:p>
            <a:endParaRPr lang="en-US"/>
          </a:p>
        </p:txBody>
      </p:sp>
      <p:pic>
        <p:nvPicPr>
          <p:cNvPr id="5" name="Picture 4"/>
          <p:cNvPicPr>
            <a:picLocks noChangeAspect="1"/>
          </p:cNvPicPr>
          <p:nvPr/>
        </p:nvPicPr>
        <p:blipFill>
          <a:blip r:embed="rId2"/>
          <a:stretch>
            <a:fillRect/>
          </a:stretch>
        </p:blipFill>
        <p:spPr>
          <a:xfrm>
            <a:off x="1219200" y="1080028"/>
            <a:ext cx="6747192" cy="5320772"/>
          </a:xfrm>
          <a:prstGeom prst="rect">
            <a:avLst/>
          </a:prstGeom>
          <a:ln>
            <a:solidFill>
              <a:schemeClr val="tx1"/>
            </a:solidFill>
          </a:ln>
        </p:spPr>
      </p:pic>
    </p:spTree>
    <p:extLst>
      <p:ext uri="{BB962C8B-B14F-4D97-AF65-F5344CB8AC3E}">
        <p14:creationId xmlns:p14="http://schemas.microsoft.com/office/powerpoint/2010/main" val="295857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Importance of Work in Adulthood</a:t>
            </a:r>
          </a:p>
        </p:txBody>
      </p:sp>
      <p:sp>
        <p:nvSpPr>
          <p:cNvPr id="4" name="Content Placeholder 3"/>
          <p:cNvSpPr>
            <a:spLocks noGrp="1"/>
          </p:cNvSpPr>
          <p:nvPr>
            <p:ph sz="quarter" idx="14"/>
          </p:nvPr>
        </p:nvSpPr>
        <p:spPr/>
        <p:txBody>
          <a:bodyPr/>
          <a:lstStyle/>
          <a:p>
            <a:r>
              <a:rPr lang="en-US" dirty="0"/>
              <a:t>Gender Differences in Career Patterns</a:t>
            </a:r>
          </a:p>
          <a:p>
            <a:pPr lvl="1"/>
            <a:r>
              <a:rPr lang="en-US" sz="2800" dirty="0"/>
              <a:t>More men work full-time: 70% of men; 57% of women</a:t>
            </a:r>
          </a:p>
          <a:p>
            <a:pPr lvl="1"/>
            <a:r>
              <a:rPr lang="en-US" sz="2800" dirty="0"/>
              <a:t>Men stay in full-time jobs longer</a:t>
            </a:r>
          </a:p>
          <a:p>
            <a:pPr lvl="1"/>
            <a:r>
              <a:rPr lang="en-US" sz="2800" dirty="0"/>
              <a:t>Women work more part-time jobs: 26% women; 13% men</a:t>
            </a:r>
          </a:p>
          <a:p>
            <a:pPr lvl="1"/>
            <a:endParaRPr lang="en-US" dirty="0"/>
          </a:p>
          <a:p>
            <a:pPr marL="914400" lvl="2" indent="0">
              <a:buNone/>
            </a:pPr>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933123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7.1</a:t>
            </a:r>
            <a:br>
              <a:rPr lang="en-US" dirty="0"/>
            </a:br>
            <a:r>
              <a:rPr lang="en-US" dirty="0"/>
              <a:t>Percent of Men and Women Working Full-Time Jobs</a:t>
            </a:r>
          </a:p>
        </p:txBody>
      </p:sp>
      <p:sp>
        <p:nvSpPr>
          <p:cNvPr id="3" name="Text Placeholder 2"/>
          <p:cNvSpPr>
            <a:spLocks noGrp="1"/>
          </p:cNvSpPr>
          <p:nvPr>
            <p:ph type="body" sz="quarter" idx="13"/>
          </p:nvPr>
        </p:nvSpPr>
        <p:spPr/>
        <p:txBody>
          <a:bodyPr/>
          <a:lstStyle/>
          <a:p>
            <a:r>
              <a:rPr lang="en-US" sz="2000" dirty="0"/>
              <a:t>A greater number of men than women hold full-time jobs, but the gap is closing because of an increase in the percent of women who work outside the home.</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3131" y="1579195"/>
            <a:ext cx="4757738" cy="3505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2342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838200"/>
          </a:xfrm>
        </p:spPr>
        <p:txBody>
          <a:bodyPr/>
          <a:lstStyle/>
          <a:p>
            <a:r>
              <a:rPr lang="en-US" dirty="0"/>
              <a:t>Selecting a Career</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7.2 – Explain various career selection theories with reference to gender, family influence and genetics </a:t>
            </a:r>
          </a:p>
        </p:txBody>
      </p:sp>
    </p:spTree>
    <p:extLst>
      <p:ext uri="{BB962C8B-B14F-4D97-AF65-F5344CB8AC3E}">
        <p14:creationId xmlns:p14="http://schemas.microsoft.com/office/powerpoint/2010/main" val="1167581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Selecting a Career </a:t>
            </a:r>
          </a:p>
        </p:txBody>
      </p:sp>
      <p:sp>
        <p:nvSpPr>
          <p:cNvPr id="4" name="Content Placeholder 3"/>
          <p:cNvSpPr>
            <a:spLocks noGrp="1"/>
          </p:cNvSpPr>
          <p:nvPr>
            <p:ph sz="quarter" idx="14"/>
          </p:nvPr>
        </p:nvSpPr>
        <p:spPr/>
        <p:txBody>
          <a:bodyPr/>
          <a:lstStyle/>
          <a:p>
            <a:r>
              <a:rPr lang="en-US" dirty="0"/>
              <a:t>Theories of Career Selection: John Holland</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209800"/>
            <a:ext cx="4664301"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Placeholder 5"/>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04607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Selecting a Career </a:t>
            </a:r>
          </a:p>
        </p:txBody>
      </p:sp>
      <p:sp>
        <p:nvSpPr>
          <p:cNvPr id="4" name="Content Placeholder 3"/>
          <p:cNvSpPr>
            <a:spLocks noGrp="1"/>
          </p:cNvSpPr>
          <p:nvPr>
            <p:ph sz="quarter" idx="14"/>
          </p:nvPr>
        </p:nvSpPr>
        <p:spPr/>
        <p:txBody>
          <a:bodyPr/>
          <a:lstStyle/>
          <a:p>
            <a:r>
              <a:rPr lang="en-US" dirty="0"/>
              <a:t>Theories of Career Selection: John Holland</a:t>
            </a:r>
          </a:p>
          <a:p>
            <a:r>
              <a:rPr lang="en-US" dirty="0"/>
              <a:t>Finding a job that fits one’s vocational interests may lead to greater job satisfaction, but it does not predict that one will advance in the job or stay with it over the long term.</a:t>
            </a:r>
          </a:p>
          <a:p>
            <a:endParaRPr lang="en-US" dirty="0"/>
          </a:p>
        </p:txBody>
      </p:sp>
      <p:sp>
        <p:nvSpPr>
          <p:cNvPr id="6" name="Text Placeholder 5"/>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519639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Selecting a Career</a:t>
            </a:r>
          </a:p>
        </p:txBody>
      </p:sp>
      <p:sp>
        <p:nvSpPr>
          <p:cNvPr id="4" name="Content Placeholder 3"/>
          <p:cNvSpPr>
            <a:spLocks noGrp="1"/>
          </p:cNvSpPr>
          <p:nvPr>
            <p:ph sz="quarter" idx="14"/>
          </p:nvPr>
        </p:nvSpPr>
        <p:spPr/>
        <p:txBody>
          <a:bodyPr/>
          <a:lstStyle/>
          <a:p>
            <a:r>
              <a:rPr lang="en-US" dirty="0"/>
              <a:t>Theories of Career Selection: James E. Marcia</a:t>
            </a:r>
          </a:p>
          <a:p>
            <a:pPr lvl="1"/>
            <a:r>
              <a:rPr lang="en-US" sz="2800" dirty="0"/>
              <a:t>Diffusion stage: Don’t care (No exploration, no commitment).</a:t>
            </a:r>
          </a:p>
          <a:p>
            <a:pPr lvl="1"/>
            <a:r>
              <a:rPr lang="en-US" sz="2800" dirty="0"/>
              <a:t>Foreclosure stage: A career is chosen without much thought (commitment, no exploration).</a:t>
            </a:r>
          </a:p>
          <a:p>
            <a:pPr lvl="1"/>
            <a:r>
              <a:rPr lang="en-US" sz="2800" dirty="0"/>
              <a:t>Moratorium stage: Exploration, no commitment.</a:t>
            </a:r>
          </a:p>
          <a:p>
            <a:pPr lvl="1"/>
            <a:r>
              <a:rPr lang="en-US" sz="2800" dirty="0"/>
              <a:t>Achievement stage: Exploration and commitment. </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974264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Gender gap in Salary worldwide</a:t>
            </a:r>
          </a:p>
        </p:txBody>
      </p:sp>
      <p:sp>
        <p:nvSpPr>
          <p:cNvPr id="4" name="Text Placeholder 3"/>
          <p:cNvSpPr>
            <a:spLocks noGrp="1"/>
          </p:cNvSpPr>
          <p:nvPr>
            <p:ph type="body" sz="quarter" idx="13"/>
          </p:nvPr>
        </p:nvSpPr>
        <p:spPr>
          <a:xfrm>
            <a:off x="457200" y="5943600"/>
            <a:ext cx="8229600" cy="341416"/>
          </a:xfrm>
        </p:spPr>
        <p:txBody>
          <a:bodyPr/>
          <a:lstStyle/>
          <a:p>
            <a:r>
              <a:rPr lang="en-US" dirty="0"/>
              <a:t>Source: </a:t>
            </a:r>
            <a:r>
              <a:rPr lang="en-US" dirty="0">
                <a:hlinkClick r:id="rId2"/>
              </a:rPr>
              <a:t>https://www.statista.com/chart/13182/where-the-gender-pay-gap-is-widest/</a:t>
            </a:r>
            <a:endParaRPr lang="en-US" dirty="0"/>
          </a:p>
        </p:txBody>
      </p:sp>
      <p:pic>
        <p:nvPicPr>
          <p:cNvPr id="1026" name="Picture 2" descr="Infographic: Where The Gender Pay Gap Is Widest  | Statis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990600"/>
            <a:ext cx="6951578" cy="4953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9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Gender gap in Salary in USA</a:t>
            </a:r>
          </a:p>
        </p:txBody>
      </p:sp>
      <p:sp>
        <p:nvSpPr>
          <p:cNvPr id="3" name="Text Placeholder 2"/>
          <p:cNvSpPr>
            <a:spLocks noGrp="1"/>
          </p:cNvSpPr>
          <p:nvPr>
            <p:ph type="body" sz="quarter" idx="13"/>
          </p:nvPr>
        </p:nvSpPr>
        <p:spPr>
          <a:xfrm>
            <a:off x="457200" y="1752600"/>
            <a:ext cx="8229600" cy="3810000"/>
          </a:xfrm>
        </p:spPr>
        <p:txBody>
          <a:bodyPr/>
          <a:lstStyle/>
          <a:p>
            <a:pPr marL="342900" indent="-342900">
              <a:buFont typeface="Arial" panose="020B0604020202020204" pitchFamily="34" charset="0"/>
              <a:buChar char="•"/>
            </a:pPr>
            <a:r>
              <a:rPr lang="en-US" sz="2800" dirty="0"/>
              <a:t>Women’s career discontinuities (e.g. having a child) result in lower salaries and lack of job advancement. </a:t>
            </a:r>
          </a:p>
          <a:p>
            <a:pPr marL="342900" indent="-342900">
              <a:buFont typeface="Arial" panose="020B0604020202020204" pitchFamily="34" charset="0"/>
              <a:buChar char="•"/>
            </a:pPr>
            <a:r>
              <a:rPr lang="en-US" sz="2800" dirty="0"/>
              <a:t>Women earn less money than men even when they work full time. In 2016 women’s salaries average only 79% of men’s.</a:t>
            </a:r>
          </a:p>
          <a:p>
            <a:pPr marL="342900" indent="-342900">
              <a:buFont typeface="Arial" panose="020B0604020202020204" pitchFamily="34" charset="0"/>
              <a:buChar char="•"/>
            </a:pPr>
            <a:r>
              <a:rPr lang="en-US" sz="2800" dirty="0">
                <a:hlinkClick r:id="rId2"/>
              </a:rPr>
              <a:t>https://www.youtube.com/watch?v=13XU4fMlN3w</a:t>
            </a:r>
            <a:endParaRPr lang="en-US" sz="2800" dirty="0"/>
          </a:p>
          <a:p>
            <a:endParaRPr lang="en-US" sz="2400" dirty="0"/>
          </a:p>
        </p:txBody>
      </p:sp>
    </p:spTree>
    <p:extLst>
      <p:ext uri="{BB962C8B-B14F-4D97-AF65-F5344CB8AC3E}">
        <p14:creationId xmlns:p14="http://schemas.microsoft.com/office/powerpoint/2010/main" val="1966375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Gap: Why?</a:t>
            </a:r>
          </a:p>
        </p:txBody>
      </p:sp>
      <p:sp>
        <p:nvSpPr>
          <p:cNvPr id="4" name="Content Placeholder 3"/>
          <p:cNvSpPr>
            <a:spLocks noGrp="1"/>
          </p:cNvSpPr>
          <p:nvPr>
            <p:ph sz="quarter" idx="14"/>
          </p:nvPr>
        </p:nvSpPr>
        <p:spPr/>
        <p:txBody>
          <a:bodyPr/>
          <a:lstStyle/>
          <a:p>
            <a:pPr>
              <a:defRPr/>
            </a:pPr>
            <a:r>
              <a:rPr lang="en-US" dirty="0"/>
              <a:t>Meta-analysis: Women are more interested in working with people, and men are more interested in working with things. </a:t>
            </a:r>
          </a:p>
          <a:p>
            <a:pPr>
              <a:defRPr/>
            </a:pPr>
            <a:r>
              <a:rPr lang="en-US" dirty="0"/>
              <a:t>Men plan to work steadily until retirement, and women plan to move in and out of the paid workforce as they have children.</a:t>
            </a:r>
          </a:p>
          <a:p>
            <a:pPr>
              <a:defRPr/>
            </a:pPr>
            <a:r>
              <a:rPr lang="en-US" dirty="0"/>
              <a:t>Women are discouraged from going into STEM.</a:t>
            </a:r>
          </a:p>
          <a:p>
            <a:pPr>
              <a:defRPr/>
            </a:pPr>
            <a:r>
              <a:rPr lang="en-US" dirty="0">
                <a:hlinkClick r:id="rId3"/>
              </a:rPr>
              <a:t>https://www.youtube.com/watch?v=tn3yqmiwKAk</a:t>
            </a:r>
            <a:endParaRPr lang="en-US" dirty="0"/>
          </a:p>
          <a:p>
            <a:pPr>
              <a:defRPr/>
            </a:pPr>
            <a:endParaRPr lang="en-US" dirty="0"/>
          </a:p>
        </p:txBody>
      </p:sp>
      <p:sp>
        <p:nvSpPr>
          <p:cNvPr id="5" name="Text Placeholder 4"/>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653917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Assignment</a:t>
            </a:r>
          </a:p>
        </p:txBody>
      </p:sp>
      <p:sp>
        <p:nvSpPr>
          <p:cNvPr id="3" name="Text Placeholder 2"/>
          <p:cNvSpPr>
            <a:spLocks noGrp="1"/>
          </p:cNvSpPr>
          <p:nvPr>
            <p:ph type="body" sz="quarter" idx="13"/>
          </p:nvPr>
        </p:nvSpPr>
        <p:spPr>
          <a:xfrm>
            <a:off x="457200" y="1752600"/>
            <a:ext cx="8229600" cy="3962400"/>
          </a:xfrm>
        </p:spPr>
        <p:txBody>
          <a:bodyPr/>
          <a:lstStyle/>
          <a:p>
            <a:pPr marL="457200" indent="-457200">
              <a:buFont typeface="Arial" panose="020B0604020202020204" pitchFamily="34" charset="0"/>
              <a:buChar char="•"/>
            </a:pPr>
            <a:r>
              <a:rPr lang="en-US" sz="2800" dirty="0"/>
              <a:t>Form a small group of 3-5 to discuss the following questions. Please try to form a mixed-gender group:</a:t>
            </a:r>
          </a:p>
          <a:p>
            <a:pPr marL="457200" indent="-457200">
              <a:buFont typeface="Arial" panose="020B0604020202020204" pitchFamily="34" charset="0"/>
              <a:buChar char="•"/>
            </a:pPr>
            <a:r>
              <a:rPr lang="en-US" sz="2800" dirty="0"/>
              <a:t>What can we so to rectify the situation of gender gap in salary?</a:t>
            </a:r>
          </a:p>
          <a:p>
            <a:pPr marL="457200" indent="-457200">
              <a:buFont typeface="Arial" panose="020B0604020202020204" pitchFamily="34" charset="0"/>
              <a:buChar char="•"/>
            </a:pPr>
            <a:r>
              <a:rPr lang="en-US" sz="2800" dirty="0"/>
              <a:t>What are plausible explanations for gender equality paradox in STEM?</a:t>
            </a:r>
          </a:p>
          <a:p>
            <a:pPr marL="457200" indent="-457200">
              <a:buFont typeface="Arial" panose="020B0604020202020204" pitchFamily="34" charset="0"/>
              <a:buChar char="•"/>
            </a:pPr>
            <a:r>
              <a:rPr lang="en-US" sz="2800" dirty="0"/>
              <a:t>Post a brief report (0.5-1.5 page) on Canvas</a:t>
            </a:r>
          </a:p>
          <a:p>
            <a:endParaRPr lang="en-US" sz="2400" dirty="0"/>
          </a:p>
        </p:txBody>
      </p:sp>
    </p:spTree>
    <p:extLst>
      <p:ext uri="{BB962C8B-B14F-4D97-AF65-F5344CB8AC3E}">
        <p14:creationId xmlns:p14="http://schemas.microsoft.com/office/powerpoint/2010/main" val="185944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Selecting a Career </a:t>
            </a:r>
            <a:r>
              <a:rPr lang="en-US" sz="2000" dirty="0"/>
              <a:t>(2 of 2) </a:t>
            </a:r>
            <a:endParaRPr lang="en-US" dirty="0"/>
          </a:p>
        </p:txBody>
      </p:sp>
      <p:sp>
        <p:nvSpPr>
          <p:cNvPr id="4" name="Content Placeholder 3"/>
          <p:cNvSpPr>
            <a:spLocks noGrp="1"/>
          </p:cNvSpPr>
          <p:nvPr>
            <p:ph sz="quarter" idx="14"/>
          </p:nvPr>
        </p:nvSpPr>
        <p:spPr>
          <a:xfrm>
            <a:off x="457200" y="1600200"/>
            <a:ext cx="4114800" cy="4525963"/>
          </a:xfrm>
        </p:spPr>
        <p:txBody>
          <a:bodyPr/>
          <a:lstStyle/>
          <a:p>
            <a:pPr>
              <a:buClrTx/>
            </a:pPr>
            <a:r>
              <a:rPr lang="en-US" dirty="0"/>
              <a:t>Family Influence: Educational attainment: Middle-class parents are far more likely than working-class parents to encourage their children to attend college</a:t>
            </a:r>
          </a:p>
          <a:p>
            <a:pPr>
              <a:buClrTx/>
            </a:pPr>
            <a:r>
              <a:rPr lang="en-US" dirty="0"/>
              <a:t>Role modeling: e.g. Children of professors tend to be faculty</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0503" y="2590800"/>
            <a:ext cx="4323497" cy="2891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64009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Selecting </a:t>
            </a:r>
            <a:r>
              <a:rPr lang="en-US"/>
              <a:t>a Career</a:t>
            </a:r>
            <a:endParaRPr lang="en-US" dirty="0"/>
          </a:p>
        </p:txBody>
      </p:sp>
      <p:sp>
        <p:nvSpPr>
          <p:cNvPr id="4" name="Content Placeholder 3"/>
          <p:cNvSpPr>
            <a:spLocks noGrp="1"/>
          </p:cNvSpPr>
          <p:nvPr>
            <p:ph sz="quarter" idx="14"/>
          </p:nvPr>
        </p:nvSpPr>
        <p:spPr/>
        <p:txBody>
          <a:bodyPr/>
          <a:lstStyle/>
          <a:p>
            <a:r>
              <a:rPr lang="en-US" dirty="0"/>
              <a:t>Stereotype: mothers who believe that girls are not as good at math as boys produce daughters whose own math performance is lowered.</a:t>
            </a:r>
          </a:p>
          <a:p>
            <a:r>
              <a:rPr lang="en-US" dirty="0"/>
              <a:t>Marital status of the parents: single parents do not provide the same level of encouragement and financial support as married parents to children</a:t>
            </a:r>
          </a:p>
          <a:p>
            <a:endParaRPr lang="en-US" dirty="0"/>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18898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Age Trends in Work Experience</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7.3 – State effects of age-related declines in cognitive abilities, reaction time, physical strength and sensory abilities</a:t>
            </a:r>
          </a:p>
        </p:txBody>
      </p:sp>
    </p:spTree>
    <p:extLst>
      <p:ext uri="{BB962C8B-B14F-4D97-AF65-F5344CB8AC3E}">
        <p14:creationId xmlns:p14="http://schemas.microsoft.com/office/powerpoint/2010/main" val="1167581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Trends in Work Experience</a:t>
            </a:r>
          </a:p>
        </p:txBody>
      </p:sp>
      <p:sp>
        <p:nvSpPr>
          <p:cNvPr id="4" name="Content Placeholder 3"/>
          <p:cNvSpPr>
            <a:spLocks noGrp="1"/>
          </p:cNvSpPr>
          <p:nvPr>
            <p:ph sz="quarter" idx="14"/>
          </p:nvPr>
        </p:nvSpPr>
        <p:spPr/>
        <p:txBody>
          <a:bodyPr/>
          <a:lstStyle/>
          <a:p>
            <a:r>
              <a:rPr lang="en-US" sz="2400" dirty="0"/>
              <a:t>Older workers are better</a:t>
            </a:r>
          </a:p>
          <a:p>
            <a:r>
              <a:rPr lang="en-US" sz="2400" dirty="0"/>
              <a:t>more citizenship behaviors (compliance to norms, not complaining about trivial matters, helping fellow workers) and more on-the-job safety behaviors. </a:t>
            </a:r>
          </a:p>
          <a:p>
            <a:r>
              <a:rPr lang="en-US" sz="2400" dirty="0"/>
              <a:t>engage in fewer counterproductive work behaviors (workplace aggression, on-the-job substance abuse, tardiness, and voluntary absences from work).</a:t>
            </a:r>
          </a:p>
          <a:p>
            <a:r>
              <a:rPr lang="en-US" sz="2400" dirty="0"/>
              <a:t>are more satisfied with their jobs than younger workers. This might be a partial explanation of why job performance does not always decline as workers get older.</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46073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228600" y="1524000"/>
            <a:ext cx="3810000" cy="4525963"/>
          </a:xfrm>
        </p:spPr>
        <p:txBody>
          <a:bodyPr/>
          <a:lstStyle/>
          <a:p>
            <a:r>
              <a:rPr lang="en-US" sz="2400" dirty="0"/>
              <a:t>Older people faced layoffs. In 2018 IBM removed 20,000+ jobs held by employees aged 40+</a:t>
            </a:r>
          </a:p>
          <a:p>
            <a:r>
              <a:rPr lang="en-US" sz="2400" dirty="0"/>
              <a:t>Older startup founders (age &gt; 36) are refused.</a:t>
            </a:r>
          </a:p>
          <a:p>
            <a:r>
              <a:rPr lang="en-US" sz="2400" dirty="0">
                <a:hlinkClick r:id="rId2"/>
              </a:rPr>
              <a:t>https://www.youtube.com/watch?v=xDphVJS9Aos</a:t>
            </a:r>
            <a:endParaRPr lang="en-US" sz="2400" dirty="0"/>
          </a:p>
          <a:p>
            <a:r>
              <a:rPr lang="en-US" sz="2400" dirty="0"/>
              <a:t>Is it fair? What do you think?</a:t>
            </a:r>
          </a:p>
        </p:txBody>
      </p:sp>
      <p:sp>
        <p:nvSpPr>
          <p:cNvPr id="5" name="Title 1"/>
          <p:cNvSpPr>
            <a:spLocks noGrp="1"/>
          </p:cNvSpPr>
          <p:nvPr>
            <p:ph type="title"/>
          </p:nvPr>
        </p:nvSpPr>
        <p:spPr>
          <a:xfrm>
            <a:off x="409073" y="228600"/>
            <a:ext cx="2915653" cy="805617"/>
          </a:xfrm>
        </p:spPr>
        <p:txBody>
          <a:bodyPr/>
          <a:lstStyle/>
          <a:p>
            <a:r>
              <a:rPr lang="en-US" sz="3200" dirty="0"/>
              <a:t>Ageism in high tech industry</a:t>
            </a:r>
          </a:p>
        </p:txBody>
      </p:sp>
      <p:pic>
        <p:nvPicPr>
          <p:cNvPr id="1026" name="Picture 2" descr="bi_graphics_medianemploy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08" y="1143000"/>
            <a:ext cx="4923692" cy="5029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239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Nontraditional college students</a:t>
            </a:r>
          </a:p>
        </p:txBody>
      </p:sp>
      <p:sp>
        <p:nvSpPr>
          <p:cNvPr id="4" name="Content Placeholder 3"/>
          <p:cNvSpPr>
            <a:spLocks noGrp="1"/>
          </p:cNvSpPr>
          <p:nvPr>
            <p:ph sz="quarter" idx="14"/>
          </p:nvPr>
        </p:nvSpPr>
        <p:spPr/>
        <p:txBody>
          <a:bodyPr/>
          <a:lstStyle/>
          <a:p>
            <a:r>
              <a:rPr lang="en-US" dirty="0"/>
              <a:t>The National Center for Education Statistics defines nontraditional students as:</a:t>
            </a:r>
          </a:p>
          <a:p>
            <a:pPr lvl="1"/>
            <a:r>
              <a:rPr lang="en-US" dirty="0"/>
              <a:t>delayed enrollment into postsecondary education</a:t>
            </a:r>
          </a:p>
          <a:p>
            <a:pPr lvl="1"/>
            <a:r>
              <a:rPr lang="en-US" dirty="0"/>
              <a:t>attends college part-time</a:t>
            </a:r>
          </a:p>
          <a:p>
            <a:pPr lvl="1"/>
            <a:r>
              <a:rPr lang="en-US" dirty="0"/>
              <a:t>works full time</a:t>
            </a:r>
          </a:p>
          <a:p>
            <a:pPr lvl="1"/>
            <a:r>
              <a:rPr lang="en-US" dirty="0"/>
              <a:t>is financially independent for financial aid purposes</a:t>
            </a:r>
          </a:p>
          <a:p>
            <a:pPr lvl="1"/>
            <a:r>
              <a:rPr lang="en-US" dirty="0"/>
              <a:t>has dependents other than a spouse</a:t>
            </a:r>
          </a:p>
          <a:p>
            <a:pPr lvl="1"/>
            <a:r>
              <a:rPr lang="en-US" dirty="0"/>
              <a:t>is a single parent;</a:t>
            </a:r>
          </a:p>
          <a:p>
            <a:pPr lvl="1"/>
            <a:r>
              <a:rPr lang="en-US" dirty="0"/>
              <a:t>or does not have a high school diploma</a:t>
            </a:r>
          </a:p>
        </p:txBody>
      </p:sp>
    </p:spTree>
    <p:extLst>
      <p:ext uri="{BB962C8B-B14F-4D97-AF65-F5344CB8AC3E}">
        <p14:creationId xmlns:p14="http://schemas.microsoft.com/office/powerpoint/2010/main" val="3511583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Nontraditional college students</a:t>
            </a:r>
          </a:p>
        </p:txBody>
      </p:sp>
      <p:sp>
        <p:nvSpPr>
          <p:cNvPr id="4" name="Content Placeholder 3"/>
          <p:cNvSpPr>
            <a:spLocks noGrp="1"/>
          </p:cNvSpPr>
          <p:nvPr>
            <p:ph sz="quarter" idx="14"/>
          </p:nvPr>
        </p:nvSpPr>
        <p:spPr/>
        <p:txBody>
          <a:bodyPr/>
          <a:lstStyle/>
          <a:p>
            <a:r>
              <a:rPr lang="en-US" dirty="0"/>
              <a:t>According to </a:t>
            </a:r>
            <a:r>
              <a:rPr lang="en-US" dirty="0" err="1"/>
              <a:t>Stamats</a:t>
            </a:r>
            <a:r>
              <a:rPr lang="en-US" dirty="0"/>
              <a:t>, more than 47 percent of students who are currently enrolled in colleges and universities in the US are 25+. </a:t>
            </a:r>
          </a:p>
          <a:p>
            <a:r>
              <a:rPr lang="en-US" dirty="0"/>
              <a:t>Most of them have been in the workforce or have been working in the home raising their children and are now back for retraining to take the next step in their careers. </a:t>
            </a:r>
          </a:p>
        </p:txBody>
      </p:sp>
    </p:spTree>
    <p:extLst>
      <p:ext uri="{BB962C8B-B14F-4D97-AF65-F5344CB8AC3E}">
        <p14:creationId xmlns:p14="http://schemas.microsoft.com/office/powerpoint/2010/main" val="3295840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Nontraditional college students</a:t>
            </a:r>
          </a:p>
        </p:txBody>
      </p:sp>
      <p:sp>
        <p:nvSpPr>
          <p:cNvPr id="4" name="Content Placeholder 3"/>
          <p:cNvSpPr>
            <a:spLocks noGrp="1"/>
          </p:cNvSpPr>
          <p:nvPr>
            <p:ph sz="quarter" idx="14"/>
          </p:nvPr>
        </p:nvSpPr>
        <p:spPr/>
        <p:txBody>
          <a:bodyPr/>
          <a:lstStyle/>
          <a:p>
            <a:r>
              <a:rPr lang="en-US" dirty="0"/>
              <a:t>Implications for me (faculty):</a:t>
            </a:r>
          </a:p>
          <a:p>
            <a:pPr lvl="1"/>
            <a:r>
              <a:rPr lang="en-US" dirty="0"/>
              <a:t>I cannot keep my work hours from 9 to 5 only.</a:t>
            </a:r>
          </a:p>
          <a:p>
            <a:pPr lvl="1"/>
            <a:r>
              <a:rPr lang="en-US" dirty="0"/>
              <a:t>Use more online resources for remote access</a:t>
            </a:r>
          </a:p>
          <a:p>
            <a:pPr lvl="1"/>
            <a:r>
              <a:rPr lang="en-US" dirty="0"/>
              <a:t>Provide dinner or snack for night classes</a:t>
            </a:r>
          </a:p>
          <a:p>
            <a:pPr lvl="1"/>
            <a:r>
              <a:rPr lang="en-US" dirty="0"/>
              <a:t>De-emphasize memorization on tests.</a:t>
            </a:r>
          </a:p>
          <a:p>
            <a:endParaRPr lang="en-US" dirty="0"/>
          </a:p>
        </p:txBody>
      </p:sp>
    </p:spTree>
    <p:extLst>
      <p:ext uri="{BB962C8B-B14F-4D97-AF65-F5344CB8AC3E}">
        <p14:creationId xmlns:p14="http://schemas.microsoft.com/office/powerpoint/2010/main" val="197189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discussion</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a:t>Have you ever encountered any non-traditional students? Are you a nontraditional student?</a:t>
            </a:r>
          </a:p>
          <a:p>
            <a:r>
              <a:rPr lang="en-US" dirty="0"/>
              <a:t>In your experience what are the differences between traditional  and nontraditional students?</a:t>
            </a:r>
          </a:p>
          <a:p>
            <a:r>
              <a:rPr lang="en-US" dirty="0"/>
              <a:t>What can we do to help them/you succeed?</a:t>
            </a:r>
          </a:p>
          <a:p>
            <a:pPr marL="0" indent="0">
              <a:buNone/>
            </a:pPr>
            <a:endParaRPr lang="en-US" dirty="0"/>
          </a:p>
        </p:txBody>
      </p:sp>
    </p:spTree>
    <p:extLst>
      <p:ext uri="{BB962C8B-B14F-4D97-AF65-F5344CB8AC3E}">
        <p14:creationId xmlns:p14="http://schemas.microsoft.com/office/powerpoint/2010/main" val="2233693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Work and Personal Life</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7.4 – Relate work to the individual, relationships, and family</a:t>
            </a:r>
          </a:p>
        </p:txBody>
      </p:sp>
    </p:spTree>
    <p:extLst>
      <p:ext uri="{BB962C8B-B14F-4D97-AF65-F5344CB8AC3E}">
        <p14:creationId xmlns:p14="http://schemas.microsoft.com/office/powerpoint/2010/main" val="1167581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and Personal Life</a:t>
            </a:r>
          </a:p>
        </p:txBody>
      </p:sp>
      <p:sp>
        <p:nvSpPr>
          <p:cNvPr id="4" name="Content Placeholder 3"/>
          <p:cNvSpPr>
            <a:spLocks noGrp="1"/>
          </p:cNvSpPr>
          <p:nvPr>
            <p:ph sz="quarter" idx="14"/>
          </p:nvPr>
        </p:nvSpPr>
        <p:spPr>
          <a:xfrm>
            <a:off x="342900" y="1524000"/>
            <a:ext cx="8458200" cy="4525963"/>
          </a:xfrm>
        </p:spPr>
        <p:txBody>
          <a:bodyPr/>
          <a:lstStyle/>
          <a:p>
            <a:r>
              <a:rPr lang="en-US" dirty="0">
                <a:hlinkClick r:id="rId3"/>
              </a:rPr>
              <a:t>https://www.youtube.com/watch?v=Sceo_3BVv0s</a:t>
            </a:r>
            <a:endParaRPr lang="en-US" dirty="0"/>
          </a:p>
          <a:p>
            <a:r>
              <a:rPr lang="en-US" dirty="0"/>
              <a:t>Job turnout: job-related stress</a:t>
            </a:r>
          </a:p>
          <a:p>
            <a:r>
              <a:rPr lang="en-US" dirty="0"/>
              <a:t>exhaustion, depersonalization, and reduced effectiveness (lack of accomplishment)</a:t>
            </a:r>
          </a:p>
          <a:p>
            <a:r>
              <a:rPr lang="en-US" dirty="0"/>
              <a:t>common among workers whose jobs involve dealing with demanding people/situations, such as doctors, nurses, paramedics, social workers, counsellors, teachers, professors, customer service, retail staff</a:t>
            </a:r>
            <a:r>
              <a:rPr lang="en-US"/>
              <a:t>, military, police</a:t>
            </a:r>
            <a:r>
              <a:rPr lang="en-US" dirty="0"/>
              <a:t>, and prison officers.</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46073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and Personal Life</a:t>
            </a:r>
          </a:p>
        </p:txBody>
      </p:sp>
      <p:sp>
        <p:nvSpPr>
          <p:cNvPr id="4" name="Content Placeholder 3"/>
          <p:cNvSpPr>
            <a:spLocks noGrp="1"/>
          </p:cNvSpPr>
          <p:nvPr>
            <p:ph sz="quarter" idx="14"/>
          </p:nvPr>
        </p:nvSpPr>
        <p:spPr/>
        <p:txBody>
          <a:bodyPr/>
          <a:lstStyle/>
          <a:p>
            <a:endParaRPr lang="en-US" dirty="0"/>
          </a:p>
        </p:txBody>
      </p:sp>
      <p:sp>
        <p:nvSpPr>
          <p:cNvPr id="5" name="Text Placeholder 4"/>
          <p:cNvSpPr>
            <a:spLocks noGrp="1"/>
          </p:cNvSpPr>
          <p:nvPr>
            <p:ph type="body" sz="quarter" idx="13"/>
          </p:nvPr>
        </p:nvSpPr>
        <p:spPr/>
        <p:txBody>
          <a:bodyPr/>
          <a:lstStyle/>
          <a:p>
            <a:endParaRPr lang="en-US"/>
          </a:p>
        </p:txBody>
      </p:sp>
      <p:pic>
        <p:nvPicPr>
          <p:cNvPr id="6" name="Picture 5"/>
          <p:cNvPicPr>
            <a:picLocks noChangeAspect="1"/>
          </p:cNvPicPr>
          <p:nvPr/>
        </p:nvPicPr>
        <p:blipFill>
          <a:blip r:embed="rId3"/>
          <a:stretch>
            <a:fillRect/>
          </a:stretch>
        </p:blipFill>
        <p:spPr>
          <a:xfrm>
            <a:off x="1752600" y="838200"/>
            <a:ext cx="5180781" cy="5431970"/>
          </a:xfrm>
          <a:prstGeom prst="rect">
            <a:avLst/>
          </a:prstGeom>
          <a:ln>
            <a:solidFill>
              <a:schemeClr val="tx1"/>
            </a:solidFill>
          </a:ln>
        </p:spPr>
      </p:pic>
    </p:spTree>
    <p:extLst>
      <p:ext uri="{BB962C8B-B14F-4D97-AF65-F5344CB8AC3E}">
        <p14:creationId xmlns:p14="http://schemas.microsoft.com/office/powerpoint/2010/main" val="2998352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and Personal Life</a:t>
            </a:r>
          </a:p>
        </p:txBody>
      </p:sp>
      <p:sp>
        <p:nvSpPr>
          <p:cNvPr id="4" name="Content Placeholder 3"/>
          <p:cNvSpPr>
            <a:spLocks noGrp="1"/>
          </p:cNvSpPr>
          <p:nvPr>
            <p:ph sz="quarter" idx="14"/>
          </p:nvPr>
        </p:nvSpPr>
        <p:spPr/>
        <p:txBody>
          <a:bodyPr/>
          <a:lstStyle/>
          <a:p>
            <a:endParaRPr lang="en-US" dirty="0"/>
          </a:p>
        </p:txBody>
      </p:sp>
      <p:sp>
        <p:nvSpPr>
          <p:cNvPr id="5" name="Text Placeholder 4"/>
          <p:cNvSpPr>
            <a:spLocks noGrp="1"/>
          </p:cNvSpPr>
          <p:nvPr>
            <p:ph type="body" sz="quarter" idx="13"/>
          </p:nvPr>
        </p:nvSpPr>
        <p:spPr/>
        <p:txBody>
          <a:bodyPr/>
          <a:lstStyle/>
          <a:p>
            <a:endParaRPr lang="en-US"/>
          </a:p>
        </p:txBody>
      </p:sp>
      <p:pic>
        <p:nvPicPr>
          <p:cNvPr id="3" name="Picture 2"/>
          <p:cNvPicPr>
            <a:picLocks noChangeAspect="1"/>
          </p:cNvPicPr>
          <p:nvPr/>
        </p:nvPicPr>
        <p:blipFill>
          <a:blip r:embed="rId3"/>
          <a:stretch>
            <a:fillRect/>
          </a:stretch>
        </p:blipFill>
        <p:spPr>
          <a:xfrm>
            <a:off x="685800" y="1439258"/>
            <a:ext cx="7666523" cy="4809142"/>
          </a:xfrm>
          <a:prstGeom prst="rect">
            <a:avLst/>
          </a:prstGeom>
        </p:spPr>
      </p:pic>
    </p:spTree>
    <p:extLst>
      <p:ext uri="{BB962C8B-B14F-4D97-AF65-F5344CB8AC3E}">
        <p14:creationId xmlns:p14="http://schemas.microsoft.com/office/powerpoint/2010/main" val="3485307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and Personal Life</a:t>
            </a:r>
          </a:p>
        </p:txBody>
      </p:sp>
      <p:sp>
        <p:nvSpPr>
          <p:cNvPr id="4" name="Content Placeholder 3"/>
          <p:cNvSpPr>
            <a:spLocks noGrp="1"/>
          </p:cNvSpPr>
          <p:nvPr>
            <p:ph sz="quarter" idx="14"/>
          </p:nvPr>
        </p:nvSpPr>
        <p:spPr/>
        <p:txBody>
          <a:bodyPr/>
          <a:lstStyle/>
          <a:p>
            <a:r>
              <a:rPr lang="en-US" sz="2400" dirty="0"/>
              <a:t>Sometime some people may unintentionally cause people burnout. How?</a:t>
            </a:r>
          </a:p>
          <a:p>
            <a:r>
              <a:rPr lang="en-US" sz="2400" dirty="0"/>
              <a:t>When someone is unhappy with the product or service, she yells on the customer service, even though the person on the phone is not responsible.</a:t>
            </a:r>
          </a:p>
          <a:p>
            <a:r>
              <a:rPr lang="en-US" sz="2400" dirty="0"/>
              <a:t>When a high school student is unhappy with his grade in a difficult subject matter, his parent complaint to the superintendent, even though the teacher has already offering extra help to the student.</a:t>
            </a:r>
          </a:p>
          <a:p>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31149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and Personal Life</a:t>
            </a:r>
          </a:p>
        </p:txBody>
      </p:sp>
      <p:sp>
        <p:nvSpPr>
          <p:cNvPr id="4" name="Content Placeholder 3"/>
          <p:cNvSpPr>
            <a:spLocks noGrp="1"/>
          </p:cNvSpPr>
          <p:nvPr>
            <p:ph sz="quarter" idx="14"/>
          </p:nvPr>
        </p:nvSpPr>
        <p:spPr/>
        <p:txBody>
          <a:bodyPr/>
          <a:lstStyle/>
          <a:p>
            <a:r>
              <a:rPr lang="en-US" dirty="0"/>
              <a:t>Protective factors of burnouts:</a:t>
            </a:r>
          </a:p>
          <a:p>
            <a:pPr lvl="1"/>
            <a:r>
              <a:rPr lang="en-US" dirty="0"/>
              <a:t>Strong social support</a:t>
            </a:r>
          </a:p>
          <a:p>
            <a:pPr lvl="1"/>
            <a:r>
              <a:rPr lang="en-US" dirty="0"/>
              <a:t>Better general health</a:t>
            </a:r>
          </a:p>
          <a:p>
            <a:pPr lvl="1"/>
            <a:r>
              <a:rPr lang="en-US" dirty="0"/>
              <a:t>Open to suggestions and less resistance to change</a:t>
            </a:r>
          </a:p>
          <a:p>
            <a:pPr lvl="1"/>
            <a:r>
              <a:rPr lang="en-US" dirty="0"/>
              <a:t>Open to criticism and less defensive</a:t>
            </a:r>
          </a:p>
          <a:p>
            <a:pPr lvl="1"/>
            <a:r>
              <a:rPr lang="en-US" dirty="0"/>
              <a:t>Internal locus of control (attribute the outcome to oneself rather than blaming others)</a:t>
            </a:r>
          </a:p>
          <a:p>
            <a:pPr lvl="1"/>
            <a:r>
              <a:rPr lang="en-US" dirty="0"/>
              <a:t>Do not validate self-worth by achievement or approval by other people</a:t>
            </a:r>
          </a:p>
          <a:p>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9215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discussion</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a:t>What other jobs would you predict have high rates of job burnout?</a:t>
            </a:r>
          </a:p>
          <a:p>
            <a:r>
              <a:rPr lang="en-US" dirty="0"/>
              <a:t>Have you ever experienced burnouts? How and why?</a:t>
            </a:r>
          </a:p>
          <a:p>
            <a:r>
              <a:rPr lang="en-US" dirty="0"/>
              <a:t>Have you ever unintentionally done something to make people burnout?</a:t>
            </a:r>
          </a:p>
          <a:p>
            <a:r>
              <a:rPr lang="en-US" dirty="0"/>
              <a:t>What else would you do to avoid burnout?</a:t>
            </a:r>
          </a:p>
        </p:txBody>
      </p:sp>
    </p:spTree>
    <p:extLst>
      <p:ext uri="{BB962C8B-B14F-4D97-AF65-F5344CB8AC3E}">
        <p14:creationId xmlns:p14="http://schemas.microsoft.com/office/powerpoint/2010/main" val="2916858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Retirement</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7.5 – 1. Discuss retirement in terms of reasons, timings and effects / 2. List reasons for retirement</a:t>
            </a:r>
          </a:p>
        </p:txBody>
      </p:sp>
    </p:spTree>
    <p:extLst>
      <p:ext uri="{BB962C8B-B14F-4D97-AF65-F5344CB8AC3E}">
        <p14:creationId xmlns:p14="http://schemas.microsoft.com/office/powerpoint/2010/main" val="1167581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Retirement</a:t>
            </a:r>
          </a:p>
        </p:txBody>
      </p:sp>
      <p:sp>
        <p:nvSpPr>
          <p:cNvPr id="4" name="Content Placeholder 3"/>
          <p:cNvSpPr>
            <a:spLocks noGrp="1"/>
          </p:cNvSpPr>
          <p:nvPr>
            <p:ph sz="quarter" idx="14"/>
          </p:nvPr>
        </p:nvSpPr>
        <p:spPr/>
        <p:txBody>
          <a:bodyPr/>
          <a:lstStyle/>
          <a:p>
            <a:r>
              <a:rPr lang="en-US" dirty="0"/>
              <a:t>Preparation for Retirement</a:t>
            </a:r>
          </a:p>
          <a:p>
            <a:pPr lvl="1"/>
            <a:r>
              <a:rPr lang="en-US" dirty="0"/>
              <a:t>Planned event</a:t>
            </a:r>
          </a:p>
          <a:p>
            <a:pPr lvl="1"/>
            <a:r>
              <a:rPr lang="en-US" dirty="0"/>
              <a:t>56% have not planned financially</a:t>
            </a:r>
          </a:p>
          <a:p>
            <a:pPr lvl="1"/>
            <a:r>
              <a:rPr lang="en-US" dirty="0"/>
              <a:t>Gender differences (women do not plan as well)</a:t>
            </a:r>
          </a:p>
          <a:p>
            <a:r>
              <a:rPr lang="en-US" dirty="0"/>
              <a:t>Timing of Retirement</a:t>
            </a:r>
          </a:p>
          <a:p>
            <a:pPr lvl="1"/>
            <a:r>
              <a:rPr lang="en-US" dirty="0"/>
              <a:t>66-67 official</a:t>
            </a:r>
          </a:p>
          <a:p>
            <a:pPr lvl="1"/>
            <a:r>
              <a:rPr lang="en-US" dirty="0"/>
              <a:t>Many before (</a:t>
            </a:r>
            <a:r>
              <a:rPr lang="en-US" dirty="0">
                <a:solidFill>
                  <a:srgbClr val="FF0000"/>
                </a:solidFill>
              </a:rPr>
              <a:t>FIRE</a:t>
            </a:r>
            <a:r>
              <a:rPr lang="en-US" dirty="0"/>
              <a:t>: Financially independent, retire early) and after</a:t>
            </a:r>
          </a:p>
          <a:p>
            <a:pPr lvl="1"/>
            <a:r>
              <a:rPr lang="en-US" dirty="0"/>
              <a:t>More older workers in the US than Europe</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46073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7.5</a:t>
            </a:r>
            <a:br>
              <a:rPr lang="en-US" dirty="0"/>
            </a:br>
            <a:r>
              <a:rPr lang="en-US" dirty="0"/>
              <a:t>Percent of Older Workers by Year, Country</a:t>
            </a:r>
          </a:p>
        </p:txBody>
      </p:sp>
      <p:sp>
        <p:nvSpPr>
          <p:cNvPr id="3" name="Text Placeholder 2"/>
          <p:cNvSpPr>
            <a:spLocks noGrp="1"/>
          </p:cNvSpPr>
          <p:nvPr>
            <p:ph type="body" sz="quarter" idx="13"/>
          </p:nvPr>
        </p:nvSpPr>
        <p:spPr>
          <a:xfrm>
            <a:off x="457200" y="5181600"/>
            <a:ext cx="8229600" cy="1066800"/>
          </a:xfrm>
        </p:spPr>
        <p:txBody>
          <a:bodyPr/>
          <a:lstStyle/>
          <a:p>
            <a:r>
              <a:rPr lang="en-US" sz="2000" dirty="0"/>
              <a:t>The percent of workers past traditional retirement age (65–69 years) has increased considerably in the United States in the last few decades. In contrast, it declined in several European countries until 2000</a:t>
            </a: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600200"/>
            <a:ext cx="699288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3476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7.4</a:t>
            </a:r>
            <a:br>
              <a:rPr lang="en-US" dirty="0"/>
            </a:br>
            <a:r>
              <a:rPr lang="en-US" dirty="0"/>
              <a:t>Percent in Work Force by Age</a:t>
            </a:r>
          </a:p>
        </p:txBody>
      </p:sp>
      <p:sp>
        <p:nvSpPr>
          <p:cNvPr id="3" name="Text Placeholder 2"/>
          <p:cNvSpPr>
            <a:spLocks noGrp="1"/>
          </p:cNvSpPr>
          <p:nvPr>
            <p:ph type="body" sz="quarter" idx="13"/>
          </p:nvPr>
        </p:nvSpPr>
        <p:spPr/>
        <p:txBody>
          <a:bodyPr/>
          <a:lstStyle/>
          <a:p>
            <a:r>
              <a:rPr lang="en-US" sz="2000" dirty="0"/>
              <a:t>The percent of people in the U.S. workforce has remained about the same since 1990 for those 24 to 54 years of age, but has increased for older workers.</a:t>
            </a: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684940"/>
            <a:ext cx="6521318" cy="3683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9080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Retirement </a:t>
            </a:r>
            <a:r>
              <a:rPr lang="en-US" sz="2000" dirty="0"/>
              <a:t>(2 of 3)</a:t>
            </a:r>
            <a:endParaRPr lang="en-US" dirty="0"/>
          </a:p>
        </p:txBody>
      </p:sp>
      <p:sp>
        <p:nvSpPr>
          <p:cNvPr id="4" name="Content Placeholder 3"/>
          <p:cNvSpPr>
            <a:spLocks noGrp="1"/>
          </p:cNvSpPr>
          <p:nvPr>
            <p:ph sz="quarter" idx="14"/>
          </p:nvPr>
        </p:nvSpPr>
        <p:spPr/>
        <p:txBody>
          <a:bodyPr/>
          <a:lstStyle/>
          <a:p>
            <a:r>
              <a:rPr lang="en-US" dirty="0"/>
              <a:t>Reasons for Retirement: Finances</a:t>
            </a:r>
          </a:p>
          <a:p>
            <a:pPr lvl="1"/>
            <a:r>
              <a:rPr lang="en-US" dirty="0"/>
              <a:t>Work-related values: increase in pension and Social Security benefits to be received later if he or she continues working</a:t>
            </a:r>
          </a:p>
          <a:p>
            <a:pPr lvl="1"/>
            <a:r>
              <a:rPr lang="en-US" dirty="0">
                <a:hlinkClick r:id="rId3"/>
              </a:rPr>
              <a:t>https://www.ssa.gov/OACT/quickcalc/</a:t>
            </a:r>
            <a:endParaRPr lang="en-US" dirty="0"/>
          </a:p>
          <a:p>
            <a:pPr lvl="1"/>
            <a:r>
              <a:rPr lang="en-US" dirty="0"/>
              <a:t>Retirement-related values: savings, investments, home equity, and other assets.</a:t>
            </a:r>
          </a:p>
          <a:p>
            <a:pPr lvl="1"/>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206003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Retirement </a:t>
            </a:r>
            <a:r>
              <a:rPr lang="en-US" sz="2000" dirty="0"/>
              <a:t>(2 of 3)</a:t>
            </a:r>
            <a:endParaRPr lang="en-US" dirty="0"/>
          </a:p>
        </p:txBody>
      </p:sp>
      <p:sp>
        <p:nvSpPr>
          <p:cNvPr id="4" name="Content Placeholder 3"/>
          <p:cNvSpPr>
            <a:spLocks noGrp="1"/>
          </p:cNvSpPr>
          <p:nvPr>
            <p:ph sz="quarter" idx="14"/>
          </p:nvPr>
        </p:nvSpPr>
        <p:spPr>
          <a:xfrm>
            <a:off x="457200" y="1600200"/>
            <a:ext cx="5181600" cy="4525963"/>
          </a:xfrm>
        </p:spPr>
        <p:txBody>
          <a:bodyPr/>
          <a:lstStyle/>
          <a:p>
            <a:r>
              <a:rPr lang="en-US" dirty="0"/>
              <a:t>Other reasons for Retirement or keep working</a:t>
            </a:r>
          </a:p>
          <a:p>
            <a:pPr lvl="1"/>
            <a:r>
              <a:rPr lang="en-US" dirty="0"/>
              <a:t>Psychological: afraid boredom and loss of purpose</a:t>
            </a:r>
          </a:p>
          <a:p>
            <a:pPr lvl="1"/>
            <a:r>
              <a:rPr lang="en-US" dirty="0"/>
              <a:t>Health</a:t>
            </a:r>
          </a:p>
          <a:p>
            <a:pPr lvl="1"/>
            <a:r>
              <a:rPr lang="en-US" dirty="0"/>
              <a:t>Family: e.g. pressured by husbands</a:t>
            </a:r>
          </a:p>
          <a:p>
            <a:pPr lvl="1"/>
            <a:r>
              <a:rPr lang="en-US" dirty="0"/>
              <a:t>Career commitment: like the job or not</a:t>
            </a:r>
          </a:p>
          <a:p>
            <a:pPr lvl="1"/>
            <a:r>
              <a:rPr lang="en-US" dirty="0"/>
              <a:t>Leisure time interests: Hobbies, travel</a:t>
            </a:r>
          </a:p>
        </p:txBody>
      </p:sp>
      <p:sp>
        <p:nvSpPr>
          <p:cNvPr id="5" name="Text Placeholder 4"/>
          <p:cNvSpPr>
            <a:spLocks noGrp="1"/>
          </p:cNvSpPr>
          <p:nvPr>
            <p:ph type="body" sz="quarter" idx="13"/>
          </p:nvPr>
        </p:nvSpPr>
        <p:spPr/>
        <p:txBody>
          <a:bodyPr/>
          <a:lstStyle/>
          <a:p>
            <a:endParaRPr lang="en-US"/>
          </a:p>
        </p:txBody>
      </p:sp>
      <p:pic>
        <p:nvPicPr>
          <p:cNvPr id="3074" name="Picture 2" descr="Image result for cruise old peo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599" y="1717857"/>
            <a:ext cx="3055217" cy="3082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009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7.6</a:t>
            </a:r>
            <a:br>
              <a:rPr lang="en-US" dirty="0"/>
            </a:br>
            <a:r>
              <a:rPr lang="en-US" dirty="0"/>
              <a:t>Sources of Income for Adults 65 and Older</a:t>
            </a:r>
          </a:p>
        </p:txBody>
      </p:sp>
      <p:sp>
        <p:nvSpPr>
          <p:cNvPr id="3" name="Text Placeholder 2"/>
          <p:cNvSpPr>
            <a:spLocks noGrp="1"/>
          </p:cNvSpPr>
          <p:nvPr>
            <p:ph type="body" sz="quarter" idx="13"/>
          </p:nvPr>
        </p:nvSpPr>
        <p:spPr/>
        <p:txBody>
          <a:bodyPr/>
          <a:lstStyle/>
          <a:p>
            <a:r>
              <a:rPr lang="en-US" sz="2400" dirty="0"/>
              <a:t>Social Security is the largest source of income for people in the United States aged 65 and older, accounting for 37% of their income.</a:t>
            </a: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6925" y="1502980"/>
            <a:ext cx="501015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7723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Gender difference in retirement</a:t>
            </a:r>
          </a:p>
        </p:txBody>
      </p:sp>
      <p:sp>
        <p:nvSpPr>
          <p:cNvPr id="5" name="Text Placeholder 4"/>
          <p:cNvSpPr>
            <a:spLocks noGrp="1"/>
          </p:cNvSpPr>
          <p:nvPr>
            <p:ph type="body" sz="quarter" idx="13"/>
          </p:nvPr>
        </p:nvSpPr>
        <p:spPr>
          <a:xfrm>
            <a:off x="457200" y="1524000"/>
            <a:ext cx="4191000" cy="3276600"/>
          </a:xfrm>
        </p:spPr>
        <p:txBody>
          <a:bodyPr/>
          <a:lstStyle/>
          <a:p>
            <a:r>
              <a:rPr lang="en-US" sz="2400" dirty="0"/>
              <a:t>Women have even more need than men to plan for retirement; at retirement age they have typically worked fewer years at lower salaries and have more years to live than their male counterparts.</a:t>
            </a:r>
          </a:p>
          <a:p>
            <a:endParaRPr lang="en-US" dirty="0"/>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1828800"/>
            <a:ext cx="2609850"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4212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7.7</a:t>
            </a:r>
            <a:br>
              <a:rPr lang="en-US" dirty="0"/>
            </a:br>
            <a:r>
              <a:rPr lang="en-US" dirty="0"/>
              <a:t>Poverty Rate by Age</a:t>
            </a:r>
          </a:p>
        </p:txBody>
      </p:sp>
      <p:sp>
        <p:nvSpPr>
          <p:cNvPr id="3" name="Text Placeholder 2"/>
          <p:cNvSpPr>
            <a:spLocks noGrp="1"/>
          </p:cNvSpPr>
          <p:nvPr>
            <p:ph type="body" sz="quarter" idx="13"/>
          </p:nvPr>
        </p:nvSpPr>
        <p:spPr>
          <a:xfrm>
            <a:off x="457200" y="4953000"/>
            <a:ext cx="8229600" cy="1332016"/>
          </a:xfrm>
        </p:spPr>
        <p:txBody>
          <a:bodyPr/>
          <a:lstStyle/>
          <a:p>
            <a:r>
              <a:rPr lang="en-US" sz="2000" dirty="0"/>
              <a:t>The percent of older adults (65 years and older) living in poverty has declined slowly since the mid 1970s, whereas the percent of children (younger than 18 years) has increased. The percent of working age adults (18–64 years) have remained fairly stable.</a:t>
            </a: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524000"/>
            <a:ext cx="7371414"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7723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7.8</a:t>
            </a:r>
            <a:br>
              <a:rPr lang="en-US" dirty="0"/>
            </a:br>
            <a:r>
              <a:rPr lang="en-US" dirty="0"/>
              <a:t>Pension Income by Gender</a:t>
            </a:r>
          </a:p>
        </p:txBody>
      </p:sp>
      <p:sp>
        <p:nvSpPr>
          <p:cNvPr id="3" name="Text Placeholder 2"/>
          <p:cNvSpPr>
            <a:spLocks noGrp="1"/>
          </p:cNvSpPr>
          <p:nvPr>
            <p:ph type="body" sz="quarter" idx="13"/>
          </p:nvPr>
        </p:nvSpPr>
        <p:spPr>
          <a:xfrm>
            <a:off x="457200" y="4805362"/>
            <a:ext cx="8229600" cy="1479654"/>
          </a:xfrm>
        </p:spPr>
        <p:txBody>
          <a:bodyPr/>
          <a:lstStyle/>
          <a:p>
            <a:r>
              <a:rPr lang="en-US" sz="2400" dirty="0"/>
              <a:t>Women who are 65 years of age and older receive considerably less than men in both government pensions and private pensions.</a:t>
            </a:r>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524000"/>
            <a:ext cx="6451204"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6278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Retirement</a:t>
            </a:r>
          </a:p>
        </p:txBody>
      </p:sp>
      <p:sp>
        <p:nvSpPr>
          <p:cNvPr id="4" name="Content Placeholder 3"/>
          <p:cNvSpPr>
            <a:spLocks noGrp="1"/>
          </p:cNvSpPr>
          <p:nvPr>
            <p:ph sz="quarter" idx="14"/>
          </p:nvPr>
        </p:nvSpPr>
        <p:spPr>
          <a:xfrm>
            <a:off x="228600" y="1600200"/>
            <a:ext cx="5257800" cy="4144963"/>
          </a:xfrm>
        </p:spPr>
        <p:txBody>
          <a:bodyPr/>
          <a:lstStyle/>
          <a:p>
            <a:r>
              <a:rPr lang="en-US" dirty="0"/>
              <a:t>Alternatives to Full Retirement</a:t>
            </a:r>
          </a:p>
          <a:p>
            <a:pPr lvl="1"/>
            <a:r>
              <a:rPr lang="en-US" dirty="0"/>
              <a:t>Shunning retirement: Highly educated; Spouses with similar professions</a:t>
            </a:r>
          </a:p>
          <a:p>
            <a:pPr lvl="1"/>
            <a:r>
              <a:rPr lang="en-US" dirty="0"/>
              <a:t>Returning to the workforce</a:t>
            </a:r>
          </a:p>
          <a:p>
            <a:pPr lvl="1"/>
            <a:r>
              <a:rPr lang="en-US" dirty="0"/>
              <a:t>Gradual retirement: bridge job (more relaxing)</a:t>
            </a:r>
          </a:p>
          <a:p>
            <a:pPr lvl="1"/>
            <a:r>
              <a:rPr lang="en-US" dirty="0"/>
              <a:t>Volunteer work: e.g. Tour guide at museum, oversea missionary</a:t>
            </a:r>
          </a:p>
          <a:p>
            <a:pPr lvl="1"/>
            <a:r>
              <a:rPr lang="en-US" dirty="0"/>
              <a:t>Phased retirement: Transition to part-time</a:t>
            </a:r>
          </a:p>
          <a:p>
            <a:pPr marL="914400" lvl="2" indent="0">
              <a:buNone/>
            </a:pPr>
            <a:endParaRPr lang="en-US" dirty="0"/>
          </a:p>
        </p:txBody>
      </p:sp>
      <p:sp>
        <p:nvSpPr>
          <p:cNvPr id="5" name="Text Placeholder 4"/>
          <p:cNvSpPr>
            <a:spLocks noGrp="1"/>
          </p:cNvSpPr>
          <p:nvPr>
            <p:ph type="body" sz="quarter" idx="13"/>
          </p:nvPr>
        </p:nvSpPr>
        <p:spPr/>
        <p:txBody>
          <a:bodyPr/>
          <a:lstStyle/>
          <a:p>
            <a:endParaRPr lang="en-US"/>
          </a:p>
        </p:txBody>
      </p:sp>
      <p:pic>
        <p:nvPicPr>
          <p:cNvPr id="2050" name="Picture 2" descr="Image result for museum tour guid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15000" y="1752600"/>
            <a:ext cx="3048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408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How to enjoy life after retirement?</a:t>
            </a:r>
          </a:p>
        </p:txBody>
      </p:sp>
      <p:sp>
        <p:nvSpPr>
          <p:cNvPr id="4" name="Content Placeholder 3"/>
          <p:cNvSpPr>
            <a:spLocks noGrp="1"/>
          </p:cNvSpPr>
          <p:nvPr>
            <p:ph sz="quarter" idx="14"/>
          </p:nvPr>
        </p:nvSpPr>
        <p:spPr/>
        <p:txBody>
          <a:bodyPr/>
          <a:lstStyle/>
          <a:p>
            <a:pPr marL="427482" indent="-457200"/>
            <a:r>
              <a:rPr lang="en-US" dirty="0"/>
              <a:t>Some retirees are unhappy (life is boring)</a:t>
            </a:r>
          </a:p>
          <a:p>
            <a:pPr marL="427482" indent="-457200"/>
            <a:r>
              <a:rPr lang="en-US" dirty="0">
                <a:hlinkClick r:id="rId3"/>
              </a:rPr>
              <a:t>https://www.youtube.com/watch?v=8XQMQMP8Nn0</a:t>
            </a:r>
            <a:endParaRPr lang="en-US" dirty="0"/>
          </a:p>
          <a:p>
            <a:pPr marL="427482" indent="-457200"/>
            <a:r>
              <a:rPr lang="en-US" dirty="0"/>
              <a:t>Ungraded discussion: What else would you do to enjoy your life after retirement?</a:t>
            </a:r>
          </a:p>
          <a:p>
            <a:pPr marL="457200" lvl="1" indent="0">
              <a:buNone/>
            </a:pPr>
            <a:endParaRPr lang="en-US" dirty="0"/>
          </a:p>
        </p:txBody>
      </p:sp>
      <p:sp>
        <p:nvSpPr>
          <p:cNvPr id="5" name="Text Placeholder 4"/>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046073041"/>
      </p:ext>
    </p:extLst>
  </p:cSld>
  <p:clrMapOvr>
    <a:masterClrMapping/>
  </p:clrMapOvr>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675</TotalTime>
  <Words>1890</Words>
  <Application>Microsoft Macintosh PowerPoint</Application>
  <PresentationFormat>On-screen Show (4:3)</PresentationFormat>
  <Paragraphs>238</Paragraphs>
  <Slides>41</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Verdana</vt:lpstr>
      <vt:lpstr>Wingdings</vt:lpstr>
      <vt:lpstr>508 Lecture</vt:lpstr>
      <vt:lpstr>Health and Health Disorders</vt:lpstr>
      <vt:lpstr>The Importance of Work in Adulthood</vt:lpstr>
      <vt:lpstr>Super’s Five Stages of Career Development</vt:lpstr>
      <vt:lpstr>The Importance of Work in Adulthood</vt:lpstr>
      <vt:lpstr>Figure 7.1 Percent of Men and Women Working Full-Time Jobs</vt:lpstr>
      <vt:lpstr>Selecting a Career</vt:lpstr>
      <vt:lpstr>Selecting a Career </vt:lpstr>
      <vt:lpstr>Selecting a Career </vt:lpstr>
      <vt:lpstr>Selecting a Career</vt:lpstr>
      <vt:lpstr>Gender gap in Salary worldwide</vt:lpstr>
      <vt:lpstr>Gender gap in Salary in USA</vt:lpstr>
      <vt:lpstr>Gender Gap: Why?</vt:lpstr>
      <vt:lpstr>Assignment</vt:lpstr>
      <vt:lpstr>Selecting a Career (2 of 2) </vt:lpstr>
      <vt:lpstr>Selecting a Career</vt:lpstr>
      <vt:lpstr>Age Trends in Work Experience</vt:lpstr>
      <vt:lpstr>Age Trends in Work Experience</vt:lpstr>
      <vt:lpstr>Ageism in high tech industry</vt:lpstr>
      <vt:lpstr>Nontraditional college students</vt:lpstr>
      <vt:lpstr>Nontraditional college students</vt:lpstr>
      <vt:lpstr>Nontraditional college students</vt:lpstr>
      <vt:lpstr>Ungraded discussion</vt:lpstr>
      <vt:lpstr>Work and Personal Life</vt:lpstr>
      <vt:lpstr>Work and Personal Life</vt:lpstr>
      <vt:lpstr>Work and Personal Life</vt:lpstr>
      <vt:lpstr>Work and Personal Life</vt:lpstr>
      <vt:lpstr>Work and Personal Life</vt:lpstr>
      <vt:lpstr>Work and Personal Life</vt:lpstr>
      <vt:lpstr>Ungraded discussion</vt:lpstr>
      <vt:lpstr>Retirement</vt:lpstr>
      <vt:lpstr>Retirement</vt:lpstr>
      <vt:lpstr>Figure 7.5 Percent of Older Workers by Year, Country</vt:lpstr>
      <vt:lpstr>Figure 7.4 Percent in Work Force by Age</vt:lpstr>
      <vt:lpstr>Retirement (2 of 3)</vt:lpstr>
      <vt:lpstr>Retirement (2 of 3)</vt:lpstr>
      <vt:lpstr>Figure 7.6 Sources of Income for Adults 65 and Older</vt:lpstr>
      <vt:lpstr>Gender difference in retirement</vt:lpstr>
      <vt:lpstr>Figure 7.7 Poverty Rate by Age</vt:lpstr>
      <vt:lpstr>Figure 7.8 Pension Income by Gender</vt:lpstr>
      <vt:lpstr>Retirement</vt:lpstr>
      <vt:lpstr>How to enjoy life after retirement?</vt:lpstr>
    </vt:vector>
  </TitlesOfParts>
  <Company>echosvoice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Chong Ho (Alex) Yu</cp:lastModifiedBy>
  <cp:revision>228</cp:revision>
  <dcterms:created xsi:type="dcterms:W3CDTF">2014-07-14T20:04:21Z</dcterms:created>
  <dcterms:modified xsi:type="dcterms:W3CDTF">2019-10-10T22:50:25Z</dcterms:modified>
</cp:coreProperties>
</file>