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handoutMasterIdLst>
    <p:handoutMasterId r:id="rId41"/>
  </p:handoutMasterIdLst>
  <p:sldIdLst>
    <p:sldId id="318" r:id="rId2"/>
    <p:sldId id="326" r:id="rId3"/>
    <p:sldId id="347" r:id="rId4"/>
    <p:sldId id="348" r:id="rId5"/>
    <p:sldId id="349" r:id="rId6"/>
    <p:sldId id="350" r:id="rId7"/>
    <p:sldId id="351" r:id="rId8"/>
    <p:sldId id="320" r:id="rId9"/>
    <p:sldId id="352" r:id="rId10"/>
    <p:sldId id="353" r:id="rId11"/>
    <p:sldId id="354" r:id="rId12"/>
    <p:sldId id="355" r:id="rId13"/>
    <p:sldId id="356" r:id="rId14"/>
    <p:sldId id="371" r:id="rId15"/>
    <p:sldId id="369" r:id="rId16"/>
    <p:sldId id="341" r:id="rId17"/>
    <p:sldId id="340" r:id="rId18"/>
    <p:sldId id="337" r:id="rId19"/>
    <p:sldId id="359" r:id="rId20"/>
    <p:sldId id="357" r:id="rId21"/>
    <p:sldId id="325" r:id="rId22"/>
    <p:sldId id="327" r:id="rId23"/>
    <p:sldId id="328" r:id="rId24"/>
    <p:sldId id="342" r:id="rId25"/>
    <p:sldId id="358" r:id="rId26"/>
    <p:sldId id="329" r:id="rId27"/>
    <p:sldId id="361" r:id="rId28"/>
    <p:sldId id="362" r:id="rId29"/>
    <p:sldId id="332" r:id="rId30"/>
    <p:sldId id="333" r:id="rId31"/>
    <p:sldId id="368" r:id="rId32"/>
    <p:sldId id="344" r:id="rId33"/>
    <p:sldId id="364" r:id="rId34"/>
    <p:sldId id="365" r:id="rId35"/>
    <p:sldId id="336" r:id="rId36"/>
    <p:sldId id="367" r:id="rId37"/>
    <p:sldId id="339" r:id="rId38"/>
    <p:sldId id="370"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78" autoAdjust="0"/>
    <p:restoredTop sz="88129" autoAdjust="0"/>
  </p:normalViewPr>
  <p:slideViewPr>
    <p:cSldViewPr>
      <p:cViewPr varScale="1">
        <p:scale>
          <a:sx n="73" d="100"/>
          <a:sy n="73" d="100"/>
        </p:scale>
        <p:origin x="1520" y="192"/>
      </p:cViewPr>
      <p:guideLst>
        <p:guide orient="horz" pos="2160"/>
        <p:guide pos="2880"/>
      </p:guideLst>
    </p:cSldViewPr>
  </p:slideViewPr>
  <p:outlineViewPr>
    <p:cViewPr>
      <p:scale>
        <a:sx n="33" d="100"/>
        <a:sy n="33" d="100"/>
      </p:scale>
      <p:origin x="0" y="47250"/>
    </p:cViewPr>
  </p:outlineViewPr>
  <p:notesTextViewPr>
    <p:cViewPr>
      <p:scale>
        <a:sx n="1" d="1"/>
        <a:sy n="1" d="1"/>
      </p:scale>
      <p:origin x="0" y="0"/>
    </p:cViewPr>
  </p:notesTextViewPr>
  <p:notesViewPr>
    <p:cSldViewPr>
      <p:cViewPr varScale="1">
        <p:scale>
          <a:sx n="73" d="100"/>
          <a:sy n="73" d="100"/>
        </p:scale>
        <p:origin x="-263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pPr/>
              <a:t>10/31/19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pPr/>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pPr/>
              <a:t>10/31/19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pPr/>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verywellmind.com/the-big-five-personality-dimensions-2795422"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verywellmind.com/the-big-five-personality-dimensions-2795422"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verywellmind.com/the-big-five-personality-dimensions-2795422"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verywellmind.com/the-big-five-personality-dimensions-2795422"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verywellmind.com/the-big-five-personality-dimensions-2795422"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verywellmind.com/the-big-five-personality-dimensions-2795422"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a:t>
            </a:fld>
            <a:endParaRPr lang="en-US" dirty="0"/>
          </a:p>
        </p:txBody>
      </p:sp>
    </p:spTree>
    <p:extLst>
      <p:ext uri="{BB962C8B-B14F-4D97-AF65-F5344CB8AC3E}">
        <p14:creationId xmlns:p14="http://schemas.microsoft.com/office/powerpoint/2010/main" val="27329712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a:t>
            </a:r>
            <a:r>
              <a:rPr lang="en-US" dirty="0">
                <a:hlinkClick r:id="rId3"/>
              </a:rPr>
              <a:t>https://www.verywellmind.com/the-big-five-personality-dimensions-2795422</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8</a:t>
            </a:fld>
            <a:endParaRPr lang="en-US" dirty="0"/>
          </a:p>
        </p:txBody>
      </p:sp>
    </p:spTree>
    <p:extLst>
      <p:ext uri="{BB962C8B-B14F-4D97-AF65-F5344CB8AC3E}">
        <p14:creationId xmlns:p14="http://schemas.microsoft.com/office/powerpoint/2010/main" val="895348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https://www.verywellmind.com/the-big-five-personality-dimensions-2795422</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9</a:t>
            </a:fld>
            <a:endParaRPr lang="en-US" dirty="0"/>
          </a:p>
        </p:txBody>
      </p:sp>
    </p:spTree>
    <p:extLst>
      <p:ext uri="{BB962C8B-B14F-4D97-AF65-F5344CB8AC3E}">
        <p14:creationId xmlns:p14="http://schemas.microsoft.com/office/powerpoint/2010/main" val="11369543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https://www.verywellmind.com/the-big-five-personality-dimensions-2795422</a:t>
            </a:r>
            <a:endParaRPr lang="en-US"/>
          </a:p>
        </p:txBody>
      </p:sp>
      <p:sp>
        <p:nvSpPr>
          <p:cNvPr id="4" name="Slide Number Placeholder 3"/>
          <p:cNvSpPr>
            <a:spLocks noGrp="1"/>
          </p:cNvSpPr>
          <p:nvPr>
            <p:ph type="sldNum" sz="quarter" idx="10"/>
          </p:nvPr>
        </p:nvSpPr>
        <p:spPr/>
        <p:txBody>
          <a:bodyPr/>
          <a:lstStyle/>
          <a:p>
            <a:fld id="{A73D6722-9B4D-4E29-B226-C325925A8118}" type="slidenum">
              <a:rPr lang="en-US" smtClean="0"/>
              <a:pPr/>
              <a:t>10</a:t>
            </a:fld>
            <a:endParaRPr lang="en-US" dirty="0"/>
          </a:p>
        </p:txBody>
      </p:sp>
    </p:spTree>
    <p:extLst>
      <p:ext uri="{BB962C8B-B14F-4D97-AF65-F5344CB8AC3E}">
        <p14:creationId xmlns:p14="http://schemas.microsoft.com/office/powerpoint/2010/main" val="34512099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https://www.verywellmind.com/the-big-five-personality-dimensions-2795422</a:t>
            </a:r>
            <a:endParaRPr lang="en-US"/>
          </a:p>
        </p:txBody>
      </p:sp>
      <p:sp>
        <p:nvSpPr>
          <p:cNvPr id="4" name="Slide Number Placeholder 3"/>
          <p:cNvSpPr>
            <a:spLocks noGrp="1"/>
          </p:cNvSpPr>
          <p:nvPr>
            <p:ph type="sldNum" sz="quarter" idx="10"/>
          </p:nvPr>
        </p:nvSpPr>
        <p:spPr/>
        <p:txBody>
          <a:bodyPr/>
          <a:lstStyle/>
          <a:p>
            <a:fld id="{A73D6722-9B4D-4E29-B226-C325925A8118}" type="slidenum">
              <a:rPr lang="en-US" smtClean="0"/>
              <a:pPr/>
              <a:t>11</a:t>
            </a:fld>
            <a:endParaRPr lang="en-US" dirty="0"/>
          </a:p>
        </p:txBody>
      </p:sp>
    </p:spTree>
    <p:extLst>
      <p:ext uri="{BB962C8B-B14F-4D97-AF65-F5344CB8AC3E}">
        <p14:creationId xmlns:p14="http://schemas.microsoft.com/office/powerpoint/2010/main" val="297685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https://www.verywellmind.com/the-big-five-personality-dimensions-2795422</a:t>
            </a:r>
            <a:endParaRPr lang="en-US"/>
          </a:p>
        </p:txBody>
      </p:sp>
      <p:sp>
        <p:nvSpPr>
          <p:cNvPr id="4" name="Slide Number Placeholder 3"/>
          <p:cNvSpPr>
            <a:spLocks noGrp="1"/>
          </p:cNvSpPr>
          <p:nvPr>
            <p:ph type="sldNum" sz="quarter" idx="10"/>
          </p:nvPr>
        </p:nvSpPr>
        <p:spPr/>
        <p:txBody>
          <a:bodyPr/>
          <a:lstStyle/>
          <a:p>
            <a:fld id="{A73D6722-9B4D-4E29-B226-C325925A8118}" type="slidenum">
              <a:rPr lang="en-US" smtClean="0"/>
              <a:pPr/>
              <a:t>12</a:t>
            </a:fld>
            <a:endParaRPr lang="en-US" dirty="0"/>
          </a:p>
        </p:txBody>
      </p:sp>
    </p:spTree>
    <p:extLst>
      <p:ext uri="{BB962C8B-B14F-4D97-AF65-F5344CB8AC3E}">
        <p14:creationId xmlns:p14="http://schemas.microsoft.com/office/powerpoint/2010/main" val="1612938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https://www.verywellmind.com/the-big-five-personality-dimensions-2795422</a:t>
            </a:r>
            <a:endParaRPr lang="en-US"/>
          </a:p>
        </p:txBody>
      </p:sp>
      <p:sp>
        <p:nvSpPr>
          <p:cNvPr id="4" name="Slide Number Placeholder 3"/>
          <p:cNvSpPr>
            <a:spLocks noGrp="1"/>
          </p:cNvSpPr>
          <p:nvPr>
            <p:ph type="sldNum" sz="quarter" idx="10"/>
          </p:nvPr>
        </p:nvSpPr>
        <p:spPr/>
        <p:txBody>
          <a:bodyPr/>
          <a:lstStyle/>
          <a:p>
            <a:fld id="{A73D6722-9B4D-4E29-B226-C325925A8118}" type="slidenum">
              <a:rPr lang="en-US" smtClean="0"/>
              <a:pPr/>
              <a:t>13</a:t>
            </a:fld>
            <a:endParaRPr lang="en-US" dirty="0"/>
          </a:p>
        </p:txBody>
      </p:sp>
    </p:spTree>
    <p:extLst>
      <p:ext uri="{BB962C8B-B14F-4D97-AF65-F5344CB8AC3E}">
        <p14:creationId xmlns:p14="http://schemas.microsoft.com/office/powerpoint/2010/main" val="12592917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People ranking high in some personality trait at one age tend to rank high in that trait on tests given to them at later</a:t>
            </a:r>
          </a:p>
          <a:p>
            <a:r>
              <a:rPr lang="en-US" sz="1200" b="0" i="0" u="none" strike="noStrike" kern="1200" baseline="0" dirty="0">
                <a:solidFill>
                  <a:schemeClr val="tx1"/>
                </a:solidFill>
                <a:latin typeface="+mn-lt"/>
                <a:ea typeface="+mn-ea"/>
                <a:cs typeface="+mn-cs"/>
              </a:rPr>
              <a:t>ages, and the same is true for people who are in the middle or lower ranks</a:t>
            </a:r>
          </a:p>
          <a:p>
            <a:endParaRPr lang="en-US" sz="1200" b="0" i="1" u="none" strike="noStrike" kern="1200" baseline="0" dirty="0">
              <a:solidFill>
                <a:schemeClr val="tx1"/>
              </a:solidFill>
              <a:latin typeface="+mn-lt"/>
              <a:ea typeface="+mn-ea"/>
              <a:cs typeface="+mn-cs"/>
            </a:endParaRPr>
          </a:p>
          <a:p>
            <a:r>
              <a:rPr lang="en-US" sz="1200" b="0" i="1" u="none" strike="noStrike" kern="1200" baseline="0" dirty="0">
                <a:solidFill>
                  <a:schemeClr val="tx1"/>
                </a:solidFill>
                <a:latin typeface="+mn-lt"/>
                <a:ea typeface="+mn-ea"/>
                <a:cs typeface="+mn-cs"/>
              </a:rPr>
              <a:t>Source: </a:t>
            </a:r>
            <a:r>
              <a:rPr lang="en-US" sz="1200" b="0" i="0" u="none" strike="noStrike" kern="1200" baseline="0" dirty="0">
                <a:solidFill>
                  <a:schemeClr val="tx1"/>
                </a:solidFill>
                <a:latin typeface="+mn-lt"/>
                <a:ea typeface="+mn-ea"/>
                <a:cs typeface="+mn-cs"/>
              </a:rPr>
              <a:t>Roberts &amp; </a:t>
            </a:r>
            <a:r>
              <a:rPr lang="en-US" sz="1200" b="0" i="0" u="none" strike="noStrike" kern="1200" baseline="0" dirty="0" err="1">
                <a:solidFill>
                  <a:schemeClr val="tx1"/>
                </a:solidFill>
                <a:latin typeface="+mn-lt"/>
                <a:ea typeface="+mn-ea"/>
                <a:cs typeface="+mn-cs"/>
              </a:rPr>
              <a:t>DelVecchio</a:t>
            </a:r>
            <a:r>
              <a:rPr lang="en-US" sz="1200" b="0" i="0" u="none" strike="noStrike" kern="1200" baseline="0" dirty="0">
                <a:solidFill>
                  <a:schemeClr val="tx1"/>
                </a:solidFill>
                <a:latin typeface="+mn-lt"/>
                <a:ea typeface="+mn-ea"/>
                <a:cs typeface="+mn-cs"/>
              </a:rPr>
              <a:t> (2000)</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16</a:t>
            </a:fld>
            <a:endParaRPr lang="en-US" dirty="0"/>
          </a:p>
        </p:txBody>
      </p:sp>
    </p:spTree>
    <p:extLst>
      <p:ext uri="{BB962C8B-B14F-4D97-AF65-F5344CB8AC3E}">
        <p14:creationId xmlns:p14="http://schemas.microsoft.com/office/powerpoint/2010/main" val="1731294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Personality traits can change over the life span</a:t>
            </a:r>
          </a:p>
          <a:p>
            <a:endParaRPr lang="en-US" sz="1200" b="0" i="0" u="none" strike="noStrike" kern="1200" baseline="0" dirty="0">
              <a:solidFill>
                <a:schemeClr val="tx1"/>
              </a:solidFill>
              <a:latin typeface="+mn-lt"/>
              <a:ea typeface="+mn-ea"/>
              <a:cs typeface="+mn-cs"/>
            </a:endParaRPr>
          </a:p>
          <a:p>
            <a:r>
              <a:rPr lang="en-US" sz="1200" b="0" i="1" u="none" strike="noStrike" kern="1200" baseline="0" dirty="0">
                <a:solidFill>
                  <a:schemeClr val="tx1"/>
                </a:solidFill>
                <a:latin typeface="+mn-lt"/>
                <a:ea typeface="+mn-ea"/>
                <a:cs typeface="+mn-cs"/>
              </a:rPr>
              <a:t>Source: </a:t>
            </a:r>
            <a:r>
              <a:rPr lang="en-US" sz="1200" b="0" i="0" u="none" strike="noStrike" kern="1200" baseline="0" dirty="0">
                <a:solidFill>
                  <a:schemeClr val="tx1"/>
                </a:solidFill>
                <a:latin typeface="+mn-lt"/>
                <a:ea typeface="+mn-ea"/>
                <a:cs typeface="+mn-cs"/>
              </a:rPr>
              <a:t>Roberts, Walton, &amp; </a:t>
            </a:r>
            <a:r>
              <a:rPr lang="en-US" sz="1200" b="0" i="0" u="none" strike="noStrike" kern="1200" baseline="0" dirty="0" err="1">
                <a:solidFill>
                  <a:schemeClr val="tx1"/>
                </a:solidFill>
                <a:latin typeface="+mn-lt"/>
                <a:ea typeface="+mn-ea"/>
                <a:cs typeface="+mn-cs"/>
              </a:rPr>
              <a:t>Viechtbauer</a:t>
            </a:r>
            <a:r>
              <a:rPr lang="en-US" sz="1200" b="0" i="0" u="none" strike="noStrike" kern="1200" baseline="0" dirty="0">
                <a:solidFill>
                  <a:schemeClr val="tx1"/>
                </a:solidFill>
                <a:latin typeface="+mn-lt"/>
                <a:ea typeface="+mn-ea"/>
                <a:cs typeface="+mn-cs"/>
              </a:rPr>
              <a:t> (2006)</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17</a:t>
            </a:fld>
            <a:endParaRPr lang="en-US" dirty="0"/>
          </a:p>
        </p:txBody>
      </p:sp>
    </p:spTree>
    <p:extLst>
      <p:ext uri="{BB962C8B-B14F-4D97-AF65-F5344CB8AC3E}">
        <p14:creationId xmlns:p14="http://schemas.microsoft.com/office/powerpoint/2010/main" val="17312948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18</a:t>
            </a:fld>
            <a:endParaRPr lang="en-US" dirty="0"/>
          </a:p>
        </p:txBody>
      </p:sp>
    </p:spTree>
    <p:extLst>
      <p:ext uri="{BB962C8B-B14F-4D97-AF65-F5344CB8AC3E}">
        <p14:creationId xmlns:p14="http://schemas.microsoft.com/office/powerpoint/2010/main" val="30727021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19</a:t>
            </a:fld>
            <a:endParaRPr lang="en-US" dirty="0"/>
          </a:p>
        </p:txBody>
      </p:sp>
    </p:spTree>
    <p:extLst>
      <p:ext uri="{BB962C8B-B14F-4D97-AF65-F5344CB8AC3E}">
        <p14:creationId xmlns:p14="http://schemas.microsoft.com/office/powerpoint/2010/main" val="92464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20</a:t>
            </a:fld>
            <a:endParaRPr lang="en-US" dirty="0"/>
          </a:p>
        </p:txBody>
      </p:sp>
    </p:spTree>
    <p:extLst>
      <p:ext uri="{BB962C8B-B14F-4D97-AF65-F5344CB8AC3E}">
        <p14:creationId xmlns:p14="http://schemas.microsoft.com/office/powerpoint/2010/main" val="13460757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u="none" strike="noStrike" kern="1200" baseline="0" dirty="0">
                <a:solidFill>
                  <a:schemeClr val="tx1"/>
                </a:solidFill>
                <a:latin typeface="+mn-lt"/>
                <a:ea typeface="+mn-ea"/>
                <a:cs typeface="+mn-cs"/>
              </a:rPr>
              <a:t>Source: </a:t>
            </a:r>
            <a:r>
              <a:rPr lang="en-US" sz="1200" b="0" i="0" u="none" strike="noStrike" kern="1200" baseline="0" dirty="0">
                <a:solidFill>
                  <a:schemeClr val="tx1"/>
                </a:solidFill>
                <a:latin typeface="+mn-lt"/>
                <a:ea typeface="+mn-ea"/>
                <a:cs typeface="+mn-cs"/>
              </a:rPr>
              <a:t>Roberts, Walton, &amp; </a:t>
            </a:r>
            <a:r>
              <a:rPr lang="en-US" sz="1200" b="0" i="0" u="none" strike="noStrike" kern="1200" baseline="0" dirty="0" err="1">
                <a:solidFill>
                  <a:schemeClr val="tx1"/>
                </a:solidFill>
                <a:latin typeface="+mn-lt"/>
                <a:ea typeface="+mn-ea"/>
                <a:cs typeface="+mn-cs"/>
              </a:rPr>
              <a:t>Bogg</a:t>
            </a:r>
            <a:r>
              <a:rPr lang="en-US" sz="1200" b="0" i="0" u="none" strike="noStrike" kern="1200" baseline="0" dirty="0">
                <a:solidFill>
                  <a:schemeClr val="tx1"/>
                </a:solidFill>
                <a:latin typeface="+mn-lt"/>
                <a:ea typeface="+mn-ea"/>
                <a:cs typeface="+mn-cs"/>
              </a:rPr>
              <a:t> (2005)</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21</a:t>
            </a:fld>
            <a:endParaRPr lang="en-US" dirty="0"/>
          </a:p>
        </p:txBody>
      </p:sp>
    </p:spTree>
    <p:extLst>
      <p:ext uri="{BB962C8B-B14F-4D97-AF65-F5344CB8AC3E}">
        <p14:creationId xmlns:p14="http://schemas.microsoft.com/office/powerpoint/2010/main" val="17312948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22</a:t>
            </a:fld>
            <a:endParaRPr lang="en-US" dirty="0"/>
          </a:p>
        </p:txBody>
      </p:sp>
    </p:spTree>
    <p:extLst>
      <p:ext uri="{BB962C8B-B14F-4D97-AF65-F5344CB8AC3E}">
        <p14:creationId xmlns:p14="http://schemas.microsoft.com/office/powerpoint/2010/main" val="27329712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23</a:t>
            </a:fld>
            <a:endParaRPr lang="en-US" dirty="0"/>
          </a:p>
        </p:txBody>
      </p:sp>
    </p:spTree>
    <p:extLst>
      <p:ext uri="{BB962C8B-B14F-4D97-AF65-F5344CB8AC3E}">
        <p14:creationId xmlns:p14="http://schemas.microsoft.com/office/powerpoint/2010/main" val="8953487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Twin study reveals genetic influences on personality</a:t>
            </a:r>
          </a:p>
          <a:p>
            <a:endParaRPr lang="en-US" sz="1200" b="0" i="0" u="none" strike="noStrike" kern="1200" baseline="0" dirty="0">
              <a:solidFill>
                <a:schemeClr val="tx1"/>
              </a:solidFill>
              <a:latin typeface="+mn-lt"/>
              <a:ea typeface="+mn-ea"/>
              <a:cs typeface="+mn-cs"/>
            </a:endParaRPr>
          </a:p>
          <a:p>
            <a:r>
              <a:rPr lang="en-US" sz="1200" b="0" i="1" u="none" strike="noStrike" kern="1200" baseline="0" dirty="0">
                <a:solidFill>
                  <a:schemeClr val="tx1"/>
                </a:solidFill>
                <a:latin typeface="+mn-lt"/>
                <a:ea typeface="+mn-ea"/>
                <a:cs typeface="+mn-cs"/>
              </a:rPr>
              <a:t>Source: </a:t>
            </a:r>
            <a:r>
              <a:rPr lang="en-US" sz="1200" b="0" i="0" u="none" strike="noStrike" kern="1200" baseline="0" dirty="0">
                <a:solidFill>
                  <a:schemeClr val="tx1"/>
                </a:solidFill>
                <a:latin typeface="+mn-lt"/>
                <a:ea typeface="+mn-ea"/>
                <a:cs typeface="+mn-cs"/>
              </a:rPr>
              <a:t>Based on data from Riemann, </a:t>
            </a:r>
            <a:r>
              <a:rPr lang="en-US" sz="1200" b="0" i="0" u="none" strike="noStrike" kern="1200" baseline="0" dirty="0" err="1">
                <a:solidFill>
                  <a:schemeClr val="tx1"/>
                </a:solidFill>
                <a:latin typeface="+mn-lt"/>
                <a:ea typeface="+mn-ea"/>
                <a:cs typeface="+mn-cs"/>
              </a:rPr>
              <a:t>Angleitner</a:t>
            </a:r>
            <a:r>
              <a:rPr lang="en-US" sz="1200" b="0" i="0" u="none" strike="noStrike" kern="1200" baseline="0" dirty="0">
                <a:solidFill>
                  <a:schemeClr val="tx1"/>
                </a:solidFill>
                <a:latin typeface="+mn-lt"/>
                <a:ea typeface="+mn-ea"/>
                <a:cs typeface="+mn-cs"/>
              </a:rPr>
              <a:t>, &amp; </a:t>
            </a:r>
            <a:r>
              <a:rPr lang="en-US" sz="1200" b="0" i="0" u="none" strike="noStrike" kern="1200" baseline="0" dirty="0" err="1">
                <a:solidFill>
                  <a:schemeClr val="tx1"/>
                </a:solidFill>
                <a:latin typeface="+mn-lt"/>
                <a:ea typeface="+mn-ea"/>
                <a:cs typeface="+mn-cs"/>
              </a:rPr>
              <a:t>Strelau</a:t>
            </a:r>
            <a:r>
              <a:rPr lang="en-US" sz="1200" b="0" i="0" u="none" strike="noStrike" kern="1200" baseline="0" dirty="0">
                <a:solidFill>
                  <a:schemeClr val="tx1"/>
                </a:solidFill>
                <a:latin typeface="+mn-lt"/>
                <a:ea typeface="+mn-ea"/>
                <a:cs typeface="+mn-cs"/>
              </a:rPr>
              <a:t> (1997)</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24</a:t>
            </a:fld>
            <a:endParaRPr lang="en-US" dirty="0"/>
          </a:p>
        </p:txBody>
      </p:sp>
    </p:spTree>
    <p:extLst>
      <p:ext uri="{BB962C8B-B14F-4D97-AF65-F5344CB8AC3E}">
        <p14:creationId xmlns:p14="http://schemas.microsoft.com/office/powerpoint/2010/main" val="17312948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25</a:t>
            </a:fld>
            <a:endParaRPr lang="en-US" dirty="0"/>
          </a:p>
        </p:txBody>
      </p:sp>
    </p:spTree>
    <p:extLst>
      <p:ext uri="{BB962C8B-B14F-4D97-AF65-F5344CB8AC3E}">
        <p14:creationId xmlns:p14="http://schemas.microsoft.com/office/powerpoint/2010/main" val="16986675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26</a:t>
            </a:fld>
            <a:endParaRPr lang="en-US" dirty="0"/>
          </a:p>
        </p:txBody>
      </p:sp>
    </p:spTree>
    <p:extLst>
      <p:ext uri="{BB962C8B-B14F-4D97-AF65-F5344CB8AC3E}">
        <p14:creationId xmlns:p14="http://schemas.microsoft.com/office/powerpoint/2010/main" val="30727021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28</a:t>
            </a:fld>
            <a:endParaRPr lang="en-US" dirty="0"/>
          </a:p>
        </p:txBody>
      </p:sp>
    </p:spTree>
    <p:extLst>
      <p:ext uri="{BB962C8B-B14F-4D97-AF65-F5344CB8AC3E}">
        <p14:creationId xmlns:p14="http://schemas.microsoft.com/office/powerpoint/2010/main" val="6901929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29</a:t>
            </a:fld>
            <a:endParaRPr lang="en-US" dirty="0"/>
          </a:p>
        </p:txBody>
      </p:sp>
    </p:spTree>
    <p:extLst>
      <p:ext uri="{BB962C8B-B14F-4D97-AF65-F5344CB8AC3E}">
        <p14:creationId xmlns:p14="http://schemas.microsoft.com/office/powerpoint/2010/main" val="27329712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30</a:t>
            </a:fld>
            <a:endParaRPr lang="en-US" dirty="0"/>
          </a:p>
        </p:txBody>
      </p:sp>
    </p:spTree>
    <p:extLst>
      <p:ext uri="{BB962C8B-B14F-4D97-AF65-F5344CB8AC3E}">
        <p14:creationId xmlns:p14="http://schemas.microsoft.com/office/powerpoint/2010/main" val="8953487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31</a:t>
            </a:fld>
            <a:endParaRPr lang="en-US" dirty="0"/>
          </a:p>
        </p:txBody>
      </p:sp>
    </p:spTree>
    <p:extLst>
      <p:ext uri="{BB962C8B-B14F-4D97-AF65-F5344CB8AC3E}">
        <p14:creationId xmlns:p14="http://schemas.microsoft.com/office/powerpoint/2010/main" val="24226441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For older adults, education is related to ego development</a:t>
            </a:r>
          </a:p>
          <a:p>
            <a:endParaRPr lang="en-US" sz="1200" b="0" i="0" u="none" strike="noStrike" kern="1200" baseline="0" dirty="0">
              <a:solidFill>
                <a:schemeClr val="tx1"/>
              </a:solidFill>
              <a:latin typeface="+mn-lt"/>
              <a:ea typeface="+mn-ea"/>
              <a:cs typeface="+mn-cs"/>
            </a:endParaRPr>
          </a:p>
          <a:p>
            <a:r>
              <a:rPr lang="en-US" sz="1200" b="0" i="1" u="none" strike="noStrike" kern="1200" baseline="0" dirty="0">
                <a:solidFill>
                  <a:schemeClr val="tx1"/>
                </a:solidFill>
                <a:latin typeface="+mn-lt"/>
                <a:ea typeface="+mn-ea"/>
                <a:cs typeface="+mn-cs"/>
              </a:rPr>
              <a:t>Source: </a:t>
            </a:r>
            <a:r>
              <a:rPr lang="en-US" sz="1200" b="0" i="0" u="none" strike="noStrike" kern="1200" baseline="0" dirty="0">
                <a:solidFill>
                  <a:schemeClr val="tx1"/>
                </a:solidFill>
                <a:latin typeface="+mn-lt"/>
                <a:ea typeface="+mn-ea"/>
                <a:cs typeface="+mn-cs"/>
              </a:rPr>
              <a:t>Based on data from </a:t>
            </a:r>
            <a:r>
              <a:rPr lang="en-US" sz="1200" b="0" i="0" u="none" strike="noStrike" kern="1200" baseline="0" dirty="0" err="1">
                <a:solidFill>
                  <a:schemeClr val="tx1"/>
                </a:solidFill>
                <a:latin typeface="+mn-lt"/>
                <a:ea typeface="+mn-ea"/>
                <a:cs typeface="+mn-cs"/>
              </a:rPr>
              <a:t>Truluck</a:t>
            </a:r>
            <a:r>
              <a:rPr lang="en-US" sz="1200" b="0" i="0" u="none" strike="noStrike" kern="1200" baseline="0" dirty="0">
                <a:solidFill>
                  <a:schemeClr val="tx1"/>
                </a:solidFill>
                <a:latin typeface="+mn-lt"/>
                <a:ea typeface="+mn-ea"/>
                <a:cs typeface="+mn-cs"/>
              </a:rPr>
              <a:t> &amp; Courtenay (2002)</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32</a:t>
            </a:fld>
            <a:endParaRPr lang="en-US" dirty="0"/>
          </a:p>
        </p:txBody>
      </p:sp>
    </p:spTree>
    <p:extLst>
      <p:ext uri="{BB962C8B-B14F-4D97-AF65-F5344CB8AC3E}">
        <p14:creationId xmlns:p14="http://schemas.microsoft.com/office/powerpoint/2010/main" val="17312948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first four levels are deficiency motives; the final level is a being motive</a:t>
            </a:r>
          </a:p>
          <a:p>
            <a:endParaRPr lang="en-US" sz="1200" b="0" i="0" u="none" strike="noStrike" kern="1200" baseline="0" dirty="0">
              <a:solidFill>
                <a:schemeClr val="tx1"/>
              </a:solidFill>
              <a:latin typeface="+mn-lt"/>
              <a:ea typeface="+mn-ea"/>
              <a:cs typeface="+mn-cs"/>
            </a:endParaRPr>
          </a:p>
          <a:p>
            <a:r>
              <a:rPr lang="en-US" sz="1200" b="0" i="1" u="none" strike="noStrike" kern="1200" baseline="0" dirty="0">
                <a:solidFill>
                  <a:schemeClr val="tx1"/>
                </a:solidFill>
                <a:latin typeface="+mn-lt"/>
                <a:ea typeface="+mn-ea"/>
                <a:cs typeface="+mn-cs"/>
              </a:rPr>
              <a:t>Source: </a:t>
            </a:r>
            <a:r>
              <a:rPr lang="en-US" sz="1200" b="0" i="0" u="none" strike="noStrike" kern="1200" baseline="0" dirty="0">
                <a:solidFill>
                  <a:schemeClr val="tx1"/>
                </a:solidFill>
                <a:latin typeface="+mn-lt"/>
                <a:ea typeface="+mn-ea"/>
                <a:cs typeface="+mn-cs"/>
              </a:rPr>
              <a:t>From Maslow (1968/1998)</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35</a:t>
            </a:fld>
            <a:endParaRPr lang="en-US" dirty="0"/>
          </a:p>
        </p:txBody>
      </p:sp>
    </p:spTree>
    <p:extLst>
      <p:ext uri="{BB962C8B-B14F-4D97-AF65-F5344CB8AC3E}">
        <p14:creationId xmlns:p14="http://schemas.microsoft.com/office/powerpoint/2010/main" val="17312948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first four levels are deficiency motives; the final level is a being motive</a:t>
            </a:r>
          </a:p>
          <a:p>
            <a:endParaRPr lang="en-US" sz="1200" b="0" i="0" u="none" strike="noStrike" kern="1200" baseline="0" dirty="0">
              <a:solidFill>
                <a:schemeClr val="tx1"/>
              </a:solidFill>
              <a:latin typeface="+mn-lt"/>
              <a:ea typeface="+mn-ea"/>
              <a:cs typeface="+mn-cs"/>
            </a:endParaRPr>
          </a:p>
          <a:p>
            <a:r>
              <a:rPr lang="en-US" sz="1200" b="0" i="1" u="none" strike="noStrike" kern="1200" baseline="0" dirty="0">
                <a:solidFill>
                  <a:schemeClr val="tx1"/>
                </a:solidFill>
                <a:latin typeface="+mn-lt"/>
                <a:ea typeface="+mn-ea"/>
                <a:cs typeface="+mn-cs"/>
              </a:rPr>
              <a:t>Source: </a:t>
            </a:r>
            <a:r>
              <a:rPr lang="en-US" sz="1200" b="0" i="0" u="none" strike="noStrike" kern="1200" baseline="0" dirty="0">
                <a:solidFill>
                  <a:schemeClr val="tx1"/>
                </a:solidFill>
                <a:latin typeface="+mn-lt"/>
                <a:ea typeface="+mn-ea"/>
                <a:cs typeface="+mn-cs"/>
              </a:rPr>
              <a:t>From Maslow (1968/1998)</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36</a:t>
            </a:fld>
            <a:endParaRPr lang="en-US" dirty="0"/>
          </a:p>
        </p:txBody>
      </p:sp>
    </p:spTree>
    <p:extLst>
      <p:ext uri="{BB962C8B-B14F-4D97-AF65-F5344CB8AC3E}">
        <p14:creationId xmlns:p14="http://schemas.microsoft.com/office/powerpoint/2010/main" val="27313740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37</a:t>
            </a:fld>
            <a:endParaRPr lang="en-US" dirty="0"/>
          </a:p>
        </p:txBody>
      </p:sp>
    </p:spTree>
    <p:extLst>
      <p:ext uri="{BB962C8B-B14F-4D97-AF65-F5344CB8AC3E}">
        <p14:creationId xmlns:p14="http://schemas.microsoft.com/office/powerpoint/2010/main" val="30727021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bwMode="white">
          <a:xfrm>
            <a:off x="0" y="0"/>
            <a:ext cx="9144000" cy="3886200"/>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762000"/>
            <a:ext cx="7772400" cy="2838451"/>
          </a:xfrm>
        </p:spPr>
        <p:txBody>
          <a:bodyPr anchor="b">
            <a:noAutofit/>
          </a:bodyPr>
          <a:lstStyle>
            <a:lvl1pPr algn="l">
              <a:defRPr sz="44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674687" y="3962400"/>
            <a:ext cx="7794626" cy="1752600"/>
          </a:xfrm>
        </p:spPr>
        <p:txBody>
          <a:bodyPr>
            <a:noAutofit/>
          </a:bodyPr>
          <a:lstStyle>
            <a:lvl1pPr marL="0" indent="0" algn="l">
              <a:spcBef>
                <a:spcPts val="0"/>
              </a:spcBef>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10/31/19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8" name="Rectangle 7"/>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p:cNvGrpSpPr/>
          <p:nvPr userDrawn="1"/>
        </p:nvGrpSpPr>
        <p:grpSpPr>
          <a:xfrm>
            <a:off x="33338" y="6408738"/>
            <a:ext cx="9156700" cy="465137"/>
            <a:chOff x="33338" y="6408738"/>
            <a:chExt cx="9156700" cy="465137"/>
          </a:xfrm>
        </p:grpSpPr>
        <p:pic>
          <p:nvPicPr>
            <p:cNvPr id="7" name="Always Learning Logo" descr="Pearson_Strap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33338" y="6443663"/>
              <a:ext cx="166052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opyright"/>
            <p:cNvSpPr txBox="1">
              <a:spLocks noChangeArrowheads="1"/>
            </p:cNvSpPr>
            <p:nvPr/>
          </p:nvSpPr>
          <p:spPr bwMode="auto">
            <a:xfrm>
              <a:off x="14136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ctr">
                <a:defRPr/>
              </a:pP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Copyright © 2015, 2012, 2009</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11" name="Pearson Logo" descr="Pearson_Bound_Whit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87980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6" name="Rectangle 15"/>
          <p:cNvSpPr/>
          <p:nvPr/>
        </p:nvSpPr>
        <p:spPr bwMode="white">
          <a:xfrm>
            <a:off x="0" y="0"/>
            <a:ext cx="9144000" cy="1371600"/>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4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44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10/31/19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
        <p:nvSpPr>
          <p:cNvPr id="12" name="Rectangle 11"/>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p:cNvGrpSpPr/>
          <p:nvPr userDrawn="1"/>
        </p:nvGrpSpPr>
        <p:grpSpPr>
          <a:xfrm>
            <a:off x="33338" y="6408738"/>
            <a:ext cx="9156700" cy="465137"/>
            <a:chOff x="33338" y="6408738"/>
            <a:chExt cx="9156700" cy="465137"/>
          </a:xfrm>
        </p:grpSpPr>
        <p:pic>
          <p:nvPicPr>
            <p:cNvPr id="13" name="Always Learning Logo" descr="Pearson: Always Learning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33338" y="6443663"/>
              <a:ext cx="166052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earson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opyright" descr="Copyright 2015, 2012, 2009"/>
            <p:cNvSpPr txBox="1">
              <a:spLocks noChangeArrowheads="1"/>
            </p:cNvSpPr>
            <p:nvPr/>
          </p:nvSpPr>
          <p:spPr bwMode="auto">
            <a:xfrm>
              <a:off x="14136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ctr">
                <a:defRPr/>
              </a:pP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Copyright © 2015, 2012, 2009</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grpSp>
    </p:spTree>
    <p:extLst>
      <p:ext uri="{BB962C8B-B14F-4D97-AF65-F5344CB8AC3E}">
        <p14:creationId xmlns:p14="http://schemas.microsoft.com/office/powerpoint/2010/main" val="2981062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1pPr>
              <a:buClr>
                <a:schemeClr val="bg1"/>
              </a:buClr>
              <a:defRPr/>
            </a:lvl1pPr>
            <a:lvl2pPr>
              <a:buClr>
                <a:schemeClr val="bg1"/>
              </a:buClr>
              <a:defRPr/>
            </a:lvl2pPr>
            <a:lvl3pPr>
              <a:buClr>
                <a:schemeClr val="bg1"/>
              </a:buClr>
              <a:defRPr/>
            </a:lvl3pPr>
            <a:lvl4pPr>
              <a:buClr>
                <a:schemeClr val="bg1"/>
              </a:buClr>
              <a:defRPr/>
            </a:lvl4pPr>
            <a:lvl5pPr>
              <a:buClr>
                <a:schemeClr val="bg1"/>
              </a:buClr>
              <a:defRPr/>
            </a:lvl5pPr>
            <a:lvl6pPr>
              <a:buClr>
                <a:schemeClr val="bg1"/>
              </a:buClr>
              <a:defRPr/>
            </a:lvl6pPr>
            <a:lvl7pPr>
              <a:buClr>
                <a:schemeClr val="bg1"/>
              </a:buClr>
              <a:defRPr/>
            </a:lvl7pPr>
            <a:lvl8pPr>
              <a:buClr>
                <a:schemeClr val="bg1"/>
              </a:buClr>
              <a:defRPr/>
            </a:lvl8pPr>
            <a:lvl9pPr>
              <a:buClr>
                <a:schemeClr val="bg1"/>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10/31/19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 A head , LO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1pPr>
              <a:buClrTx/>
              <a:defRPr/>
            </a:lvl1pPr>
            <a:lvl2pPr>
              <a:buClrTx/>
              <a:defRPr/>
            </a:lvl2pPr>
            <a:lvl3pPr>
              <a:buClrTx/>
              <a:defRPr/>
            </a:lvl3pPr>
            <a:lvl4pPr>
              <a:buClrTx/>
              <a:defRPr/>
            </a:lvl4pPr>
            <a:lvl5pPr>
              <a:buClrTx/>
              <a:defRPr/>
            </a:lvl5pPr>
            <a:lvl6pPr>
              <a:buClrTx/>
              <a:defRPr/>
            </a:lvl6pPr>
            <a:lvl7pPr>
              <a:buClrTx/>
              <a:defRPr/>
            </a:lvl7pPr>
            <a:lvl8pPr>
              <a:buClrTx/>
              <a:defRPr/>
            </a:lvl8pPr>
            <a:lvl9pPr>
              <a:buClrTx/>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10/31/19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586010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buSzPct val="100000"/>
              <a:defRPr/>
            </a:lvl1pPr>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10/31/19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118872" indent="-118872">
              <a:buClr>
                <a:schemeClr val="bg1"/>
              </a:buClr>
              <a:buSzPct val="25000"/>
              <a:defRPr sz="2400"/>
            </a:lvl1pPr>
            <a:lvl2pPr marL="569913" indent="-285750">
              <a:defRPr sz="2000"/>
            </a:lvl2pPr>
            <a:lvl3pPr>
              <a:defRPr sz="2000"/>
            </a:lvl3pPr>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10/31/19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2400">
                <a:solidFill>
                  <a:schemeClr val="bg1"/>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16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3" name="Footer Placeholder 2"/>
          <p:cNvSpPr>
            <a:spLocks noGrp="1"/>
          </p:cNvSpPr>
          <p:nvPr>
            <p:ph type="ftr" sz="quarter" idx="11"/>
          </p:nvPr>
        </p:nvSpPr>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10/31/19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
        <p:nvSpPr>
          <p:cNvPr id="5" name="Rectangle 4"/>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p:cNvGrpSpPr/>
          <p:nvPr userDrawn="1"/>
        </p:nvGrpSpPr>
        <p:grpSpPr>
          <a:xfrm>
            <a:off x="93969" y="6408738"/>
            <a:ext cx="9096069" cy="463550"/>
            <a:chOff x="93969" y="6408738"/>
            <a:chExt cx="9096069" cy="463550"/>
          </a:xfrm>
        </p:grpSpPr>
        <p:sp>
          <p:nvSpPr>
            <p:cNvPr id="6" name="Copyright"/>
            <p:cNvSpPr txBox="1">
              <a:spLocks noChangeArrowheads="1"/>
            </p:cNvSpPr>
            <p:nvPr/>
          </p:nvSpPr>
          <p:spPr bwMode="auto">
            <a:xfrm>
              <a:off x="939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l">
                <a:defRPr/>
              </a:pP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Copyright © 2015, 2012, 2009</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7"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03796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10/31/19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447800"/>
            <a:ext cx="7772400" cy="2152651"/>
          </a:xfrm>
        </p:spPr>
        <p:txBody>
          <a:bodyPr anchor="b">
            <a:noAutofit/>
          </a:bodyPr>
          <a:lstStyle>
            <a:lvl1pPr algn="l">
              <a:defRPr sz="4000" b="0" cap="none" baseline="0">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74687" y="3962400"/>
            <a:ext cx="7794627" cy="1752600"/>
          </a:xfrm>
        </p:spPr>
        <p:txBody>
          <a:bodyPr anchor="t">
            <a:no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10/31/19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754704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dirty="0"/>
          </a:p>
        </p:txBody>
      </p:sp>
      <p:sp>
        <p:nvSpPr>
          <p:cNvPr id="3" name="Date Placeholder 2"/>
          <p:cNvSpPr>
            <a:spLocks noGrp="1"/>
          </p:cNvSpPr>
          <p:nvPr>
            <p:ph type="dt" sz="half" idx="10"/>
          </p:nvPr>
        </p:nvSpPr>
        <p:spPr/>
        <p:txBody>
          <a:bodyPr/>
          <a:lstStyle/>
          <a:p>
            <a:fld id="{A9DF6EFB-3F44-496C-A842-1E0B3D3B975A}" type="datetimeFigureOut">
              <a:rPr lang="en-US" smtClean="0"/>
              <a:pPr/>
              <a:t>10/31/19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7"/>
          <p:cNvGrpSpPr/>
          <p:nvPr userDrawn="1"/>
        </p:nvGrpSpPr>
        <p:grpSpPr>
          <a:xfrm>
            <a:off x="93969" y="6408738"/>
            <a:ext cx="9096069" cy="463550"/>
            <a:chOff x="93969" y="6408738"/>
            <a:chExt cx="9096069" cy="463550"/>
          </a:xfrm>
        </p:grpSpPr>
        <p:sp>
          <p:nvSpPr>
            <p:cNvPr id="6" name="Copyright"/>
            <p:cNvSpPr txBox="1">
              <a:spLocks noChangeArrowheads="1"/>
            </p:cNvSpPr>
            <p:nvPr/>
          </p:nvSpPr>
          <p:spPr bwMode="auto">
            <a:xfrm>
              <a:off x="939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l">
                <a:defRPr/>
              </a:pP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Copyright © 2015, 2012, 2009</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7"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Footer Placeholder 2"/>
          <p:cNvSpPr>
            <a:spLocks noGrp="1"/>
          </p:cNvSpPr>
          <p:nvPr>
            <p:ph type="ftr" sz="quarter" idx="11"/>
          </p:nvPr>
        </p:nvSpPr>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10/31/19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711136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bwMode="white">
          <a:xfrm>
            <a:off x="0" y="0"/>
            <a:ext cx="9144000" cy="1371600"/>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a:t>Click to edit </a:t>
            </a:r>
            <a:br>
              <a:rPr lang="en-US" dirty="0"/>
            </a:br>
            <a:r>
              <a:rPr lang="en-US" dirty="0"/>
              <a:t>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5" name="Footer Placeholder 4"/>
          <p:cNvSpPr>
            <a:spLocks noGrp="1"/>
          </p:cNvSpPr>
          <p:nvPr>
            <p:ph type="ftr" sz="quarter" idx="3"/>
          </p:nvPr>
        </p:nvSpPr>
        <p:spPr>
          <a:xfrm>
            <a:off x="93969" y="6172200"/>
            <a:ext cx="8595360" cy="235463"/>
          </a:xfrm>
          <a:prstGeom prst="rect">
            <a:avLst/>
          </a:prstGeom>
        </p:spPr>
        <p:txBody>
          <a:bodyPr vert="horz" lIns="0" tIns="0" rIns="0" bIns="0" rtlCol="0" anchor="b"/>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6335713" y="113072"/>
            <a:ext cx="2133600" cy="182880"/>
          </a:xfrm>
          <a:prstGeom prst="rect">
            <a:avLst/>
          </a:prstGeom>
        </p:spPr>
        <p:txBody>
          <a:bodyPr vert="horz" lIns="91440" tIns="45720" rIns="91440" bIns="45720" rtlCol="0" anchor="ctr"/>
          <a:lstStyle>
            <a:lvl1pPr algn="r">
              <a:defRPr sz="900">
                <a:solidFill>
                  <a:schemeClr val="bg1"/>
                </a:solidFill>
              </a:defRPr>
            </a:lvl1pPr>
          </a:lstStyle>
          <a:p>
            <a:fld id="{A9DF6EFB-3F44-496C-A842-1E0B3D3B975A}" type="datetimeFigureOut">
              <a:rPr lang="en-US" smtClean="0"/>
              <a:pPr/>
              <a:t>10/31/19</a:t>
            </a:fld>
            <a:endParaRPr lang="en-US" dirty="0"/>
          </a:p>
        </p:txBody>
      </p:sp>
      <p:sp>
        <p:nvSpPr>
          <p:cNvPr id="6" name="Slide Number Placeholder 5"/>
          <p:cNvSpPr>
            <a:spLocks noGrp="1"/>
          </p:cNvSpPr>
          <p:nvPr>
            <p:ph type="sldNum" sz="quarter" idx="4"/>
          </p:nvPr>
        </p:nvSpPr>
        <p:spPr>
          <a:xfrm>
            <a:off x="8469312" y="113072"/>
            <a:ext cx="551783" cy="182880"/>
          </a:xfrm>
          <a:prstGeom prst="rect">
            <a:avLst/>
          </a:prstGeom>
        </p:spPr>
        <p:txBody>
          <a:bodyPr vert="horz" lIns="91440" tIns="45720" rIns="91440" bIns="45720" rtlCol="0" anchor="ctr"/>
          <a:lstStyle>
            <a:lvl1pPr algn="r">
              <a:defRPr sz="900">
                <a:solidFill>
                  <a:schemeClr val="bg1"/>
                </a:solidFill>
              </a:defRPr>
            </a:lvl1pPr>
          </a:lstStyle>
          <a:p>
            <a:fld id="{200B2350-5261-4F5C-9DF5-EF0D264FC8D2}" type="slidenum">
              <a:rPr lang="en-US" smtClean="0"/>
              <a:pPr/>
              <a:t>‹#›</a:t>
            </a:fld>
            <a:endParaRPr lang="en-US" dirty="0"/>
          </a:p>
        </p:txBody>
      </p:sp>
      <p:sp>
        <p:nvSpPr>
          <p:cNvPr id="9" name="Rectangle 8"/>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p:cNvGrpSpPr/>
          <p:nvPr userDrawn="1"/>
        </p:nvGrpSpPr>
        <p:grpSpPr>
          <a:xfrm>
            <a:off x="93969" y="6408738"/>
            <a:ext cx="9096069" cy="463550"/>
            <a:chOff x="93969" y="6408738"/>
            <a:chExt cx="9096069" cy="463550"/>
          </a:xfrm>
        </p:grpSpPr>
        <p:sp>
          <p:nvSpPr>
            <p:cNvPr id="13" name="Copyright" descr="Pearson: Copyright 2015, 2012, 2009"/>
            <p:cNvSpPr txBox="1">
              <a:spLocks noChangeArrowheads="1"/>
            </p:cNvSpPr>
            <p:nvPr/>
          </p:nvSpPr>
          <p:spPr bwMode="auto">
            <a:xfrm>
              <a:off x="939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l">
                <a:defRPr/>
              </a:pP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Copyright © 2015, 2012, 2009</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14" name="Pearson Logo"/>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6" r:id="rId3"/>
    <p:sldLayoutId id="2147483661" r:id="rId4"/>
    <p:sldLayoutId id="2147483650" r:id="rId5"/>
    <p:sldLayoutId id="2147483659" r:id="rId6"/>
    <p:sldLayoutId id="2147483658" r:id="rId7"/>
    <p:sldLayoutId id="2147483660" r:id="rId8"/>
    <p:sldLayoutId id="2147483651" r:id="rId9"/>
    <p:sldLayoutId id="2147483654" r:id="rId10"/>
    <p:sldLayoutId id="2147483655" r:id="rId11"/>
  </p:sldLayoutIdLst>
  <p:txStyles>
    <p:titleStyle>
      <a:lvl1pPr algn="l" defTabSz="914400" rtl="0" eaLnBrk="1" latinLnBrk="0" hangingPunct="1">
        <a:lnSpc>
          <a:spcPct val="100000"/>
        </a:lnSpc>
        <a:spcBef>
          <a:spcPct val="0"/>
        </a:spcBef>
        <a:buNone/>
        <a:defRPr sz="3600" kern="1200">
          <a:solidFill>
            <a:schemeClr val="bg1"/>
          </a:solidFill>
          <a:latin typeface="+mj-lt"/>
          <a:ea typeface="+mj-ea"/>
          <a:cs typeface="+mj-cs"/>
        </a:defRPr>
      </a:lvl1pPr>
    </p:titleStyle>
    <p:bodyStyle>
      <a:lvl1pPr marL="256032" indent="-256032" algn="l" defTabSz="914400" rtl="0" eaLnBrk="1" latinLnBrk="0" hangingPunct="1">
        <a:spcBef>
          <a:spcPts val="15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ts val="600"/>
        </a:spcBef>
        <a:buClr>
          <a:schemeClr val="accent1"/>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youtube.com/watch?v=7G0UXnXpABw" TargetMode="External"/><Relationship Id="rId1" Type="http://schemas.openxmlformats.org/officeDocument/2006/relationships/slideLayout" Target="../slideLayouts/slideLayout5.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hyperlink" Target="https://www.youtube.com/watch?v=vJdc9zGYVjU"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hyperlink" Target="https://www.youtube.com/watch?v=E_OCDJIT344" TargetMode="External"/><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22.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and Health Disorders</a:t>
            </a:r>
          </a:p>
        </p:txBody>
      </p:sp>
      <p:sp>
        <p:nvSpPr>
          <p:cNvPr id="3" name="Text Placeholder 2"/>
          <p:cNvSpPr>
            <a:spLocks noGrp="1"/>
          </p:cNvSpPr>
          <p:nvPr>
            <p:ph type="body" sz="quarter" idx="13"/>
          </p:nvPr>
        </p:nvSpPr>
        <p:spPr/>
        <p:txBody>
          <a:bodyPr/>
          <a:lstStyle/>
          <a:p>
            <a:r>
              <a:rPr lang="en-US"/>
              <a:t>Eighth Edition</a:t>
            </a:r>
            <a:endParaRPr lang="en-US" dirty="0"/>
          </a:p>
        </p:txBody>
      </p:sp>
      <p:sp>
        <p:nvSpPr>
          <p:cNvPr id="4" name="Text Placeholder 3"/>
          <p:cNvSpPr>
            <a:spLocks noGrp="1"/>
          </p:cNvSpPr>
          <p:nvPr>
            <p:ph type="body" sz="quarter" idx="14"/>
          </p:nvPr>
        </p:nvSpPr>
        <p:spPr/>
        <p:txBody>
          <a:bodyPr/>
          <a:lstStyle/>
          <a:p>
            <a:r>
              <a:rPr lang="en-US" dirty="0"/>
              <a:t>Chapter 8</a:t>
            </a:r>
          </a:p>
        </p:txBody>
      </p:sp>
      <p:sp>
        <p:nvSpPr>
          <p:cNvPr id="5" name="Text Placeholder 4"/>
          <p:cNvSpPr>
            <a:spLocks noGrp="1"/>
          </p:cNvSpPr>
          <p:nvPr>
            <p:ph type="body" sz="quarter" idx="15"/>
          </p:nvPr>
        </p:nvSpPr>
        <p:spPr/>
        <p:txBody>
          <a:bodyPr/>
          <a:lstStyle/>
          <a:p>
            <a:r>
              <a:rPr lang="en-US" dirty="0"/>
              <a:t>Personality</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 y="1427987"/>
            <a:ext cx="3886200" cy="4972813"/>
          </a:xfrm>
          <a:prstGeom prst="rect">
            <a:avLst/>
          </a:prstGeom>
        </p:spPr>
      </p:pic>
    </p:spTree>
    <p:extLst>
      <p:ext uri="{BB962C8B-B14F-4D97-AF65-F5344CB8AC3E}">
        <p14:creationId xmlns:p14="http://schemas.microsoft.com/office/powerpoint/2010/main" val="3853861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097280"/>
          </a:xfrm>
        </p:spPr>
        <p:txBody>
          <a:bodyPr/>
          <a:lstStyle/>
          <a:p>
            <a:r>
              <a:rPr lang="en-US" dirty="0"/>
              <a:t>Personality Structures</a:t>
            </a:r>
          </a:p>
        </p:txBody>
      </p:sp>
      <p:sp>
        <p:nvSpPr>
          <p:cNvPr id="3" name="Content Placeholder 2"/>
          <p:cNvSpPr>
            <a:spLocks noGrp="1"/>
          </p:cNvSpPr>
          <p:nvPr>
            <p:ph idx="1"/>
          </p:nvPr>
        </p:nvSpPr>
        <p:spPr/>
        <p:txBody>
          <a:bodyPr/>
          <a:lstStyle/>
          <a:p>
            <a:pPr marL="0" indent="0">
              <a:buFontTx/>
              <a:buNone/>
            </a:pPr>
            <a:endParaRPr lang="en-US" altLang="en-US" dirty="0"/>
          </a:p>
          <a:p>
            <a:pPr marL="0" indent="0">
              <a:buFontTx/>
              <a:buNone/>
            </a:pPr>
            <a:endParaRPr lang="en-US" altLang="en-US" dirty="0"/>
          </a:p>
          <a:p>
            <a:pPr marL="0" indent="0">
              <a:buFontTx/>
              <a:buNone/>
            </a:pPr>
            <a:endParaRPr lang="en-US" altLang="en-US" dirty="0"/>
          </a:p>
          <a:p>
            <a:pPr marL="0" indent="0">
              <a:buFontTx/>
              <a:buNone/>
            </a:pPr>
            <a:r>
              <a:rPr lang="en-US" altLang="en-US" dirty="0"/>
              <a:t>Objective 8.1 – Explain the trait theory of personality stability during adult years</a:t>
            </a:r>
          </a:p>
        </p:txBody>
      </p:sp>
    </p:spTree>
    <p:extLst>
      <p:ext uri="{BB962C8B-B14F-4D97-AF65-F5344CB8AC3E}">
        <p14:creationId xmlns:p14="http://schemas.microsoft.com/office/powerpoint/2010/main" val="2335557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762000" y="381000"/>
            <a:ext cx="7772400" cy="685800"/>
          </a:xfrm>
        </p:spPr>
        <p:txBody>
          <a:bodyPr/>
          <a:lstStyle/>
          <a:p>
            <a:pPr eaLnBrk="1" hangingPunct="1"/>
            <a:r>
              <a:rPr lang="en-US" altLang="en-US" dirty="0"/>
              <a:t>Personality Defined</a:t>
            </a:r>
          </a:p>
        </p:txBody>
      </p:sp>
      <p:sp>
        <p:nvSpPr>
          <p:cNvPr id="15363" name="Rectangle 3"/>
          <p:cNvSpPr>
            <a:spLocks noGrp="1" noChangeArrowheads="1"/>
          </p:cNvSpPr>
          <p:nvPr>
            <p:ph type="body" idx="1"/>
          </p:nvPr>
        </p:nvSpPr>
        <p:spPr>
          <a:xfrm>
            <a:off x="381000" y="1752600"/>
            <a:ext cx="8458200" cy="4800600"/>
          </a:xfrm>
        </p:spPr>
        <p:txBody>
          <a:bodyPr/>
          <a:lstStyle/>
          <a:p>
            <a:pPr eaLnBrk="1" hangingPunct="1"/>
            <a:r>
              <a:rPr lang="en-US" altLang="en-US" sz="3600"/>
              <a:t>Traits, Types, and States</a:t>
            </a:r>
          </a:p>
          <a:p>
            <a:pPr lvl="1" eaLnBrk="1" hangingPunct="1"/>
            <a:r>
              <a:rPr lang="en-US" altLang="en-US"/>
              <a:t>Personality </a:t>
            </a:r>
            <a:r>
              <a:rPr lang="en-US" altLang="en-US">
                <a:solidFill>
                  <a:srgbClr val="FF0000"/>
                </a:solidFill>
              </a:rPr>
              <a:t>states</a:t>
            </a:r>
            <a:r>
              <a:rPr lang="en-US" altLang="en-US"/>
              <a:t> : What I do in a particular situation (I am angry because he insults me when I lost my financial aids)</a:t>
            </a:r>
            <a:endParaRPr lang="en-US" altLang="en-US">
              <a:solidFill>
                <a:srgbClr val="FF0000"/>
              </a:solidFill>
            </a:endParaRPr>
          </a:p>
          <a:p>
            <a:pPr lvl="1" eaLnBrk="1" hangingPunct="1"/>
            <a:r>
              <a:rPr lang="en-US" altLang="en-US"/>
              <a:t>Personality </a:t>
            </a:r>
            <a:r>
              <a:rPr lang="en-US" altLang="en-US">
                <a:solidFill>
                  <a:srgbClr val="FF0000"/>
                </a:solidFill>
              </a:rPr>
              <a:t>traits</a:t>
            </a:r>
            <a:r>
              <a:rPr lang="en-US" altLang="en-US"/>
              <a:t>: This trait is one of my attributes or characters (bad-tempered, impatience )</a:t>
            </a:r>
            <a:endParaRPr lang="en-US" altLang="en-US">
              <a:solidFill>
                <a:srgbClr val="FF0000"/>
              </a:solidFill>
            </a:endParaRPr>
          </a:p>
          <a:p>
            <a:pPr lvl="1" eaLnBrk="1" hangingPunct="1"/>
            <a:r>
              <a:rPr lang="en-US" altLang="en-US"/>
              <a:t>Personality </a:t>
            </a:r>
            <a:r>
              <a:rPr lang="en-US" altLang="en-US">
                <a:solidFill>
                  <a:srgbClr val="FF0000"/>
                </a:solidFill>
              </a:rPr>
              <a:t>types</a:t>
            </a:r>
            <a:r>
              <a:rPr lang="en-US" altLang="en-US"/>
              <a:t>: this is what you are!!!! This defines you (e.g. You are a psychopath; you will rape and kill people no matter what. You are Type A, you are always nervous)</a:t>
            </a:r>
          </a:p>
          <a:p>
            <a:pPr lvl="1" eaLnBrk="1" hangingPunct="1"/>
            <a:endParaRPr lang="en-US" altLang="en-US"/>
          </a:p>
          <a:p>
            <a:pPr lvl="1" eaLnBrk="1" hangingPunct="1"/>
            <a:endParaRPr lang="en-US" altLang="en-US">
              <a:solidFill>
                <a:srgbClr val="FF0000"/>
              </a:solidFill>
            </a:endParaRPr>
          </a:p>
        </p:txBody>
      </p:sp>
    </p:spTree>
    <p:extLst>
      <p:ext uri="{BB962C8B-B14F-4D97-AF65-F5344CB8AC3E}">
        <p14:creationId xmlns:p14="http://schemas.microsoft.com/office/powerpoint/2010/main" val="4980921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381000" y="152400"/>
            <a:ext cx="8305800" cy="914400"/>
          </a:xfrm>
        </p:spPr>
        <p:txBody>
          <a:bodyPr/>
          <a:lstStyle/>
          <a:p>
            <a:r>
              <a:rPr lang="en-US" altLang="en-US" sz="3600" dirty="0"/>
              <a:t>Personality state and Situational factors</a:t>
            </a:r>
          </a:p>
        </p:txBody>
      </p:sp>
      <p:sp>
        <p:nvSpPr>
          <p:cNvPr id="16387" name="Content Placeholder 2"/>
          <p:cNvSpPr>
            <a:spLocks noGrp="1"/>
          </p:cNvSpPr>
          <p:nvPr>
            <p:ph idx="1"/>
          </p:nvPr>
        </p:nvSpPr>
        <p:spPr>
          <a:xfrm>
            <a:off x="371818" y="1524000"/>
            <a:ext cx="5571782" cy="4114800"/>
          </a:xfrm>
        </p:spPr>
        <p:txBody>
          <a:bodyPr/>
          <a:lstStyle/>
          <a:p>
            <a:r>
              <a:rPr lang="en-US" altLang="en-US" sz="2400" dirty="0"/>
              <a:t>Milgram’s study</a:t>
            </a:r>
          </a:p>
          <a:p>
            <a:r>
              <a:rPr lang="en-US" altLang="en-US" sz="2400" dirty="0"/>
              <a:t>Zimbardo’s Stanford prison experiment</a:t>
            </a:r>
          </a:p>
          <a:p>
            <a:r>
              <a:rPr lang="en-US" altLang="en-US" sz="2400" dirty="0"/>
              <a:t>How could many Germans who were </a:t>
            </a:r>
            <a:r>
              <a:rPr lang="en-US" altLang="en-US" sz="2400" dirty="0">
                <a:solidFill>
                  <a:srgbClr val="FF0000"/>
                </a:solidFill>
              </a:rPr>
              <a:t>Christians</a:t>
            </a:r>
            <a:r>
              <a:rPr lang="en-US" altLang="en-US" sz="2400" dirty="0"/>
              <a:t> support the Nazi party during WWII?</a:t>
            </a:r>
          </a:p>
          <a:p>
            <a:r>
              <a:rPr lang="en-US" altLang="en-US" sz="2400" dirty="0"/>
              <a:t>Why did many Chinese people persecute their parents during the Cultural Revolution in Communist China?</a:t>
            </a:r>
          </a:p>
          <a:p>
            <a:r>
              <a:rPr lang="en-US" sz="2400" dirty="0">
                <a:hlinkClick r:id="rId2"/>
              </a:rPr>
              <a:t>https://www.youtube.com/watch?v=7G0UXnXpABw</a:t>
            </a:r>
            <a:endParaRPr lang="en-US" altLang="en-US" sz="2400" dirty="0"/>
          </a:p>
        </p:txBody>
      </p:sp>
      <p:pic>
        <p:nvPicPr>
          <p:cNvPr id="16388" name="Picture 5" descr="http://www.polishgreatness.com/sitebuilder/images/PolandUnderNaziTerrorMurders-340x22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4000" y="1447801"/>
            <a:ext cx="2744870" cy="1816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7" descr="http://i21.photobucket.com/albums/b276/That70sPhoto/China%20Cultural%20Revolution/20111031-Historyinpicturesblogcf_zps6ae717fb.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0350" y="3502025"/>
            <a:ext cx="2738850" cy="274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7618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609600" y="152400"/>
            <a:ext cx="7772400" cy="1143000"/>
          </a:xfrm>
        </p:spPr>
        <p:txBody>
          <a:bodyPr/>
          <a:lstStyle/>
          <a:p>
            <a:r>
              <a:rPr lang="en-US" altLang="en-US" sz="3600" dirty="0"/>
              <a:t>Personality state and Situational factors</a:t>
            </a:r>
          </a:p>
        </p:txBody>
      </p:sp>
      <p:sp>
        <p:nvSpPr>
          <p:cNvPr id="17411" name="Content Placeholder 2"/>
          <p:cNvSpPr>
            <a:spLocks noGrp="1"/>
          </p:cNvSpPr>
          <p:nvPr>
            <p:ph idx="1"/>
          </p:nvPr>
        </p:nvSpPr>
        <p:spPr>
          <a:xfrm>
            <a:off x="457200" y="1676400"/>
            <a:ext cx="4953000" cy="4114800"/>
          </a:xfrm>
        </p:spPr>
        <p:txBody>
          <a:bodyPr/>
          <a:lstStyle/>
          <a:p>
            <a:r>
              <a:rPr lang="en-US" altLang="en-US" sz="2800" dirty="0" err="1"/>
              <a:t>Sonmez</a:t>
            </a:r>
            <a:r>
              <a:rPr lang="en-US" altLang="en-US" sz="2800" dirty="0"/>
              <a:t>, S.; </a:t>
            </a:r>
            <a:r>
              <a:rPr lang="en-US" altLang="en-US" sz="2800" dirty="0" err="1"/>
              <a:t>Apostolopoulos</a:t>
            </a:r>
            <a:r>
              <a:rPr lang="en-US" altLang="en-US" sz="2800" dirty="0"/>
              <a:t>, Y; </a:t>
            </a:r>
            <a:r>
              <a:rPr lang="en-US" altLang="en-US" sz="2800" b="1" dirty="0"/>
              <a:t>Yu, C. H</a:t>
            </a:r>
            <a:r>
              <a:rPr lang="en-US" altLang="en-US" sz="2800" dirty="0"/>
              <a:t>.; </a:t>
            </a:r>
            <a:r>
              <a:rPr lang="en-US" altLang="en-US" sz="2800" dirty="0" err="1"/>
              <a:t>Mattila</a:t>
            </a:r>
            <a:r>
              <a:rPr lang="en-US" altLang="en-US" sz="2800" dirty="0"/>
              <a:t>, A., &amp; Yu, L. C. (2006). Binge drinking and casual sex on </a:t>
            </a:r>
            <a:r>
              <a:rPr lang="en-US" altLang="en-US" sz="2800" dirty="0">
                <a:solidFill>
                  <a:srgbClr val="FF0000"/>
                </a:solidFill>
              </a:rPr>
              <a:t>spring break</a:t>
            </a:r>
            <a:r>
              <a:rPr lang="en-US" altLang="en-US" sz="2800" dirty="0"/>
              <a:t>. </a:t>
            </a:r>
            <a:r>
              <a:rPr lang="en-US" altLang="en-US" sz="2800" i="1" dirty="0"/>
              <a:t>Annals of Tourism Research, 33</a:t>
            </a:r>
            <a:r>
              <a:rPr lang="en-US" altLang="en-US" sz="2800" dirty="0"/>
              <a:t>, 895-917.</a:t>
            </a:r>
          </a:p>
          <a:p>
            <a:r>
              <a:rPr lang="en-US" altLang="en-US" sz="2800" dirty="0"/>
              <a:t>People will do unusual things in </a:t>
            </a:r>
            <a:r>
              <a:rPr lang="en-US" altLang="en-US" sz="2800" dirty="0">
                <a:solidFill>
                  <a:srgbClr val="FF0000"/>
                </a:solidFill>
              </a:rPr>
              <a:t>unusual situations</a:t>
            </a:r>
          </a:p>
        </p:txBody>
      </p:sp>
      <p:pic>
        <p:nvPicPr>
          <p:cNvPr id="17412" name="Picture 2" descr="http://www.howlatthemoon.com/dueling_piano_bar/wp-content/uploads/2012/04/spring-break-part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1752600"/>
            <a:ext cx="3108325" cy="252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4283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568325" y="381000"/>
            <a:ext cx="7772400" cy="685800"/>
          </a:xfrm>
        </p:spPr>
        <p:txBody>
          <a:bodyPr/>
          <a:lstStyle/>
          <a:p>
            <a:r>
              <a:rPr lang="en-US" altLang="en-US" sz="3200" dirty="0"/>
              <a:t>Drawback of personality assessment: Vagueness</a:t>
            </a:r>
          </a:p>
        </p:txBody>
      </p:sp>
      <p:sp>
        <p:nvSpPr>
          <p:cNvPr id="18435" name="Content Placeholder 2"/>
          <p:cNvSpPr>
            <a:spLocks noGrp="1"/>
          </p:cNvSpPr>
          <p:nvPr>
            <p:ph idx="1"/>
          </p:nvPr>
        </p:nvSpPr>
        <p:spPr>
          <a:xfrm>
            <a:off x="533400" y="1752600"/>
            <a:ext cx="7772400" cy="4114800"/>
          </a:xfrm>
        </p:spPr>
        <p:txBody>
          <a:bodyPr/>
          <a:lstStyle/>
          <a:p>
            <a:r>
              <a:rPr lang="en-US" altLang="en-US" sz="2400"/>
              <a:t>You have a great need for other people to like and admire you. You have a tendency to be critical of yourself. You have a great deal of unused capacity which you have not turned to your advantage. While you have some personality weaknesses, you are generally able to compensate for them. Your sexual adjustment has presented problems for you. Disciplined and self-controlled outside, you tend to be worrisome and insecure inside. </a:t>
            </a:r>
          </a:p>
        </p:txBody>
      </p:sp>
    </p:spTree>
    <p:extLst>
      <p:ext uri="{BB962C8B-B14F-4D97-AF65-F5344CB8AC3E}">
        <p14:creationId xmlns:p14="http://schemas.microsoft.com/office/powerpoint/2010/main" val="4031610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Content Placeholder 2"/>
          <p:cNvSpPr>
            <a:spLocks noGrp="1"/>
          </p:cNvSpPr>
          <p:nvPr>
            <p:ph idx="1"/>
          </p:nvPr>
        </p:nvSpPr>
        <p:spPr>
          <a:xfrm>
            <a:off x="533400" y="1752600"/>
            <a:ext cx="7772400" cy="4114800"/>
          </a:xfrm>
        </p:spPr>
        <p:txBody>
          <a:bodyPr/>
          <a:lstStyle/>
          <a:p>
            <a:r>
              <a:rPr lang="en-US" altLang="en-US" sz="2400"/>
              <a:t>At times you have serious doubts as to whether you have made the right decision or done the right thing. You prefer a certain amount of change and variety and become dissatisfied when hemmed in by restrictions and limitations. You pride yourself as an independent thinker and do not accept others’ statements without satisfactory proof. You have found it unwise to be too frank in revealing yourself to others. At times you are extroverted, affable, sociable, while at other times you are introverted, wary, reserved. Some of your aspirations tend to be pretty unrealistic. Security is one of your major goals in life.</a:t>
            </a:r>
          </a:p>
        </p:txBody>
      </p:sp>
      <p:sp>
        <p:nvSpPr>
          <p:cNvPr id="5" name="Title 1"/>
          <p:cNvSpPr txBox="1">
            <a:spLocks/>
          </p:cNvSpPr>
          <p:nvPr/>
        </p:nvSpPr>
        <p:spPr>
          <a:xfrm>
            <a:off x="568325" y="381000"/>
            <a:ext cx="7772400" cy="685800"/>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3600" kern="1200">
                <a:solidFill>
                  <a:schemeClr val="bg1"/>
                </a:solidFill>
                <a:latin typeface="+mj-lt"/>
                <a:ea typeface="+mj-ea"/>
                <a:cs typeface="+mj-cs"/>
              </a:defRPr>
            </a:lvl1pPr>
          </a:lstStyle>
          <a:p>
            <a:r>
              <a:rPr lang="en-US" altLang="en-US" sz="3200" dirty="0"/>
              <a:t>Drawback of personality assessment: Vagueness</a:t>
            </a:r>
          </a:p>
        </p:txBody>
      </p:sp>
    </p:spTree>
    <p:extLst>
      <p:ext uri="{BB962C8B-B14F-4D97-AF65-F5344CB8AC3E}">
        <p14:creationId xmlns:p14="http://schemas.microsoft.com/office/powerpoint/2010/main" val="3506976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Personality Structures: Big Five</a:t>
            </a:r>
          </a:p>
        </p:txBody>
      </p:sp>
      <p:sp>
        <p:nvSpPr>
          <p:cNvPr id="3" name="Text Placeholder 2"/>
          <p:cNvSpPr>
            <a:spLocks noGrp="1"/>
          </p:cNvSpPr>
          <p:nvPr>
            <p:ph type="body" sz="quarter" idx="13"/>
          </p:nvPr>
        </p:nvSpPr>
        <p:spPr/>
        <p:txBody>
          <a:bodyPr/>
          <a:lstStyle/>
          <a:p>
            <a:endParaRPr lang="en-US" dirty="0"/>
          </a:p>
        </p:txBody>
      </p:sp>
      <p:pic>
        <p:nvPicPr>
          <p:cNvPr id="7" name="Picture 6"/>
          <p:cNvPicPr>
            <a:picLocks noChangeAspect="1"/>
          </p:cNvPicPr>
          <p:nvPr/>
        </p:nvPicPr>
        <p:blipFill>
          <a:blip r:embed="rId3"/>
          <a:stretch>
            <a:fillRect/>
          </a:stretch>
        </p:blipFill>
        <p:spPr>
          <a:xfrm>
            <a:off x="1066800" y="1600200"/>
            <a:ext cx="6553200" cy="4590405"/>
          </a:xfrm>
          <a:prstGeom prst="rect">
            <a:avLst/>
          </a:prstGeom>
        </p:spPr>
      </p:pic>
    </p:spTree>
    <p:extLst>
      <p:ext uri="{BB962C8B-B14F-4D97-AF65-F5344CB8AC3E}">
        <p14:creationId xmlns:p14="http://schemas.microsoft.com/office/powerpoint/2010/main" val="1733781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Openness</a:t>
            </a:r>
          </a:p>
        </p:txBody>
      </p:sp>
      <p:sp>
        <p:nvSpPr>
          <p:cNvPr id="3" name="Text Placeholder 2"/>
          <p:cNvSpPr>
            <a:spLocks noGrp="1"/>
          </p:cNvSpPr>
          <p:nvPr>
            <p:ph type="body" sz="quarter" idx="13"/>
          </p:nvPr>
        </p:nvSpPr>
        <p:spPr/>
        <p:txBody>
          <a:bodyPr/>
          <a:lstStyle/>
          <a:p>
            <a:endParaRPr lang="en-US"/>
          </a:p>
        </p:txBody>
      </p:sp>
      <p:sp>
        <p:nvSpPr>
          <p:cNvPr id="4" name="Content Placeholder 3"/>
          <p:cNvSpPr>
            <a:spLocks noGrp="1"/>
          </p:cNvSpPr>
          <p:nvPr>
            <p:ph sz="quarter" idx="14"/>
          </p:nvPr>
        </p:nvSpPr>
        <p:spPr>
          <a:xfrm>
            <a:off x="411480" y="1600200"/>
            <a:ext cx="3550920" cy="4525963"/>
          </a:xfrm>
        </p:spPr>
        <p:txBody>
          <a:bodyPr/>
          <a:lstStyle/>
          <a:p>
            <a:pPr fontAlgn="base"/>
            <a:r>
              <a:rPr lang="en-US" dirty="0"/>
              <a:t>High</a:t>
            </a:r>
          </a:p>
          <a:p>
            <a:pPr lvl="1" fontAlgn="base"/>
            <a:r>
              <a:rPr lang="en-US" dirty="0"/>
              <a:t>Very creative</a:t>
            </a:r>
          </a:p>
          <a:p>
            <a:pPr lvl="1" fontAlgn="base"/>
            <a:r>
              <a:rPr lang="en-US" dirty="0"/>
              <a:t>Open to trying new things</a:t>
            </a:r>
          </a:p>
          <a:p>
            <a:pPr lvl="1" fontAlgn="base"/>
            <a:r>
              <a:rPr lang="en-US" dirty="0"/>
              <a:t>Focused on tackling new challenges</a:t>
            </a:r>
          </a:p>
          <a:p>
            <a:pPr lvl="1" fontAlgn="base"/>
            <a:r>
              <a:rPr lang="en-US" dirty="0"/>
              <a:t>Happy to think about abstract concepts</a:t>
            </a:r>
          </a:p>
          <a:p>
            <a:endParaRPr lang="en-US" dirty="0"/>
          </a:p>
        </p:txBody>
      </p:sp>
      <p:sp>
        <p:nvSpPr>
          <p:cNvPr id="6" name="Content Placeholder 3"/>
          <p:cNvSpPr txBox="1">
            <a:spLocks/>
          </p:cNvSpPr>
          <p:nvPr/>
        </p:nvSpPr>
        <p:spPr>
          <a:xfrm>
            <a:off x="4419600" y="1615440"/>
            <a:ext cx="3550920" cy="4525963"/>
          </a:xfrm>
          <a:prstGeom prst="rect">
            <a:avLst/>
          </a:prstGeom>
        </p:spPr>
        <p:txBody>
          <a:bodyPr vert="horz" lIns="0" tIns="0" rIns="0" bIns="0" rtlCol="0">
            <a:noAutofit/>
          </a:bodyPr>
          <a:lstStyle>
            <a:lvl1pPr marL="256032" indent="-256032" algn="l" defTabSz="914400" rtl="0" eaLnBrk="1" latinLnBrk="0" hangingPunct="1">
              <a:spcBef>
                <a:spcPts val="1500"/>
              </a:spcBef>
              <a:buClrTx/>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ts val="600"/>
              </a:spcBef>
              <a:buClrTx/>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ts val="600"/>
              </a:spcBef>
              <a:buClrTx/>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spcBef>
                <a:spcPts val="600"/>
              </a:spcBef>
              <a:buClrTx/>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ts val="600"/>
              </a:spcBef>
              <a:buClrTx/>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ts val="300"/>
              </a:spcBef>
              <a:buClrTx/>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ts val="300"/>
              </a:spcBef>
              <a:buClrTx/>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ts val="300"/>
              </a:spcBef>
              <a:buClrTx/>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ts val="300"/>
              </a:spcBef>
              <a:buClrTx/>
              <a:buFont typeface="Arial" panose="020B0604020202020204" pitchFamily="34" charset="0"/>
              <a:buChar char="•"/>
              <a:defRPr sz="1800" kern="1200">
                <a:solidFill>
                  <a:schemeClr val="tx1"/>
                </a:solidFill>
                <a:latin typeface="+mn-lt"/>
                <a:ea typeface="+mn-ea"/>
                <a:cs typeface="+mn-cs"/>
              </a:defRPr>
            </a:lvl9pPr>
          </a:lstStyle>
          <a:p>
            <a:pPr fontAlgn="base"/>
            <a:r>
              <a:rPr lang="en-US" dirty="0"/>
              <a:t>Low</a:t>
            </a:r>
          </a:p>
          <a:p>
            <a:pPr lvl="1" fontAlgn="base"/>
            <a:r>
              <a:rPr lang="en-US" dirty="0"/>
              <a:t>Dislikes change</a:t>
            </a:r>
          </a:p>
          <a:p>
            <a:pPr lvl="1" fontAlgn="base"/>
            <a:r>
              <a:rPr lang="en-US" dirty="0"/>
              <a:t>Does not enjoy new things</a:t>
            </a:r>
          </a:p>
          <a:p>
            <a:pPr lvl="1" fontAlgn="base"/>
            <a:r>
              <a:rPr lang="en-US" dirty="0"/>
              <a:t>Resists new ideas</a:t>
            </a:r>
          </a:p>
          <a:p>
            <a:pPr lvl="1" fontAlgn="base"/>
            <a:r>
              <a:rPr lang="en-US" dirty="0"/>
              <a:t>Not very imaginative</a:t>
            </a:r>
          </a:p>
          <a:p>
            <a:pPr lvl="1" fontAlgn="base"/>
            <a:r>
              <a:rPr lang="en-US" dirty="0"/>
              <a:t>Dislikes abstract or theoretical concepts</a:t>
            </a:r>
          </a:p>
        </p:txBody>
      </p:sp>
    </p:spTree>
    <p:extLst>
      <p:ext uri="{BB962C8B-B14F-4D97-AF65-F5344CB8AC3E}">
        <p14:creationId xmlns:p14="http://schemas.microsoft.com/office/powerpoint/2010/main" val="1660256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dirty="0"/>
              <a:t>Conscientiousness</a:t>
            </a:r>
          </a:p>
        </p:txBody>
      </p:sp>
      <p:sp>
        <p:nvSpPr>
          <p:cNvPr id="3" name="Text Placeholder 2"/>
          <p:cNvSpPr>
            <a:spLocks noGrp="1"/>
          </p:cNvSpPr>
          <p:nvPr>
            <p:ph type="body" sz="quarter" idx="13"/>
          </p:nvPr>
        </p:nvSpPr>
        <p:spPr/>
        <p:txBody>
          <a:bodyPr/>
          <a:lstStyle/>
          <a:p>
            <a:endParaRPr lang="en-US"/>
          </a:p>
        </p:txBody>
      </p:sp>
      <p:sp>
        <p:nvSpPr>
          <p:cNvPr id="4" name="Content Placeholder 3"/>
          <p:cNvSpPr>
            <a:spLocks noGrp="1"/>
          </p:cNvSpPr>
          <p:nvPr>
            <p:ph sz="quarter" idx="14"/>
          </p:nvPr>
        </p:nvSpPr>
        <p:spPr>
          <a:xfrm>
            <a:off x="411480" y="1600200"/>
            <a:ext cx="3550920" cy="4525963"/>
          </a:xfrm>
        </p:spPr>
        <p:txBody>
          <a:bodyPr/>
          <a:lstStyle/>
          <a:p>
            <a:pPr fontAlgn="base"/>
            <a:r>
              <a:rPr lang="en-US" dirty="0"/>
              <a:t>High</a:t>
            </a:r>
          </a:p>
          <a:p>
            <a:pPr lvl="1" fontAlgn="base"/>
            <a:r>
              <a:rPr lang="en-US" sz="2000" dirty="0"/>
              <a:t>Spends time preparing</a:t>
            </a:r>
          </a:p>
          <a:p>
            <a:pPr lvl="1" fontAlgn="base"/>
            <a:r>
              <a:rPr lang="en-US" sz="2000" dirty="0"/>
              <a:t>Finishes important tasks right away</a:t>
            </a:r>
          </a:p>
          <a:p>
            <a:pPr lvl="1" fontAlgn="base"/>
            <a:r>
              <a:rPr lang="en-US" sz="2000" dirty="0"/>
              <a:t>Pays attention to detail</a:t>
            </a:r>
          </a:p>
          <a:p>
            <a:pPr lvl="1" fontAlgn="base"/>
            <a:r>
              <a:rPr lang="en-US" sz="2000" dirty="0"/>
              <a:t>Enjoys having a set schedule</a:t>
            </a:r>
          </a:p>
        </p:txBody>
      </p:sp>
      <p:sp>
        <p:nvSpPr>
          <p:cNvPr id="6" name="Content Placeholder 3"/>
          <p:cNvSpPr txBox="1">
            <a:spLocks/>
          </p:cNvSpPr>
          <p:nvPr/>
        </p:nvSpPr>
        <p:spPr>
          <a:xfrm>
            <a:off x="4419600" y="1615440"/>
            <a:ext cx="3550920" cy="4525963"/>
          </a:xfrm>
          <a:prstGeom prst="rect">
            <a:avLst/>
          </a:prstGeom>
        </p:spPr>
        <p:txBody>
          <a:bodyPr vert="horz" lIns="0" tIns="0" rIns="0" bIns="0" rtlCol="0">
            <a:noAutofit/>
          </a:bodyPr>
          <a:lstStyle>
            <a:lvl1pPr marL="256032" indent="-256032" algn="l" defTabSz="914400" rtl="0" eaLnBrk="1" latinLnBrk="0" hangingPunct="1">
              <a:spcBef>
                <a:spcPts val="1500"/>
              </a:spcBef>
              <a:buClrTx/>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ts val="600"/>
              </a:spcBef>
              <a:buClrTx/>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ts val="600"/>
              </a:spcBef>
              <a:buClrTx/>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spcBef>
                <a:spcPts val="600"/>
              </a:spcBef>
              <a:buClrTx/>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ts val="600"/>
              </a:spcBef>
              <a:buClrTx/>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ts val="300"/>
              </a:spcBef>
              <a:buClrTx/>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ts val="300"/>
              </a:spcBef>
              <a:buClrTx/>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ts val="300"/>
              </a:spcBef>
              <a:buClrTx/>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ts val="300"/>
              </a:spcBef>
              <a:buClrTx/>
              <a:buFont typeface="Arial" panose="020B0604020202020204" pitchFamily="34" charset="0"/>
              <a:buChar char="•"/>
              <a:defRPr sz="1800" kern="1200">
                <a:solidFill>
                  <a:schemeClr val="tx1"/>
                </a:solidFill>
                <a:latin typeface="+mn-lt"/>
                <a:ea typeface="+mn-ea"/>
                <a:cs typeface="+mn-cs"/>
              </a:defRPr>
            </a:lvl9pPr>
          </a:lstStyle>
          <a:p>
            <a:pPr fontAlgn="base"/>
            <a:r>
              <a:rPr lang="en-US" dirty="0"/>
              <a:t>Low</a:t>
            </a:r>
          </a:p>
          <a:p>
            <a:pPr lvl="1" fontAlgn="base"/>
            <a:r>
              <a:rPr lang="en-US" sz="2000" dirty="0"/>
              <a:t>Dislikes structure and schedules</a:t>
            </a:r>
          </a:p>
          <a:p>
            <a:pPr lvl="1" fontAlgn="base"/>
            <a:r>
              <a:rPr lang="en-US" sz="2000" dirty="0"/>
              <a:t>Makes messes and doesn't take care of things</a:t>
            </a:r>
          </a:p>
          <a:p>
            <a:pPr lvl="1" fontAlgn="base"/>
            <a:r>
              <a:rPr lang="en-US" sz="2000" dirty="0"/>
              <a:t>Fails to return things or put them back where they belong</a:t>
            </a:r>
          </a:p>
          <a:p>
            <a:pPr lvl="1" fontAlgn="base"/>
            <a:r>
              <a:rPr lang="en-US" sz="2000" dirty="0"/>
              <a:t>Procrastinates important tasks</a:t>
            </a:r>
            <a:endParaRPr lang="en-US" dirty="0"/>
          </a:p>
          <a:p>
            <a:pPr lvl="1" fontAlgn="base"/>
            <a:r>
              <a:rPr lang="en-US" sz="2000" dirty="0"/>
              <a:t>Fails to complete necessary or assigned tasks</a:t>
            </a:r>
          </a:p>
        </p:txBody>
      </p:sp>
    </p:spTree>
    <p:extLst>
      <p:ext uri="{BB962C8B-B14F-4D97-AF65-F5344CB8AC3E}">
        <p14:creationId xmlns:p14="http://schemas.microsoft.com/office/powerpoint/2010/main" val="13699320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dirty="0"/>
              <a:t>Extraversion</a:t>
            </a:r>
          </a:p>
        </p:txBody>
      </p:sp>
      <p:sp>
        <p:nvSpPr>
          <p:cNvPr id="3" name="Text Placeholder 2"/>
          <p:cNvSpPr>
            <a:spLocks noGrp="1"/>
          </p:cNvSpPr>
          <p:nvPr>
            <p:ph type="body" sz="quarter" idx="13"/>
          </p:nvPr>
        </p:nvSpPr>
        <p:spPr/>
        <p:txBody>
          <a:bodyPr/>
          <a:lstStyle/>
          <a:p>
            <a:endParaRPr lang="en-US"/>
          </a:p>
        </p:txBody>
      </p:sp>
      <p:sp>
        <p:nvSpPr>
          <p:cNvPr id="4" name="Content Placeholder 3"/>
          <p:cNvSpPr>
            <a:spLocks noGrp="1"/>
          </p:cNvSpPr>
          <p:nvPr>
            <p:ph sz="quarter" idx="14"/>
          </p:nvPr>
        </p:nvSpPr>
        <p:spPr>
          <a:xfrm>
            <a:off x="411480" y="1600200"/>
            <a:ext cx="3550920" cy="4525963"/>
          </a:xfrm>
        </p:spPr>
        <p:txBody>
          <a:bodyPr/>
          <a:lstStyle/>
          <a:p>
            <a:pPr fontAlgn="base"/>
            <a:r>
              <a:rPr lang="en-US" dirty="0"/>
              <a:t>High</a:t>
            </a:r>
          </a:p>
          <a:p>
            <a:pPr lvl="1" fontAlgn="base"/>
            <a:r>
              <a:rPr lang="en-US" sz="1800" dirty="0"/>
              <a:t>Enjoys being the center of attention</a:t>
            </a:r>
          </a:p>
          <a:p>
            <a:pPr lvl="1" fontAlgn="base"/>
            <a:r>
              <a:rPr lang="en-US" sz="1800" dirty="0"/>
              <a:t>Likes to start conversations</a:t>
            </a:r>
          </a:p>
          <a:p>
            <a:pPr lvl="1" fontAlgn="base"/>
            <a:r>
              <a:rPr lang="en-US" sz="1800" dirty="0"/>
              <a:t>Enjoys meeting new people</a:t>
            </a:r>
          </a:p>
          <a:p>
            <a:pPr lvl="1" fontAlgn="base"/>
            <a:r>
              <a:rPr lang="en-US" sz="1800" dirty="0"/>
              <a:t>Has a wide social circle of friends and acquaintances</a:t>
            </a:r>
          </a:p>
          <a:p>
            <a:pPr lvl="1" fontAlgn="base"/>
            <a:r>
              <a:rPr lang="en-US" sz="1800" dirty="0"/>
              <a:t>Finds it easy to make new friends</a:t>
            </a:r>
          </a:p>
          <a:p>
            <a:pPr lvl="1" fontAlgn="base"/>
            <a:r>
              <a:rPr lang="en-US" sz="1800" dirty="0"/>
              <a:t>Feels energized when around other people</a:t>
            </a:r>
          </a:p>
          <a:p>
            <a:pPr lvl="1" fontAlgn="base"/>
            <a:r>
              <a:rPr lang="en-US" sz="1800" dirty="0"/>
              <a:t>Say things before thinking about them</a:t>
            </a:r>
          </a:p>
        </p:txBody>
      </p:sp>
      <p:sp>
        <p:nvSpPr>
          <p:cNvPr id="6" name="Content Placeholder 3"/>
          <p:cNvSpPr txBox="1">
            <a:spLocks/>
          </p:cNvSpPr>
          <p:nvPr/>
        </p:nvSpPr>
        <p:spPr>
          <a:xfrm>
            <a:off x="4419600" y="1615440"/>
            <a:ext cx="3550920" cy="4525963"/>
          </a:xfrm>
          <a:prstGeom prst="rect">
            <a:avLst/>
          </a:prstGeom>
        </p:spPr>
        <p:txBody>
          <a:bodyPr vert="horz" lIns="0" tIns="0" rIns="0" bIns="0" rtlCol="0">
            <a:noAutofit/>
          </a:bodyPr>
          <a:lstStyle>
            <a:lvl1pPr marL="256032" indent="-256032" algn="l" defTabSz="914400" rtl="0" eaLnBrk="1" latinLnBrk="0" hangingPunct="1">
              <a:spcBef>
                <a:spcPts val="1500"/>
              </a:spcBef>
              <a:buClrTx/>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ts val="600"/>
              </a:spcBef>
              <a:buClrTx/>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ts val="600"/>
              </a:spcBef>
              <a:buClrTx/>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spcBef>
                <a:spcPts val="600"/>
              </a:spcBef>
              <a:buClrTx/>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ts val="600"/>
              </a:spcBef>
              <a:buClrTx/>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ts val="300"/>
              </a:spcBef>
              <a:buClrTx/>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ts val="300"/>
              </a:spcBef>
              <a:buClrTx/>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ts val="300"/>
              </a:spcBef>
              <a:buClrTx/>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ts val="300"/>
              </a:spcBef>
              <a:buClrTx/>
              <a:buFont typeface="Arial" panose="020B0604020202020204" pitchFamily="34" charset="0"/>
              <a:buChar char="•"/>
              <a:defRPr sz="1800" kern="1200">
                <a:solidFill>
                  <a:schemeClr val="tx1"/>
                </a:solidFill>
                <a:latin typeface="+mn-lt"/>
                <a:ea typeface="+mn-ea"/>
                <a:cs typeface="+mn-cs"/>
              </a:defRPr>
            </a:lvl9pPr>
          </a:lstStyle>
          <a:p>
            <a:pPr fontAlgn="base"/>
            <a:r>
              <a:rPr lang="en-US" dirty="0"/>
              <a:t>Low</a:t>
            </a:r>
          </a:p>
          <a:p>
            <a:pPr lvl="1" fontAlgn="base"/>
            <a:r>
              <a:rPr lang="en-US" sz="1800" dirty="0"/>
              <a:t>Prefers solitude</a:t>
            </a:r>
          </a:p>
          <a:p>
            <a:pPr lvl="1" fontAlgn="base"/>
            <a:r>
              <a:rPr lang="en-US" sz="1800" dirty="0"/>
              <a:t>Feels exhausted when having to socialize a lot</a:t>
            </a:r>
          </a:p>
          <a:p>
            <a:pPr lvl="1" fontAlgn="base"/>
            <a:r>
              <a:rPr lang="en-US" sz="1800" dirty="0"/>
              <a:t>Finds it difficult to start conversations</a:t>
            </a:r>
          </a:p>
          <a:p>
            <a:pPr lvl="1" fontAlgn="base"/>
            <a:r>
              <a:rPr lang="en-US" sz="1800" dirty="0"/>
              <a:t>Dislikes making small talk</a:t>
            </a:r>
          </a:p>
          <a:p>
            <a:pPr lvl="1" fontAlgn="base"/>
            <a:r>
              <a:rPr lang="en-US" sz="1800" dirty="0"/>
              <a:t>Carefully thinks things through before speaking</a:t>
            </a:r>
          </a:p>
          <a:p>
            <a:pPr lvl="1" fontAlgn="base"/>
            <a:r>
              <a:rPr lang="en-US" sz="1800" dirty="0"/>
              <a:t>Dislikes being the center of attention</a:t>
            </a:r>
          </a:p>
        </p:txBody>
      </p:sp>
    </p:spTree>
    <p:extLst>
      <p:ext uri="{BB962C8B-B14F-4D97-AF65-F5344CB8AC3E}">
        <p14:creationId xmlns:p14="http://schemas.microsoft.com/office/powerpoint/2010/main" val="4109297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dirty="0"/>
              <a:t>Agreeableness</a:t>
            </a:r>
          </a:p>
        </p:txBody>
      </p:sp>
      <p:sp>
        <p:nvSpPr>
          <p:cNvPr id="3" name="Text Placeholder 2"/>
          <p:cNvSpPr>
            <a:spLocks noGrp="1"/>
          </p:cNvSpPr>
          <p:nvPr>
            <p:ph type="body" sz="quarter" idx="13"/>
          </p:nvPr>
        </p:nvSpPr>
        <p:spPr/>
        <p:txBody>
          <a:bodyPr/>
          <a:lstStyle/>
          <a:p>
            <a:endParaRPr lang="en-US"/>
          </a:p>
        </p:txBody>
      </p:sp>
      <p:sp>
        <p:nvSpPr>
          <p:cNvPr id="4" name="Content Placeholder 3"/>
          <p:cNvSpPr>
            <a:spLocks noGrp="1"/>
          </p:cNvSpPr>
          <p:nvPr>
            <p:ph sz="quarter" idx="14"/>
          </p:nvPr>
        </p:nvSpPr>
        <p:spPr>
          <a:xfrm>
            <a:off x="411480" y="1600200"/>
            <a:ext cx="3550920" cy="4525963"/>
          </a:xfrm>
        </p:spPr>
        <p:txBody>
          <a:bodyPr/>
          <a:lstStyle/>
          <a:p>
            <a:pPr fontAlgn="base"/>
            <a:r>
              <a:rPr lang="en-US" dirty="0"/>
              <a:t>High</a:t>
            </a:r>
          </a:p>
          <a:p>
            <a:pPr lvl="1" fontAlgn="base"/>
            <a:r>
              <a:rPr lang="en-US" sz="2000" dirty="0"/>
              <a:t>Has a great deal of interest in other people</a:t>
            </a:r>
          </a:p>
          <a:p>
            <a:pPr lvl="1" fontAlgn="base"/>
            <a:r>
              <a:rPr lang="en-US" sz="2000" dirty="0"/>
              <a:t>Cares about others</a:t>
            </a:r>
          </a:p>
          <a:p>
            <a:pPr lvl="1" fontAlgn="base"/>
            <a:r>
              <a:rPr lang="en-US" sz="2000" dirty="0"/>
              <a:t>Feels empathy and concern for other people</a:t>
            </a:r>
          </a:p>
          <a:p>
            <a:pPr lvl="1" fontAlgn="base"/>
            <a:r>
              <a:rPr lang="en-US" sz="2000" dirty="0"/>
              <a:t>Enjoys helping and contributing to the happiness of other people</a:t>
            </a:r>
          </a:p>
          <a:p>
            <a:pPr lvl="1" fontAlgn="base"/>
            <a:r>
              <a:rPr lang="en-US" sz="2000" dirty="0"/>
              <a:t>Assists others who are in need of help</a:t>
            </a:r>
          </a:p>
        </p:txBody>
      </p:sp>
      <p:sp>
        <p:nvSpPr>
          <p:cNvPr id="6" name="Content Placeholder 3"/>
          <p:cNvSpPr txBox="1">
            <a:spLocks/>
          </p:cNvSpPr>
          <p:nvPr/>
        </p:nvSpPr>
        <p:spPr>
          <a:xfrm>
            <a:off x="4419600" y="1615440"/>
            <a:ext cx="3550920" cy="4525963"/>
          </a:xfrm>
          <a:prstGeom prst="rect">
            <a:avLst/>
          </a:prstGeom>
        </p:spPr>
        <p:txBody>
          <a:bodyPr vert="horz" lIns="0" tIns="0" rIns="0" bIns="0" rtlCol="0">
            <a:noAutofit/>
          </a:bodyPr>
          <a:lstStyle>
            <a:lvl1pPr marL="256032" indent="-256032" algn="l" defTabSz="914400" rtl="0" eaLnBrk="1" latinLnBrk="0" hangingPunct="1">
              <a:spcBef>
                <a:spcPts val="1500"/>
              </a:spcBef>
              <a:buClrTx/>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ts val="600"/>
              </a:spcBef>
              <a:buClrTx/>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ts val="600"/>
              </a:spcBef>
              <a:buClrTx/>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spcBef>
                <a:spcPts val="600"/>
              </a:spcBef>
              <a:buClrTx/>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ts val="600"/>
              </a:spcBef>
              <a:buClrTx/>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ts val="300"/>
              </a:spcBef>
              <a:buClrTx/>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ts val="300"/>
              </a:spcBef>
              <a:buClrTx/>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ts val="300"/>
              </a:spcBef>
              <a:buClrTx/>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ts val="300"/>
              </a:spcBef>
              <a:buClrTx/>
              <a:buFont typeface="Arial" panose="020B0604020202020204" pitchFamily="34" charset="0"/>
              <a:buChar char="•"/>
              <a:defRPr sz="1800" kern="1200">
                <a:solidFill>
                  <a:schemeClr val="tx1"/>
                </a:solidFill>
                <a:latin typeface="+mn-lt"/>
                <a:ea typeface="+mn-ea"/>
                <a:cs typeface="+mn-cs"/>
              </a:defRPr>
            </a:lvl9pPr>
          </a:lstStyle>
          <a:p>
            <a:pPr fontAlgn="base"/>
            <a:r>
              <a:rPr lang="en-US" dirty="0"/>
              <a:t>Low</a:t>
            </a:r>
          </a:p>
          <a:p>
            <a:pPr lvl="1" fontAlgn="base"/>
            <a:r>
              <a:rPr lang="en-US" sz="2000" dirty="0"/>
              <a:t>Takes little interest in others</a:t>
            </a:r>
          </a:p>
          <a:p>
            <a:pPr lvl="1" fontAlgn="base"/>
            <a:r>
              <a:rPr lang="en-US" sz="2000" dirty="0"/>
              <a:t>Doesn't care about how other people feel</a:t>
            </a:r>
          </a:p>
          <a:p>
            <a:pPr lvl="1" fontAlgn="base"/>
            <a:r>
              <a:rPr lang="en-US" sz="2000" dirty="0"/>
              <a:t>Has little interest in other people's problems</a:t>
            </a:r>
          </a:p>
          <a:p>
            <a:pPr lvl="1" fontAlgn="base"/>
            <a:r>
              <a:rPr lang="en-US" sz="2000" dirty="0"/>
              <a:t>Insults and belittles others</a:t>
            </a:r>
          </a:p>
          <a:p>
            <a:pPr lvl="1" fontAlgn="base"/>
            <a:r>
              <a:rPr lang="en-US" sz="2000" dirty="0"/>
              <a:t>Manipulates others to get what they want</a:t>
            </a:r>
          </a:p>
        </p:txBody>
      </p:sp>
    </p:spTree>
    <p:extLst>
      <p:ext uri="{BB962C8B-B14F-4D97-AF65-F5344CB8AC3E}">
        <p14:creationId xmlns:p14="http://schemas.microsoft.com/office/powerpoint/2010/main" val="21968705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dirty="0"/>
              <a:t>Neuroticism</a:t>
            </a:r>
          </a:p>
        </p:txBody>
      </p:sp>
      <p:sp>
        <p:nvSpPr>
          <p:cNvPr id="3" name="Text Placeholder 2"/>
          <p:cNvSpPr>
            <a:spLocks noGrp="1"/>
          </p:cNvSpPr>
          <p:nvPr>
            <p:ph type="body" sz="quarter" idx="13"/>
          </p:nvPr>
        </p:nvSpPr>
        <p:spPr/>
        <p:txBody>
          <a:bodyPr/>
          <a:lstStyle/>
          <a:p>
            <a:endParaRPr lang="en-US"/>
          </a:p>
        </p:txBody>
      </p:sp>
      <p:sp>
        <p:nvSpPr>
          <p:cNvPr id="4" name="Content Placeholder 3"/>
          <p:cNvSpPr>
            <a:spLocks noGrp="1"/>
          </p:cNvSpPr>
          <p:nvPr>
            <p:ph sz="quarter" idx="14"/>
          </p:nvPr>
        </p:nvSpPr>
        <p:spPr>
          <a:xfrm>
            <a:off x="411480" y="1600200"/>
            <a:ext cx="3550920" cy="4525963"/>
          </a:xfrm>
        </p:spPr>
        <p:txBody>
          <a:bodyPr/>
          <a:lstStyle/>
          <a:p>
            <a:pPr fontAlgn="base"/>
            <a:r>
              <a:rPr lang="en-US" dirty="0"/>
              <a:t>High</a:t>
            </a:r>
          </a:p>
          <a:p>
            <a:pPr lvl="1" fontAlgn="base"/>
            <a:r>
              <a:rPr lang="en-US" sz="2000" dirty="0"/>
              <a:t>Experiences a lot of stress</a:t>
            </a:r>
          </a:p>
          <a:p>
            <a:pPr lvl="1" fontAlgn="base"/>
            <a:r>
              <a:rPr lang="en-US" sz="2000" dirty="0"/>
              <a:t>Worries about many different things</a:t>
            </a:r>
          </a:p>
          <a:p>
            <a:pPr lvl="1" fontAlgn="base"/>
            <a:r>
              <a:rPr lang="en-US" sz="2000" dirty="0"/>
              <a:t>Gets upset easily</a:t>
            </a:r>
          </a:p>
          <a:p>
            <a:pPr lvl="1" fontAlgn="base"/>
            <a:r>
              <a:rPr lang="en-US" sz="2000" dirty="0"/>
              <a:t>Experiences dramatic shifts in mood</a:t>
            </a:r>
          </a:p>
          <a:p>
            <a:pPr lvl="1" fontAlgn="base"/>
            <a:r>
              <a:rPr lang="en-US" sz="2000" dirty="0"/>
              <a:t>Feels anxious</a:t>
            </a:r>
          </a:p>
          <a:p>
            <a:pPr lvl="1" fontAlgn="base"/>
            <a:r>
              <a:rPr lang="en-US" sz="2000" dirty="0"/>
              <a:t>Struggles to bounce back after stressful events</a:t>
            </a:r>
          </a:p>
        </p:txBody>
      </p:sp>
      <p:sp>
        <p:nvSpPr>
          <p:cNvPr id="6" name="Content Placeholder 3"/>
          <p:cNvSpPr txBox="1">
            <a:spLocks/>
          </p:cNvSpPr>
          <p:nvPr/>
        </p:nvSpPr>
        <p:spPr>
          <a:xfrm>
            <a:off x="4419600" y="1615440"/>
            <a:ext cx="3550920" cy="4525963"/>
          </a:xfrm>
          <a:prstGeom prst="rect">
            <a:avLst/>
          </a:prstGeom>
        </p:spPr>
        <p:txBody>
          <a:bodyPr vert="horz" lIns="0" tIns="0" rIns="0" bIns="0" rtlCol="0">
            <a:noAutofit/>
          </a:bodyPr>
          <a:lstStyle>
            <a:lvl1pPr marL="256032" indent="-256032" algn="l" defTabSz="914400" rtl="0" eaLnBrk="1" latinLnBrk="0" hangingPunct="1">
              <a:spcBef>
                <a:spcPts val="1500"/>
              </a:spcBef>
              <a:buClrTx/>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ts val="600"/>
              </a:spcBef>
              <a:buClrTx/>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ts val="600"/>
              </a:spcBef>
              <a:buClrTx/>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spcBef>
                <a:spcPts val="600"/>
              </a:spcBef>
              <a:buClrTx/>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ts val="600"/>
              </a:spcBef>
              <a:buClrTx/>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ts val="300"/>
              </a:spcBef>
              <a:buClrTx/>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ts val="300"/>
              </a:spcBef>
              <a:buClrTx/>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ts val="300"/>
              </a:spcBef>
              <a:buClrTx/>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ts val="300"/>
              </a:spcBef>
              <a:buClrTx/>
              <a:buFont typeface="Arial" panose="020B0604020202020204" pitchFamily="34" charset="0"/>
              <a:buChar char="•"/>
              <a:defRPr sz="1800" kern="1200">
                <a:solidFill>
                  <a:schemeClr val="tx1"/>
                </a:solidFill>
                <a:latin typeface="+mn-lt"/>
                <a:ea typeface="+mn-ea"/>
                <a:cs typeface="+mn-cs"/>
              </a:defRPr>
            </a:lvl9pPr>
          </a:lstStyle>
          <a:p>
            <a:pPr fontAlgn="base"/>
            <a:r>
              <a:rPr lang="en-US" dirty="0"/>
              <a:t>Low</a:t>
            </a:r>
          </a:p>
          <a:p>
            <a:pPr lvl="1" fontAlgn="base"/>
            <a:r>
              <a:rPr lang="en-US" sz="2000" dirty="0"/>
              <a:t>Emotionally stable</a:t>
            </a:r>
          </a:p>
          <a:p>
            <a:pPr lvl="1" fontAlgn="base"/>
            <a:r>
              <a:rPr lang="en-US" sz="2000" dirty="0"/>
              <a:t>Deals well with stress</a:t>
            </a:r>
          </a:p>
          <a:p>
            <a:pPr lvl="1" fontAlgn="base"/>
            <a:r>
              <a:rPr lang="en-US" sz="2000" dirty="0"/>
              <a:t>Rarely feels sad or depressed</a:t>
            </a:r>
          </a:p>
          <a:p>
            <a:pPr lvl="1" fontAlgn="base"/>
            <a:r>
              <a:rPr lang="en-US" sz="2000" dirty="0"/>
              <a:t>Doesn't worry much</a:t>
            </a:r>
          </a:p>
          <a:p>
            <a:pPr lvl="1" fontAlgn="base"/>
            <a:r>
              <a:rPr lang="en-US" sz="2000" dirty="0"/>
              <a:t>Is very relaxed</a:t>
            </a:r>
          </a:p>
        </p:txBody>
      </p:sp>
    </p:spTree>
    <p:extLst>
      <p:ext uri="{BB962C8B-B14F-4D97-AF65-F5344CB8AC3E}">
        <p14:creationId xmlns:p14="http://schemas.microsoft.com/office/powerpoint/2010/main" val="11500663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847725" y="139700"/>
            <a:ext cx="4714875" cy="1143000"/>
          </a:xfrm>
        </p:spPr>
        <p:txBody>
          <a:bodyPr/>
          <a:lstStyle/>
          <a:p>
            <a:r>
              <a:rPr lang="en-US" altLang="en-US" sz="4000" dirty="0"/>
              <a:t>Big Five</a:t>
            </a:r>
          </a:p>
        </p:txBody>
      </p:sp>
      <p:sp>
        <p:nvSpPr>
          <p:cNvPr id="22531" name="Content Placeholder 2"/>
          <p:cNvSpPr>
            <a:spLocks noGrp="1"/>
          </p:cNvSpPr>
          <p:nvPr>
            <p:ph idx="1"/>
          </p:nvPr>
        </p:nvSpPr>
        <p:spPr>
          <a:xfrm>
            <a:off x="228600" y="2438400"/>
            <a:ext cx="8763000" cy="3429000"/>
          </a:xfrm>
        </p:spPr>
        <p:txBody>
          <a:bodyPr/>
          <a:lstStyle/>
          <a:p>
            <a:r>
              <a:rPr lang="en-US" altLang="en-US" sz="2800" dirty="0"/>
              <a:t>Solomon and Robertson: If a couple is </a:t>
            </a:r>
            <a:r>
              <a:rPr lang="en-US" altLang="en-US" sz="2800" dirty="0">
                <a:solidFill>
                  <a:srgbClr val="FF0000"/>
                </a:solidFill>
              </a:rPr>
              <a:t>incompatible</a:t>
            </a:r>
            <a:r>
              <a:rPr lang="en-US" altLang="en-US" sz="2800" dirty="0"/>
              <a:t> in Big Five, the probability of </a:t>
            </a:r>
            <a:r>
              <a:rPr lang="en-US" altLang="en-US" sz="2800" dirty="0">
                <a:solidFill>
                  <a:srgbClr val="FF0000"/>
                </a:solidFill>
              </a:rPr>
              <a:t>divorce </a:t>
            </a:r>
            <a:r>
              <a:rPr lang="en-US" altLang="en-US" sz="2800" dirty="0"/>
              <a:t>is very high. If you have a boy friend or girl friend, please consider taking the Big Five assessment with him/her together. </a:t>
            </a:r>
          </a:p>
          <a:p>
            <a:r>
              <a:rPr lang="en-US" altLang="en-US" sz="2800" dirty="0"/>
              <a:t>Solomon, B. C., &amp; Jackson, J. J. (2014). Why do personality traits predict divorce? Multiple pathways through satisfaction. </a:t>
            </a:r>
            <a:r>
              <a:rPr lang="en-US" altLang="en-US" sz="2800" i="1" dirty="0"/>
              <a:t>Journal of Personality and Social Psychology</a:t>
            </a:r>
            <a:r>
              <a:rPr lang="en-US" altLang="en-US" sz="2800" dirty="0"/>
              <a:t>, </a:t>
            </a:r>
            <a:r>
              <a:rPr lang="en-US" altLang="en-US" sz="2800" i="1" dirty="0"/>
              <a:t>106</a:t>
            </a:r>
            <a:r>
              <a:rPr lang="en-US" altLang="en-US" sz="2800" dirty="0"/>
              <a:t>(6), 978-996. doi:10.1037/a0036190 </a:t>
            </a:r>
            <a:r>
              <a:rPr lang="en-US" altLang="en-US" dirty="0"/>
              <a:t> </a:t>
            </a:r>
          </a:p>
        </p:txBody>
      </p:sp>
      <p:pic>
        <p:nvPicPr>
          <p:cNvPr id="22532" name="Picture 3"/>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29200" y="336550"/>
            <a:ext cx="2168525"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06771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a:t>
            </a:r>
          </a:p>
        </p:txBody>
      </p:sp>
      <p:sp>
        <p:nvSpPr>
          <p:cNvPr id="3" name="Text Placeholder 2"/>
          <p:cNvSpPr>
            <a:spLocks noGrp="1"/>
          </p:cNvSpPr>
          <p:nvPr>
            <p:ph type="body" sz="quarter" idx="13"/>
          </p:nvPr>
        </p:nvSpPr>
        <p:spPr/>
        <p:txBody>
          <a:bodyPr/>
          <a:lstStyle/>
          <a:p>
            <a:endParaRPr lang="en-US"/>
          </a:p>
        </p:txBody>
      </p:sp>
      <p:sp>
        <p:nvSpPr>
          <p:cNvPr id="4" name="Content Placeholder 3"/>
          <p:cNvSpPr>
            <a:spLocks noGrp="1"/>
          </p:cNvSpPr>
          <p:nvPr>
            <p:ph sz="quarter" idx="14"/>
          </p:nvPr>
        </p:nvSpPr>
        <p:spPr/>
        <p:txBody>
          <a:bodyPr/>
          <a:lstStyle/>
          <a:p>
            <a:r>
              <a:rPr lang="en-US" dirty="0"/>
              <a:t>Form a small group of 3-5 to discuss the following:</a:t>
            </a:r>
          </a:p>
          <a:p>
            <a:r>
              <a:rPr lang="en-US" dirty="0"/>
              <a:t>The Big Five sounds like common sense. Most people know that it is good to be conscientious, open; it is detrimental to be neurotic. </a:t>
            </a:r>
          </a:p>
          <a:p>
            <a:r>
              <a:rPr lang="en-US" dirty="0"/>
              <a:t>However, it seems that most people deviate from what ought to be. Why?</a:t>
            </a:r>
          </a:p>
          <a:p>
            <a:r>
              <a:rPr lang="en-US" dirty="0"/>
              <a:t>There is no right or wrong answer. </a:t>
            </a:r>
          </a:p>
          <a:p>
            <a:r>
              <a:rPr lang="en-US" dirty="0"/>
              <a:t>Post a short report (0.5-1 page) </a:t>
            </a:r>
            <a:r>
              <a:rPr lang="en-US"/>
              <a:t>on Canvas</a:t>
            </a:r>
            <a:endParaRPr lang="en-US" dirty="0"/>
          </a:p>
        </p:txBody>
      </p:sp>
    </p:spTree>
    <p:extLst>
      <p:ext uri="{BB962C8B-B14F-4D97-AF65-F5344CB8AC3E}">
        <p14:creationId xmlns:p14="http://schemas.microsoft.com/office/powerpoint/2010/main" val="3682928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Personality continuity and change?</a:t>
            </a:r>
            <a:br>
              <a:rPr lang="en-US" dirty="0"/>
            </a:br>
            <a:r>
              <a:rPr lang="en-US" dirty="0"/>
              <a:t>Rank-Order Trait Consistency and Age Period</a:t>
            </a:r>
          </a:p>
        </p:txBody>
      </p:sp>
      <p:sp>
        <p:nvSpPr>
          <p:cNvPr id="3" name="Text Placeholder 2"/>
          <p:cNvSpPr>
            <a:spLocks noGrp="1"/>
          </p:cNvSpPr>
          <p:nvPr>
            <p:ph type="body" sz="quarter" idx="13"/>
          </p:nvPr>
        </p:nvSpPr>
        <p:spPr/>
        <p:txBody>
          <a:bodyPr/>
          <a:lstStyle/>
          <a:p>
            <a:r>
              <a:rPr lang="en-US" dirty="0"/>
              <a:t>Differential continuity is demonstrated in results from 152 studies showing that individuals’ correlations from age to age in scores on various personality tests remain high from early childhood through late adulthood and increase in middle adulthood. </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6401" y="1685925"/>
            <a:ext cx="5576888" cy="3625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024102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Figure 8.2</a:t>
            </a:r>
            <a:br>
              <a:rPr lang="en-US" dirty="0"/>
            </a:br>
            <a:r>
              <a:rPr lang="en-US" dirty="0"/>
              <a:t>Change of Personality Traits Across the Life Span</a:t>
            </a:r>
          </a:p>
        </p:txBody>
      </p:sp>
      <p:sp>
        <p:nvSpPr>
          <p:cNvPr id="3" name="Text Placeholder 2"/>
          <p:cNvSpPr>
            <a:spLocks noGrp="1"/>
          </p:cNvSpPr>
          <p:nvPr>
            <p:ph type="body" sz="quarter" idx="13"/>
          </p:nvPr>
        </p:nvSpPr>
        <p:spPr/>
        <p:txBody>
          <a:bodyPr/>
          <a:lstStyle/>
          <a:p>
            <a:r>
              <a:rPr lang="en-US" dirty="0"/>
              <a:t>Cumulative change for six personality traits show distinct patterns across the life span.</a:t>
            </a:r>
          </a:p>
        </p:txBody>
      </p:sp>
      <p:pic>
        <p:nvPicPr>
          <p:cNvPr id="4" name="Picture 3"/>
          <p:cNvPicPr>
            <a:picLocks noChangeAspect="1"/>
          </p:cNvPicPr>
          <p:nvPr/>
        </p:nvPicPr>
        <p:blipFill>
          <a:blip r:embed="rId3"/>
          <a:stretch>
            <a:fillRect/>
          </a:stretch>
        </p:blipFill>
        <p:spPr>
          <a:xfrm>
            <a:off x="762000" y="1524000"/>
            <a:ext cx="7460044" cy="4443922"/>
          </a:xfrm>
          <a:prstGeom prst="rect">
            <a:avLst/>
          </a:prstGeom>
        </p:spPr>
      </p:pic>
    </p:spTree>
    <p:extLst>
      <p:ext uri="{BB962C8B-B14F-4D97-AF65-F5344CB8AC3E}">
        <p14:creationId xmlns:p14="http://schemas.microsoft.com/office/powerpoint/2010/main" val="11024102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Personality Traits Do?</a:t>
            </a:r>
          </a:p>
        </p:txBody>
      </p:sp>
      <p:sp>
        <p:nvSpPr>
          <p:cNvPr id="4" name="Content Placeholder 3"/>
          <p:cNvSpPr>
            <a:spLocks noGrp="1"/>
          </p:cNvSpPr>
          <p:nvPr>
            <p:ph sz="quarter" idx="14"/>
          </p:nvPr>
        </p:nvSpPr>
        <p:spPr>
          <a:xfrm>
            <a:off x="476480" y="1648498"/>
            <a:ext cx="5390920" cy="4525963"/>
          </a:xfrm>
        </p:spPr>
        <p:txBody>
          <a:bodyPr/>
          <a:lstStyle/>
          <a:p>
            <a:pPr marL="0" indent="0">
              <a:buNone/>
            </a:pPr>
            <a:r>
              <a:rPr lang="en-US" sz="2400" dirty="0"/>
              <a:t>The higher a person is in Neuroticism and the lower in Agreeableness, the more apt he or she is to be in conflicted, dissatisfying, and abusive relationships, and the more quickly the relationships will dissolve</a:t>
            </a:r>
            <a:r>
              <a:rPr lang="en-US" dirty="0"/>
              <a:t>.</a:t>
            </a:r>
          </a:p>
        </p:txBody>
      </p:sp>
      <p:sp>
        <p:nvSpPr>
          <p:cNvPr id="5" name="Text Placeholder 4"/>
          <p:cNvSpPr>
            <a:spLocks noGrp="1"/>
          </p:cNvSpPr>
          <p:nvPr>
            <p:ph type="body" sz="quarter" idx="13"/>
          </p:nvPr>
        </p:nvSpPr>
        <p:spPr/>
        <p:txBody>
          <a:bodyPr/>
          <a:lstStyle/>
          <a:p>
            <a:endParaRPr lang="en-US"/>
          </a:p>
        </p:txBody>
      </p:sp>
      <p:pic>
        <p:nvPicPr>
          <p:cNvPr id="7170" name="Picture 2" descr="Image result for abusive relationship"/>
          <p:cNvPicPr>
            <a:picLocks noChangeAspect="1" noChangeArrowheads="1"/>
          </p:cNvPicPr>
          <p:nvPr/>
        </p:nvPicPr>
        <p:blipFill rotWithShape="1">
          <a:blip r:embed="rId3">
            <a:extLst>
              <a:ext uri="{28A0092B-C50C-407E-A947-70E740481C1C}">
                <a14:useLocalDpi xmlns:a14="http://schemas.microsoft.com/office/drawing/2010/main" val="0"/>
              </a:ext>
            </a:extLst>
          </a:blip>
          <a:srcRect l="12424" r="6256"/>
          <a:stretch/>
        </p:blipFill>
        <p:spPr bwMode="auto">
          <a:xfrm>
            <a:off x="6080393" y="1683385"/>
            <a:ext cx="2819400" cy="2311346"/>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Image result for funny caring wif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4095737"/>
            <a:ext cx="3962400" cy="2109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62580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Personality Traits Do?</a:t>
            </a:r>
          </a:p>
        </p:txBody>
      </p:sp>
      <p:sp>
        <p:nvSpPr>
          <p:cNvPr id="4" name="Content Placeholder 3"/>
          <p:cNvSpPr>
            <a:spLocks noGrp="1"/>
          </p:cNvSpPr>
          <p:nvPr>
            <p:ph sz="quarter" idx="14"/>
          </p:nvPr>
        </p:nvSpPr>
        <p:spPr>
          <a:xfrm>
            <a:off x="457200" y="1600200"/>
            <a:ext cx="4186107" cy="4525963"/>
          </a:xfrm>
        </p:spPr>
        <p:txBody>
          <a:bodyPr/>
          <a:lstStyle/>
          <a:p>
            <a:pPr marL="0" indent="0">
              <a:buNone/>
            </a:pPr>
            <a:r>
              <a:rPr lang="en-US" dirty="0"/>
              <a:t>Men who had wives with high scores on Conscientiousness reported better health than those with low-scoring wives, and the same was true for women who had husbands with high scores in Conscientiousness.</a:t>
            </a:r>
          </a:p>
        </p:txBody>
      </p:sp>
      <p:sp>
        <p:nvSpPr>
          <p:cNvPr id="5" name="Text Placeholder 4"/>
          <p:cNvSpPr>
            <a:spLocks noGrp="1"/>
          </p:cNvSpPr>
          <p:nvPr>
            <p:ph type="body" sz="quarter" idx="13"/>
          </p:nvPr>
        </p:nvSpPr>
        <p:spPr/>
        <p:txBody>
          <a:bodyPr/>
          <a:lstStyle/>
          <a:p>
            <a:endParaRPr lang="en-US"/>
          </a:p>
        </p:txBody>
      </p:sp>
      <p:pic>
        <p:nvPicPr>
          <p:cNvPr id="3" name="Picture 2"/>
          <p:cNvPicPr>
            <a:picLocks noChangeAspect="1"/>
          </p:cNvPicPr>
          <p:nvPr/>
        </p:nvPicPr>
        <p:blipFill>
          <a:blip r:embed="rId3"/>
          <a:stretch>
            <a:fillRect/>
          </a:stretch>
        </p:blipFill>
        <p:spPr>
          <a:xfrm>
            <a:off x="4677276" y="1600200"/>
            <a:ext cx="4009524" cy="4076190"/>
          </a:xfrm>
          <a:prstGeom prst="rect">
            <a:avLst/>
          </a:prstGeom>
        </p:spPr>
      </p:pic>
    </p:spTree>
    <p:extLst>
      <p:ext uri="{BB962C8B-B14F-4D97-AF65-F5344CB8AC3E}">
        <p14:creationId xmlns:p14="http://schemas.microsoft.com/office/powerpoint/2010/main" val="33698109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Personality Traits Do?</a:t>
            </a:r>
          </a:p>
        </p:txBody>
      </p:sp>
      <p:sp>
        <p:nvSpPr>
          <p:cNvPr id="4" name="Content Placeholder 3"/>
          <p:cNvSpPr>
            <a:spLocks noGrp="1"/>
          </p:cNvSpPr>
          <p:nvPr>
            <p:ph sz="quarter" idx="14"/>
          </p:nvPr>
        </p:nvSpPr>
        <p:spPr>
          <a:xfrm>
            <a:off x="457200" y="1600200"/>
            <a:ext cx="4038600" cy="4525963"/>
          </a:xfrm>
        </p:spPr>
        <p:txBody>
          <a:bodyPr/>
          <a:lstStyle/>
          <a:p>
            <a:pPr marL="0" indent="0">
              <a:buNone/>
            </a:pPr>
            <a:r>
              <a:rPr lang="en-US" dirty="0"/>
              <a:t>Conscientiousness predicts work-related markers of achievement, such as occupational attainment and job performance.</a:t>
            </a:r>
          </a:p>
        </p:txBody>
      </p:sp>
      <p:sp>
        <p:nvSpPr>
          <p:cNvPr id="5" name="Text Placeholder 4"/>
          <p:cNvSpPr>
            <a:spLocks noGrp="1"/>
          </p:cNvSpPr>
          <p:nvPr>
            <p:ph type="body" sz="quarter" idx="13"/>
          </p:nvPr>
        </p:nvSpPr>
        <p:spPr/>
        <p:txBody>
          <a:bodyPr/>
          <a:lstStyle/>
          <a:p>
            <a:endParaRPr lang="en-US"/>
          </a:p>
        </p:txBody>
      </p:sp>
      <p:pic>
        <p:nvPicPr>
          <p:cNvPr id="8194" name="Picture 2" descr="Image result for job satisfaction"/>
          <p:cNvPicPr>
            <a:picLocks noChangeAspect="1" noChangeArrowheads="1"/>
          </p:cNvPicPr>
          <p:nvPr/>
        </p:nvPicPr>
        <p:blipFill rotWithShape="1">
          <a:blip r:embed="rId3">
            <a:extLst>
              <a:ext uri="{28A0092B-C50C-407E-A947-70E740481C1C}">
                <a14:useLocalDpi xmlns:a14="http://schemas.microsoft.com/office/drawing/2010/main" val="0"/>
              </a:ext>
            </a:extLst>
          </a:blip>
          <a:srcRect l="16000" r="13333"/>
          <a:stretch/>
        </p:blipFill>
        <p:spPr bwMode="auto">
          <a:xfrm>
            <a:off x="4651248" y="2362200"/>
            <a:ext cx="4038600" cy="333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32323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Figure 8.3</a:t>
            </a:r>
            <a:br>
              <a:rPr lang="en-US" dirty="0"/>
            </a:br>
            <a:r>
              <a:rPr lang="en-US" dirty="0"/>
              <a:t>Conscientiousness and Health-Related Behaviors</a:t>
            </a:r>
          </a:p>
        </p:txBody>
      </p:sp>
      <p:sp>
        <p:nvSpPr>
          <p:cNvPr id="3" name="Text Placeholder 2"/>
          <p:cNvSpPr>
            <a:spLocks noGrp="1"/>
          </p:cNvSpPr>
          <p:nvPr>
            <p:ph type="body" sz="quarter" idx="13"/>
          </p:nvPr>
        </p:nvSpPr>
        <p:spPr>
          <a:xfrm>
            <a:off x="457200" y="5105400"/>
            <a:ext cx="8229600" cy="1179616"/>
          </a:xfrm>
        </p:spPr>
        <p:txBody>
          <a:bodyPr/>
          <a:lstStyle/>
          <a:p>
            <a:r>
              <a:rPr lang="en-US" sz="2000" dirty="0"/>
              <a:t>Conscientiousness is negatively correlated with a number of health-related behaviors. The higher the Conscientiousness score, the less likely a person will engage in drug use, violence, risky driving, excessive alcohol use, and other unhealthy behaviors.</a:t>
            </a: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1524000"/>
            <a:ext cx="6772701" cy="3414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423421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097280"/>
          </a:xfrm>
        </p:spPr>
        <p:txBody>
          <a:bodyPr/>
          <a:lstStyle/>
          <a:p>
            <a:r>
              <a:rPr lang="en-US" dirty="0"/>
              <a:t>Explanations of Continuity and Change</a:t>
            </a:r>
          </a:p>
        </p:txBody>
      </p:sp>
      <p:sp>
        <p:nvSpPr>
          <p:cNvPr id="3" name="Content Placeholder 2"/>
          <p:cNvSpPr>
            <a:spLocks noGrp="1"/>
          </p:cNvSpPr>
          <p:nvPr>
            <p:ph idx="1"/>
          </p:nvPr>
        </p:nvSpPr>
        <p:spPr/>
        <p:txBody>
          <a:bodyPr/>
          <a:lstStyle/>
          <a:p>
            <a:pPr marL="0" indent="0">
              <a:buFontTx/>
              <a:buNone/>
            </a:pPr>
            <a:endParaRPr lang="en-US" altLang="en-US" dirty="0"/>
          </a:p>
          <a:p>
            <a:pPr marL="0" indent="0">
              <a:buFontTx/>
              <a:buNone/>
            </a:pPr>
            <a:endParaRPr lang="en-US" altLang="en-US" dirty="0"/>
          </a:p>
          <a:p>
            <a:pPr marL="0" indent="0">
              <a:buFontTx/>
              <a:buNone/>
            </a:pPr>
            <a:endParaRPr lang="en-US" altLang="en-US" dirty="0"/>
          </a:p>
          <a:p>
            <a:pPr marL="0" indent="0">
              <a:buFontTx/>
              <a:buNone/>
            </a:pPr>
            <a:r>
              <a:rPr lang="en-US" altLang="en-US" dirty="0"/>
              <a:t>Objective 8.2 – State the factors that influence personality traits</a:t>
            </a:r>
          </a:p>
        </p:txBody>
      </p:sp>
    </p:spTree>
    <p:extLst>
      <p:ext uri="{BB962C8B-B14F-4D97-AF65-F5344CB8AC3E}">
        <p14:creationId xmlns:p14="http://schemas.microsoft.com/office/powerpoint/2010/main" val="37936982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Explanations of Continuity and Change</a:t>
            </a:r>
            <a:r>
              <a:rPr lang="en-US" dirty="0"/>
              <a:t> </a:t>
            </a:r>
            <a:r>
              <a:rPr lang="en-US" sz="2000" dirty="0"/>
              <a:t>(1 of 2) </a:t>
            </a:r>
            <a:endParaRPr lang="en-US" dirty="0"/>
          </a:p>
        </p:txBody>
      </p:sp>
      <p:sp>
        <p:nvSpPr>
          <p:cNvPr id="3" name="Text Placeholder 2"/>
          <p:cNvSpPr>
            <a:spLocks noGrp="1"/>
          </p:cNvSpPr>
          <p:nvPr>
            <p:ph type="body" sz="quarter" idx="13"/>
          </p:nvPr>
        </p:nvSpPr>
        <p:spPr/>
        <p:txBody>
          <a:bodyPr/>
          <a:lstStyle/>
          <a:p>
            <a:r>
              <a:rPr lang="en-US" b="1" dirty="0"/>
              <a:t>Objective 8.2</a:t>
            </a:r>
            <a:r>
              <a:rPr lang="en-US" dirty="0"/>
              <a:t>  State the factors that influence personality traits</a:t>
            </a:r>
          </a:p>
        </p:txBody>
      </p:sp>
      <p:sp>
        <p:nvSpPr>
          <p:cNvPr id="4" name="Content Placeholder 3"/>
          <p:cNvSpPr>
            <a:spLocks noGrp="1"/>
          </p:cNvSpPr>
          <p:nvPr>
            <p:ph sz="quarter" idx="14"/>
          </p:nvPr>
        </p:nvSpPr>
        <p:spPr>
          <a:xfrm>
            <a:off x="228600" y="1524000"/>
            <a:ext cx="4724400" cy="4525963"/>
          </a:xfrm>
        </p:spPr>
        <p:txBody>
          <a:bodyPr/>
          <a:lstStyle/>
          <a:p>
            <a:r>
              <a:rPr lang="en-US" dirty="0"/>
              <a:t>Genetics</a:t>
            </a:r>
          </a:p>
          <a:p>
            <a:pPr lvl="1"/>
            <a:r>
              <a:rPr lang="en-US" dirty="0"/>
              <a:t>Inherited personality: 40-60% from genetics</a:t>
            </a:r>
          </a:p>
          <a:p>
            <a:pPr lvl="1"/>
            <a:r>
              <a:rPr lang="en-US" dirty="0"/>
              <a:t>Twin study</a:t>
            </a:r>
          </a:p>
          <a:p>
            <a:pPr lvl="1"/>
            <a:r>
              <a:rPr lang="en-US" dirty="0"/>
              <a:t>Monozygotic (MZ) twins: Identical twins.</a:t>
            </a:r>
          </a:p>
          <a:p>
            <a:pPr lvl="1"/>
            <a:r>
              <a:rPr lang="en-US" dirty="0"/>
              <a:t>Dizygotic (DZ) twins: fraternal, each twin develops from a separate egg and each egg is fertilized by its own sperm cell,</a:t>
            </a:r>
          </a:p>
          <a:p>
            <a:pPr lvl="1"/>
            <a:endParaRPr lang="en-US" dirty="0"/>
          </a:p>
        </p:txBody>
      </p:sp>
      <p:pic>
        <p:nvPicPr>
          <p:cNvPr id="9218" name="Picture 2" descr="Image result for what is monozygotic twi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2057400"/>
            <a:ext cx="3879273"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05113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Figure 8.4</a:t>
            </a:r>
            <a:br>
              <a:rPr lang="en-US" dirty="0"/>
            </a:br>
            <a:r>
              <a:rPr lang="en-US" dirty="0"/>
              <a:t>Big Five Factors Among Twins</a:t>
            </a:r>
          </a:p>
        </p:txBody>
      </p:sp>
      <p:sp>
        <p:nvSpPr>
          <p:cNvPr id="3" name="Text Placeholder 2"/>
          <p:cNvSpPr>
            <a:spLocks noGrp="1"/>
          </p:cNvSpPr>
          <p:nvPr>
            <p:ph type="body" sz="quarter" idx="13"/>
          </p:nvPr>
        </p:nvSpPr>
        <p:spPr/>
        <p:txBody>
          <a:bodyPr/>
          <a:lstStyle/>
          <a:p>
            <a:r>
              <a:rPr lang="en-US" dirty="0"/>
              <a:t>Monozygotic twins’ scores for five personality factors show higher correlations than scores for dizygotic twins, suggesting that there is a genetic influence for personality structures.</a:t>
            </a:r>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6400" y="1776413"/>
            <a:ext cx="5710594" cy="3557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882884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Explanations of Continuity and Change</a:t>
            </a:r>
            <a:r>
              <a:rPr lang="en-US" sz="2000" dirty="0"/>
              <a:t> </a:t>
            </a:r>
            <a:endParaRPr lang="en-US" dirty="0"/>
          </a:p>
        </p:txBody>
      </p:sp>
      <p:sp>
        <p:nvSpPr>
          <p:cNvPr id="4" name="Content Placeholder 3"/>
          <p:cNvSpPr>
            <a:spLocks noGrp="1"/>
          </p:cNvSpPr>
          <p:nvPr>
            <p:ph sz="quarter" idx="14"/>
          </p:nvPr>
        </p:nvSpPr>
        <p:spPr/>
        <p:txBody>
          <a:bodyPr/>
          <a:lstStyle/>
          <a:p>
            <a:r>
              <a:rPr lang="en-US" dirty="0"/>
              <a:t>Environmental Influences</a:t>
            </a:r>
          </a:p>
          <a:p>
            <a:pPr lvl="1"/>
            <a:r>
              <a:rPr lang="en-US" sz="2800" dirty="0"/>
              <a:t>Genetics more influential in childhood</a:t>
            </a:r>
          </a:p>
          <a:p>
            <a:pPr lvl="1"/>
            <a:r>
              <a:rPr lang="en-US" sz="2800" dirty="0"/>
              <a:t>Environment more influential in adulthood (Cultural product)</a:t>
            </a:r>
          </a:p>
          <a:p>
            <a:pPr lvl="1"/>
            <a:r>
              <a:rPr lang="en-US" sz="2800" dirty="0"/>
              <a:t>Are we free? Are we responsible for who I am and what I do?</a:t>
            </a:r>
          </a:p>
          <a:p>
            <a:pPr lvl="1"/>
            <a:r>
              <a:rPr lang="en-US" sz="2800" dirty="0"/>
              <a:t>You can choose your environment!</a:t>
            </a:r>
          </a:p>
        </p:txBody>
      </p:sp>
      <p:sp>
        <p:nvSpPr>
          <p:cNvPr id="5" name="Text Placeholder 4"/>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4099409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additive="base">
                                        <p:cTn id="1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 calcmode="lin" valueType="num">
                                      <p:cBhvr additive="base">
                                        <p:cTn id="21"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 calcmode="lin" valueType="num">
                                      <p:cBhvr additive="base">
                                        <p:cTn id="2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Explanations of Continuity and Change</a:t>
            </a:r>
            <a:endParaRPr lang="en-US" dirty="0"/>
          </a:p>
        </p:txBody>
      </p:sp>
      <p:sp>
        <p:nvSpPr>
          <p:cNvPr id="4" name="Content Placeholder 3"/>
          <p:cNvSpPr>
            <a:spLocks noGrp="1"/>
          </p:cNvSpPr>
          <p:nvPr>
            <p:ph sz="quarter" idx="14"/>
          </p:nvPr>
        </p:nvSpPr>
        <p:spPr>
          <a:xfrm>
            <a:off x="266700" y="1676400"/>
            <a:ext cx="8610600" cy="4525963"/>
          </a:xfrm>
        </p:spPr>
        <p:txBody>
          <a:bodyPr/>
          <a:lstStyle/>
          <a:p>
            <a:r>
              <a:rPr lang="en-US" dirty="0"/>
              <a:t>Evolutionary Psychology Explanations</a:t>
            </a:r>
          </a:p>
          <a:p>
            <a:pPr lvl="1"/>
            <a:r>
              <a:rPr lang="en-US" dirty="0"/>
              <a:t>It was important for our species to have indicators of who was good company (Extraversion), who was kind and supportive (Agreeableness), who put in sustained effort (Conscientiousness), who was emotionally undependable (Neuroticism), and who had good ideas (Openness). </a:t>
            </a:r>
          </a:p>
          <a:p>
            <a:pPr lvl="1"/>
            <a:r>
              <a:rPr lang="en-US" dirty="0"/>
              <a:t>Adaptive: The survival of our species</a:t>
            </a:r>
          </a:p>
          <a:p>
            <a:pPr lvl="1"/>
            <a:r>
              <a:rPr lang="en-US" dirty="0"/>
              <a:t>My reaction: This theory is always right. Whatever exists now can be </a:t>
            </a:r>
            <a:r>
              <a:rPr lang="en-US" dirty="0">
                <a:solidFill>
                  <a:srgbClr val="FF0000"/>
                </a:solidFill>
              </a:rPr>
              <a:t>retrospectively</a:t>
            </a:r>
            <a:r>
              <a:rPr lang="en-US" dirty="0"/>
              <a:t> explained by evolution.</a:t>
            </a:r>
          </a:p>
          <a:p>
            <a:pPr lvl="1"/>
            <a:r>
              <a:rPr lang="en-US" dirty="0">
                <a:hlinkClick r:id="rId3"/>
              </a:rPr>
              <a:t>https://www.youtube.com/watch?v=vJdc9zGYVjU</a:t>
            </a:r>
            <a:endParaRPr lang="en-US" dirty="0"/>
          </a:p>
        </p:txBody>
      </p:sp>
      <p:sp>
        <p:nvSpPr>
          <p:cNvPr id="5" name="Text Placeholder 4"/>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28120206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Ungraded discussion</a:t>
            </a:r>
          </a:p>
        </p:txBody>
      </p:sp>
      <p:sp>
        <p:nvSpPr>
          <p:cNvPr id="3" name="Text Placeholder 2"/>
          <p:cNvSpPr>
            <a:spLocks noGrp="1"/>
          </p:cNvSpPr>
          <p:nvPr>
            <p:ph type="body" sz="quarter" idx="13"/>
          </p:nvPr>
        </p:nvSpPr>
        <p:spPr/>
        <p:txBody>
          <a:bodyPr/>
          <a:lstStyle/>
          <a:p>
            <a:endParaRPr lang="en-US"/>
          </a:p>
        </p:txBody>
      </p:sp>
      <p:sp>
        <p:nvSpPr>
          <p:cNvPr id="4" name="Content Placeholder 3"/>
          <p:cNvSpPr>
            <a:spLocks noGrp="1"/>
          </p:cNvSpPr>
          <p:nvPr>
            <p:ph sz="quarter" idx="14"/>
          </p:nvPr>
        </p:nvSpPr>
        <p:spPr/>
        <p:txBody>
          <a:bodyPr/>
          <a:lstStyle/>
          <a:p>
            <a:r>
              <a:rPr lang="en-US" dirty="0"/>
              <a:t>Form a small group of 3-5 to discuss the following:</a:t>
            </a:r>
          </a:p>
          <a:p>
            <a:r>
              <a:rPr lang="en-US" dirty="0"/>
              <a:t>EP is a descriptive theory: It describes what had happened or what is happening now. </a:t>
            </a:r>
          </a:p>
          <a:p>
            <a:r>
              <a:rPr lang="en-US" dirty="0"/>
              <a:t>Do you think evolutionary psychology is a good theory that can explain we are who we are?</a:t>
            </a:r>
          </a:p>
        </p:txBody>
      </p:sp>
    </p:spTree>
    <p:extLst>
      <p:ext uri="{BB962C8B-B14F-4D97-AF65-F5344CB8AC3E}">
        <p14:creationId xmlns:p14="http://schemas.microsoft.com/office/powerpoint/2010/main" val="14756273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Cultural Differences</a:t>
            </a:r>
          </a:p>
        </p:txBody>
      </p:sp>
      <p:sp>
        <p:nvSpPr>
          <p:cNvPr id="4" name="Content Placeholder 3"/>
          <p:cNvSpPr>
            <a:spLocks noGrp="1"/>
          </p:cNvSpPr>
          <p:nvPr>
            <p:ph sz="quarter" idx="14"/>
          </p:nvPr>
        </p:nvSpPr>
        <p:spPr/>
        <p:txBody>
          <a:bodyPr/>
          <a:lstStyle/>
          <a:p>
            <a:r>
              <a:rPr lang="en-US" sz="2400" dirty="0"/>
              <a:t>Big Five: Western bias?</a:t>
            </a:r>
          </a:p>
          <a:p>
            <a:r>
              <a:rPr lang="en-US" sz="2400" dirty="0"/>
              <a:t>Chinese Personality Assessment Inventory </a:t>
            </a:r>
          </a:p>
          <a:p>
            <a:r>
              <a:rPr lang="en-US" sz="2400" dirty="0"/>
              <a:t>Chinese factor of Interpersonal Relatedness did not correspond to any of the five factors, and Openness did not correspond with any of the Chinese factors. </a:t>
            </a:r>
          </a:p>
          <a:p>
            <a:r>
              <a:rPr lang="en-US" sz="2400" dirty="0"/>
              <a:t>The Chinese Personality Assessment Inventory has been translated into Korean, Japanese, and Vietnamese, </a:t>
            </a:r>
          </a:p>
          <a:p>
            <a:r>
              <a:rPr lang="en-US" sz="2400" dirty="0"/>
              <a:t>Interpersonal </a:t>
            </a:r>
            <a:r>
              <a:rPr lang="en-US" sz="2400"/>
              <a:t>Relatedness is </a:t>
            </a:r>
            <a:r>
              <a:rPr lang="en-US" sz="2400" dirty="0"/>
              <a:t>found in these collectivist cultures.</a:t>
            </a:r>
          </a:p>
        </p:txBody>
      </p:sp>
      <p:sp>
        <p:nvSpPr>
          <p:cNvPr id="5" name="Text Placeholder 4"/>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15799249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097280"/>
          </a:xfrm>
        </p:spPr>
        <p:txBody>
          <a:bodyPr/>
          <a:lstStyle/>
          <a:p>
            <a:r>
              <a:rPr lang="en-US" dirty="0"/>
              <a:t>Theories of Personality Development</a:t>
            </a:r>
          </a:p>
        </p:txBody>
      </p:sp>
      <p:sp>
        <p:nvSpPr>
          <p:cNvPr id="3" name="Content Placeholder 2"/>
          <p:cNvSpPr>
            <a:spLocks noGrp="1"/>
          </p:cNvSpPr>
          <p:nvPr>
            <p:ph idx="1"/>
          </p:nvPr>
        </p:nvSpPr>
        <p:spPr/>
        <p:txBody>
          <a:bodyPr/>
          <a:lstStyle/>
          <a:p>
            <a:pPr marL="0" indent="0">
              <a:buFontTx/>
              <a:buNone/>
            </a:pPr>
            <a:endParaRPr lang="en-US" altLang="en-US" dirty="0"/>
          </a:p>
          <a:p>
            <a:pPr marL="0" indent="0">
              <a:buFontTx/>
              <a:buNone/>
            </a:pPr>
            <a:endParaRPr lang="en-US" altLang="en-US" dirty="0"/>
          </a:p>
          <a:p>
            <a:pPr marL="0" indent="0">
              <a:buFontTx/>
              <a:buNone/>
            </a:pPr>
            <a:endParaRPr lang="en-US" altLang="en-US" dirty="0"/>
          </a:p>
          <a:p>
            <a:pPr marL="0" indent="0">
              <a:buFontTx/>
              <a:buNone/>
            </a:pPr>
            <a:r>
              <a:rPr lang="en-US" altLang="en-US" dirty="0"/>
              <a:t>Objective 8.3 – Explain the early theories of personality development</a:t>
            </a:r>
          </a:p>
        </p:txBody>
      </p:sp>
    </p:spTree>
    <p:extLst>
      <p:ext uri="{BB962C8B-B14F-4D97-AF65-F5344CB8AC3E}">
        <p14:creationId xmlns:p14="http://schemas.microsoft.com/office/powerpoint/2010/main" val="37936982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15372"/>
            <a:ext cx="8610600" cy="622828"/>
          </a:xfrm>
        </p:spPr>
        <p:txBody>
          <a:bodyPr/>
          <a:lstStyle/>
          <a:p>
            <a:r>
              <a:rPr lang="en-US" dirty="0"/>
              <a:t>Ego Development</a:t>
            </a:r>
          </a:p>
        </p:txBody>
      </p:sp>
      <p:sp>
        <p:nvSpPr>
          <p:cNvPr id="4" name="Content Placeholder 3"/>
          <p:cNvSpPr>
            <a:spLocks noGrp="1"/>
          </p:cNvSpPr>
          <p:nvPr>
            <p:ph sz="quarter" idx="14"/>
          </p:nvPr>
        </p:nvSpPr>
        <p:spPr/>
        <p:txBody>
          <a:bodyPr/>
          <a:lstStyle/>
          <a:p>
            <a:r>
              <a:rPr lang="en-US" dirty="0"/>
              <a:t>1. Impulsive stage: aware of themselves as separate entities</a:t>
            </a:r>
          </a:p>
          <a:p>
            <a:r>
              <a:rPr lang="en-US" dirty="0"/>
              <a:t>2. Self-protective stage: a preoccupation with taking advantage of others</a:t>
            </a:r>
          </a:p>
          <a:p>
            <a:r>
              <a:rPr lang="en-US" dirty="0"/>
              <a:t>3. Conformist stage: identify themselves with their reference group</a:t>
            </a:r>
          </a:p>
          <a:p>
            <a:r>
              <a:rPr lang="en-US" dirty="0"/>
              <a:t>4. Self-aware stage: aware that they don’t always live up to the social standards</a:t>
            </a:r>
          </a:p>
        </p:txBody>
      </p:sp>
      <p:sp>
        <p:nvSpPr>
          <p:cNvPr id="5" name="Text Placeholder 4"/>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31905113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15372"/>
            <a:ext cx="8610600" cy="622828"/>
          </a:xfrm>
        </p:spPr>
        <p:txBody>
          <a:bodyPr/>
          <a:lstStyle/>
          <a:p>
            <a:r>
              <a:rPr lang="en-US" dirty="0"/>
              <a:t>Ego Development</a:t>
            </a:r>
          </a:p>
        </p:txBody>
      </p:sp>
      <p:sp>
        <p:nvSpPr>
          <p:cNvPr id="4" name="Content Placeholder 3"/>
          <p:cNvSpPr>
            <a:spLocks noGrp="1"/>
          </p:cNvSpPr>
          <p:nvPr>
            <p:ph sz="quarter" idx="14"/>
          </p:nvPr>
        </p:nvSpPr>
        <p:spPr/>
        <p:txBody>
          <a:bodyPr/>
          <a:lstStyle/>
          <a:p>
            <a:r>
              <a:rPr lang="en-US" dirty="0"/>
              <a:t>5. Conscientious stage: formed their own ideals and standards</a:t>
            </a:r>
          </a:p>
          <a:p>
            <a:r>
              <a:rPr lang="en-US" dirty="0"/>
              <a:t>6. Individualistic stage: interpersonal relationships are mutual and are preoccupied with a sense of individuality</a:t>
            </a:r>
          </a:p>
          <a:p>
            <a:r>
              <a:rPr lang="en-US" dirty="0"/>
              <a:t>7. Autonomous stage: see the </a:t>
            </a:r>
            <a:r>
              <a:rPr lang="en-US" dirty="0">
                <a:solidFill>
                  <a:srgbClr val="FF0000"/>
                </a:solidFill>
              </a:rPr>
              <a:t>multifaceted</a:t>
            </a:r>
            <a:r>
              <a:rPr lang="en-US" dirty="0"/>
              <a:t> nature of the world, not just the good and the bad. Life is complex, and situations </a:t>
            </a:r>
            <a:r>
              <a:rPr lang="en-US" dirty="0">
                <a:solidFill>
                  <a:srgbClr val="FF0000"/>
                </a:solidFill>
              </a:rPr>
              <a:t>don’t have simple answers</a:t>
            </a:r>
            <a:r>
              <a:rPr lang="en-US" dirty="0"/>
              <a:t> or even one best answer.</a:t>
            </a:r>
          </a:p>
        </p:txBody>
      </p:sp>
      <p:sp>
        <p:nvSpPr>
          <p:cNvPr id="5" name="Text Placeholder 4"/>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8776141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Figure 8.7</a:t>
            </a:r>
            <a:br>
              <a:rPr lang="en-US" dirty="0"/>
            </a:br>
            <a:r>
              <a:rPr lang="en-US" dirty="0"/>
              <a:t>Ego Development and Education</a:t>
            </a:r>
          </a:p>
        </p:txBody>
      </p:sp>
      <p:sp>
        <p:nvSpPr>
          <p:cNvPr id="3" name="Text Placeholder 2"/>
          <p:cNvSpPr>
            <a:spLocks noGrp="1"/>
          </p:cNvSpPr>
          <p:nvPr>
            <p:ph type="body" sz="quarter" idx="13"/>
          </p:nvPr>
        </p:nvSpPr>
        <p:spPr/>
        <p:txBody>
          <a:bodyPr/>
          <a:lstStyle/>
          <a:p>
            <a:r>
              <a:rPr lang="en-US" dirty="0"/>
              <a:t>In older adults (55 to 85 years of age), higher education is related to higher levels of ego development.</a:t>
            </a:r>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8800" y="1752600"/>
            <a:ext cx="5019675" cy="36738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387046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err="1"/>
              <a:t>Vaillant’s</a:t>
            </a:r>
            <a:r>
              <a:rPr lang="en-US" sz="2800" b="1" dirty="0"/>
              <a:t> Six Levels of Defense Mechanisms</a:t>
            </a:r>
            <a:br>
              <a:rPr lang="en-US" b="1" dirty="0"/>
            </a:br>
            <a:endParaRPr lang="en-US" dirty="0"/>
          </a:p>
        </p:txBody>
      </p:sp>
      <p:sp>
        <p:nvSpPr>
          <p:cNvPr id="3" name="Text Placeholder 2"/>
          <p:cNvSpPr>
            <a:spLocks noGrp="1"/>
          </p:cNvSpPr>
          <p:nvPr>
            <p:ph type="body" sz="quarter" idx="13"/>
          </p:nvPr>
        </p:nvSpPr>
        <p:spPr/>
        <p:txBody>
          <a:bodyPr/>
          <a:lstStyle/>
          <a:p>
            <a:endParaRPr lang="en-US"/>
          </a:p>
        </p:txBody>
      </p:sp>
      <p:sp>
        <p:nvSpPr>
          <p:cNvPr id="4" name="Content Placeholder 3"/>
          <p:cNvSpPr>
            <a:spLocks noGrp="1"/>
          </p:cNvSpPr>
          <p:nvPr>
            <p:ph sz="quarter" idx="14"/>
          </p:nvPr>
        </p:nvSpPr>
        <p:spPr/>
        <p:txBody>
          <a:bodyPr/>
          <a:lstStyle/>
          <a:p>
            <a:endParaRPr lang="en-US"/>
          </a:p>
        </p:txBody>
      </p:sp>
      <p:pic>
        <p:nvPicPr>
          <p:cNvPr id="5" name="Picture 4"/>
          <p:cNvPicPr>
            <a:picLocks noChangeAspect="1"/>
          </p:cNvPicPr>
          <p:nvPr/>
        </p:nvPicPr>
        <p:blipFill>
          <a:blip r:embed="rId2"/>
          <a:stretch>
            <a:fillRect/>
          </a:stretch>
        </p:blipFill>
        <p:spPr>
          <a:xfrm>
            <a:off x="533400" y="1446603"/>
            <a:ext cx="8247619" cy="4971429"/>
          </a:xfrm>
          <a:prstGeom prst="rect">
            <a:avLst/>
          </a:prstGeom>
          <a:ln>
            <a:solidFill>
              <a:schemeClr val="tx1"/>
            </a:solidFill>
          </a:ln>
        </p:spPr>
      </p:pic>
    </p:spTree>
    <p:extLst>
      <p:ext uri="{BB962C8B-B14F-4D97-AF65-F5344CB8AC3E}">
        <p14:creationId xmlns:p14="http://schemas.microsoft.com/office/powerpoint/2010/main" val="10985567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err="1"/>
              <a:t>Vaillant’s</a:t>
            </a:r>
            <a:r>
              <a:rPr lang="en-US" sz="2800" b="1" dirty="0"/>
              <a:t> Six Levels of Defense Mechanisms</a:t>
            </a:r>
            <a:br>
              <a:rPr lang="en-US" b="1" dirty="0"/>
            </a:br>
            <a:endParaRPr lang="en-US" dirty="0"/>
          </a:p>
        </p:txBody>
      </p:sp>
      <p:sp>
        <p:nvSpPr>
          <p:cNvPr id="3" name="Text Placeholder 2"/>
          <p:cNvSpPr>
            <a:spLocks noGrp="1"/>
          </p:cNvSpPr>
          <p:nvPr>
            <p:ph type="body" sz="quarter" idx="13"/>
          </p:nvPr>
        </p:nvSpPr>
        <p:spPr/>
        <p:txBody>
          <a:bodyPr/>
          <a:lstStyle/>
          <a:p>
            <a:endParaRPr lang="en-US"/>
          </a:p>
        </p:txBody>
      </p:sp>
      <p:sp>
        <p:nvSpPr>
          <p:cNvPr id="4" name="Content Placeholder 3"/>
          <p:cNvSpPr>
            <a:spLocks noGrp="1"/>
          </p:cNvSpPr>
          <p:nvPr>
            <p:ph sz="quarter" idx="14"/>
          </p:nvPr>
        </p:nvSpPr>
        <p:spPr/>
        <p:txBody>
          <a:bodyPr/>
          <a:lstStyle/>
          <a:p>
            <a:endParaRPr lang="en-US"/>
          </a:p>
        </p:txBody>
      </p:sp>
      <p:pic>
        <p:nvPicPr>
          <p:cNvPr id="6" name="Picture 5"/>
          <p:cNvPicPr>
            <a:picLocks noChangeAspect="1"/>
          </p:cNvPicPr>
          <p:nvPr/>
        </p:nvPicPr>
        <p:blipFill>
          <a:blip r:embed="rId2"/>
          <a:stretch>
            <a:fillRect/>
          </a:stretch>
        </p:blipFill>
        <p:spPr>
          <a:xfrm>
            <a:off x="439181" y="1678544"/>
            <a:ext cx="8247619" cy="4447619"/>
          </a:xfrm>
          <a:prstGeom prst="rect">
            <a:avLst/>
          </a:prstGeom>
          <a:ln>
            <a:solidFill>
              <a:schemeClr val="tx1"/>
            </a:solidFill>
          </a:ln>
        </p:spPr>
      </p:pic>
    </p:spTree>
    <p:extLst>
      <p:ext uri="{BB962C8B-B14F-4D97-AF65-F5344CB8AC3E}">
        <p14:creationId xmlns:p14="http://schemas.microsoft.com/office/powerpoint/2010/main" val="9681476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Maslow’s Hierarchy of Needs</a:t>
            </a:r>
          </a:p>
        </p:txBody>
      </p:sp>
      <p:sp>
        <p:nvSpPr>
          <p:cNvPr id="3" name="Text Placeholder 2"/>
          <p:cNvSpPr>
            <a:spLocks noGrp="1"/>
          </p:cNvSpPr>
          <p:nvPr>
            <p:ph type="body" sz="quarter" idx="13"/>
          </p:nvPr>
        </p:nvSpPr>
        <p:spPr>
          <a:xfrm>
            <a:off x="457200" y="4953000"/>
            <a:ext cx="8229600" cy="1332016"/>
          </a:xfrm>
        </p:spPr>
        <p:txBody>
          <a:bodyPr/>
          <a:lstStyle/>
          <a:p>
            <a:r>
              <a:rPr lang="en-US" sz="2000" dirty="0"/>
              <a:t>Maslow’s hierarchy of needs proposes that lower needs dominate the individual’s motivations and that higher needs become prominent only late in life and when the lower needs are satisfied.</a:t>
            </a:r>
          </a:p>
        </p:txBody>
      </p:sp>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9800" y="1507199"/>
            <a:ext cx="4414838" cy="35848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90322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Maslow’s Hierarchy of Needs</a:t>
            </a:r>
          </a:p>
        </p:txBody>
      </p:sp>
      <p:sp>
        <p:nvSpPr>
          <p:cNvPr id="3" name="Text Placeholder 2"/>
          <p:cNvSpPr>
            <a:spLocks noGrp="1"/>
          </p:cNvSpPr>
          <p:nvPr>
            <p:ph type="body" sz="quarter" idx="13"/>
          </p:nvPr>
        </p:nvSpPr>
        <p:spPr>
          <a:xfrm>
            <a:off x="437920" y="1524000"/>
            <a:ext cx="8248880" cy="4419600"/>
          </a:xfrm>
        </p:spPr>
        <p:txBody>
          <a:bodyPr/>
          <a:lstStyle/>
          <a:p>
            <a:pPr marL="342900" indent="-342900">
              <a:buFont typeface="Arial" panose="020B0604020202020204" pitchFamily="34" charset="0"/>
              <a:buChar char="•"/>
            </a:pPr>
            <a:r>
              <a:rPr lang="en-US" sz="2400" dirty="0"/>
              <a:t>Some of the key characteristics of self-actualized people, </a:t>
            </a:r>
            <a:r>
              <a:rPr lang="de-DE" sz="2400" dirty="0"/>
              <a:t>such as Eleanor Roosevelt, Albert Schweitzer, and Albert Einstein</a:t>
            </a:r>
            <a:r>
              <a:rPr lang="en-US" sz="2400" dirty="0"/>
              <a:t>, are having </a:t>
            </a:r>
          </a:p>
          <a:p>
            <a:pPr marL="342900" lvl="1" indent="-342900">
              <a:buFont typeface="Arial" panose="020B0604020202020204" pitchFamily="34" charset="0"/>
              <a:buChar char="•"/>
            </a:pPr>
            <a:r>
              <a:rPr lang="en-US" sz="2400" dirty="0"/>
              <a:t>     1. an accurate perception of reality, </a:t>
            </a:r>
          </a:p>
          <a:p>
            <a:pPr marL="342900" lvl="4" indent="-342900">
              <a:buFont typeface="Arial" panose="020B0604020202020204" pitchFamily="34" charset="0"/>
              <a:buChar char="•"/>
            </a:pPr>
            <a:r>
              <a:rPr lang="en-US" sz="2400" dirty="0"/>
              <a:t>     2. being involved in deep personal relationships, </a:t>
            </a:r>
          </a:p>
          <a:p>
            <a:pPr marL="342900" lvl="4" indent="-342900">
              <a:buFont typeface="Arial" panose="020B0604020202020204" pitchFamily="34" charset="0"/>
              <a:buChar char="•"/>
            </a:pPr>
            <a:r>
              <a:rPr lang="en-US" sz="2400" dirty="0"/>
              <a:t>     3. being creative, </a:t>
            </a:r>
          </a:p>
          <a:p>
            <a:pPr marL="342900" lvl="4" indent="-342900">
              <a:buFont typeface="Arial" panose="020B0604020202020204" pitchFamily="34" charset="0"/>
              <a:buChar char="•"/>
            </a:pPr>
            <a:r>
              <a:rPr lang="en-US" sz="2400" dirty="0"/>
              <a:t>     4. and having a good-natured sense of humor. </a:t>
            </a:r>
          </a:p>
          <a:p>
            <a:pPr marL="342900" indent="-342900">
              <a:buFont typeface="Arial" panose="020B0604020202020204" pitchFamily="34" charset="0"/>
              <a:buChar char="•"/>
            </a:pPr>
            <a:r>
              <a:rPr lang="en-US" sz="2400" dirty="0">
                <a:solidFill>
                  <a:srgbClr val="FF0000"/>
                </a:solidFill>
              </a:rPr>
              <a:t>Peak experiences</a:t>
            </a:r>
            <a:r>
              <a:rPr lang="en-US" sz="2400" dirty="0"/>
              <a:t>—feelings of perfection and momentary separation from the self when one feels in unity with the universe</a:t>
            </a:r>
          </a:p>
          <a:p>
            <a:pPr marL="342900" indent="-342900">
              <a:buFont typeface="Arial" panose="020B0604020202020204" pitchFamily="34" charset="0"/>
              <a:buChar char="•"/>
            </a:pPr>
            <a:r>
              <a:rPr lang="en-US" sz="2400" dirty="0"/>
              <a:t>Limitation: Maslow’s theory is not empirically tested. </a:t>
            </a:r>
          </a:p>
        </p:txBody>
      </p:sp>
    </p:spTree>
    <p:extLst>
      <p:ext uri="{BB962C8B-B14F-4D97-AF65-F5344CB8AC3E}">
        <p14:creationId xmlns:p14="http://schemas.microsoft.com/office/powerpoint/2010/main" val="14507030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15372"/>
            <a:ext cx="8458200" cy="622828"/>
          </a:xfrm>
        </p:spPr>
        <p:txBody>
          <a:bodyPr/>
          <a:lstStyle/>
          <a:p>
            <a:r>
              <a:rPr lang="en-US" dirty="0"/>
              <a:t>Positive psychology</a:t>
            </a:r>
          </a:p>
        </p:txBody>
      </p:sp>
      <p:sp>
        <p:nvSpPr>
          <p:cNvPr id="4" name="Content Placeholder 3"/>
          <p:cNvSpPr>
            <a:spLocks noGrp="1"/>
          </p:cNvSpPr>
          <p:nvPr>
            <p:ph sz="quarter" idx="14"/>
          </p:nvPr>
        </p:nvSpPr>
        <p:spPr>
          <a:xfrm>
            <a:off x="457200" y="1600200"/>
            <a:ext cx="5410200" cy="4525963"/>
          </a:xfrm>
        </p:spPr>
        <p:txBody>
          <a:bodyPr/>
          <a:lstStyle/>
          <a:p>
            <a:r>
              <a:rPr lang="en-US" sz="2000" dirty="0"/>
              <a:t>Martin Seligman</a:t>
            </a:r>
          </a:p>
          <a:p>
            <a:r>
              <a:rPr lang="en-US" sz="2000" dirty="0"/>
              <a:t>Turns away from a </a:t>
            </a:r>
            <a:r>
              <a:rPr lang="en-US" sz="2000" dirty="0">
                <a:solidFill>
                  <a:srgbClr val="FF0000"/>
                </a:solidFill>
              </a:rPr>
              <a:t>disease model </a:t>
            </a:r>
            <a:r>
              <a:rPr lang="en-US" sz="2000" dirty="0"/>
              <a:t>of human behavior that is fixated on curing or preventing negative conditions such as mental illness.</a:t>
            </a:r>
          </a:p>
          <a:p>
            <a:r>
              <a:rPr lang="en-US" sz="2000" dirty="0"/>
              <a:t>Self-determination theory: personality is based on individuals’ evolved inner resources for growth and integration</a:t>
            </a:r>
          </a:p>
          <a:p>
            <a:r>
              <a:rPr lang="en-US" sz="2000" dirty="0"/>
              <a:t>You don’t have to be the best; Be all that you can be</a:t>
            </a:r>
          </a:p>
          <a:p>
            <a:r>
              <a:rPr lang="en-US" sz="2000" dirty="0">
                <a:hlinkClick r:id="rId3"/>
              </a:rPr>
              <a:t>https://www.youtube.com/watch?v=E_OCDJIT344</a:t>
            </a:r>
            <a:endParaRPr lang="en-US" sz="2000" dirty="0"/>
          </a:p>
        </p:txBody>
      </p:sp>
      <p:sp>
        <p:nvSpPr>
          <p:cNvPr id="5" name="Text Placeholder 4"/>
          <p:cNvSpPr>
            <a:spLocks noGrp="1"/>
          </p:cNvSpPr>
          <p:nvPr>
            <p:ph type="body" sz="quarter" idx="13"/>
          </p:nvPr>
        </p:nvSpPr>
        <p:spPr/>
        <p:txBody>
          <a:bodyPr/>
          <a:lstStyle/>
          <a:p>
            <a:endParaRPr lang="en-US" dirty="0"/>
          </a:p>
        </p:txBody>
      </p:sp>
      <p:pic>
        <p:nvPicPr>
          <p:cNvPr id="11266" name="Picture 2" descr="Image result for Be all that you can b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3600" y="1600200"/>
            <a:ext cx="2950934" cy="2028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08564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a:t>
            </a:r>
          </a:p>
        </p:txBody>
      </p:sp>
      <p:sp>
        <p:nvSpPr>
          <p:cNvPr id="3" name="Text Placeholder 2"/>
          <p:cNvSpPr>
            <a:spLocks noGrp="1"/>
          </p:cNvSpPr>
          <p:nvPr>
            <p:ph type="body" sz="quarter" idx="13"/>
          </p:nvPr>
        </p:nvSpPr>
        <p:spPr/>
        <p:txBody>
          <a:bodyPr/>
          <a:lstStyle/>
          <a:p>
            <a:endParaRPr lang="en-US"/>
          </a:p>
        </p:txBody>
      </p:sp>
      <p:sp>
        <p:nvSpPr>
          <p:cNvPr id="4" name="Content Placeholder 3"/>
          <p:cNvSpPr>
            <a:spLocks noGrp="1"/>
          </p:cNvSpPr>
          <p:nvPr>
            <p:ph sz="quarter" idx="14"/>
          </p:nvPr>
        </p:nvSpPr>
        <p:spPr/>
        <p:txBody>
          <a:bodyPr/>
          <a:lstStyle/>
          <a:p>
            <a:r>
              <a:rPr lang="en-US" dirty="0"/>
              <a:t>Forma small group of 3-5 to discuss the following:</a:t>
            </a:r>
          </a:p>
          <a:p>
            <a:r>
              <a:rPr lang="en-US" dirty="0"/>
              <a:t>According to self-determination theory, you can achieve self-actualization by being all that you can be. </a:t>
            </a:r>
          </a:p>
          <a:p>
            <a:r>
              <a:rPr lang="en-US" dirty="0"/>
              <a:t>What actions would you take to find out what you can be? Please be specific.</a:t>
            </a:r>
          </a:p>
          <a:p>
            <a:r>
              <a:rPr lang="en-US" dirty="0"/>
              <a:t>What actions would you take to become what you can be? Please give concrete examples.</a:t>
            </a:r>
          </a:p>
          <a:p>
            <a:r>
              <a:rPr lang="en-US" dirty="0"/>
              <a:t>Post a short report (0.5-I page) on Canvas.</a:t>
            </a:r>
          </a:p>
        </p:txBody>
      </p:sp>
    </p:spTree>
    <p:extLst>
      <p:ext uri="{BB962C8B-B14F-4D97-AF65-F5344CB8AC3E}">
        <p14:creationId xmlns:p14="http://schemas.microsoft.com/office/powerpoint/2010/main" val="2996214152"/>
      </p:ext>
    </p:extLst>
  </p:cSld>
  <p:clrMapOvr>
    <a:masterClrMapping/>
  </p:clrMapOvr>
</p:sld>
</file>

<file path=ppt/theme/theme1.xml><?xml version="1.0" encoding="utf-8"?>
<a:theme xmlns:a="http://schemas.openxmlformats.org/drawingml/2006/main" name="508 Lecture">
  <a:themeElements>
    <a:clrScheme name="Office">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1011</TotalTime>
  <Words>2134</Words>
  <Application>Microsoft Macintosh PowerPoint</Application>
  <PresentationFormat>On-screen Show (4:3)</PresentationFormat>
  <Paragraphs>244</Paragraphs>
  <Slides>38</Slides>
  <Notes>26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Verdana</vt:lpstr>
      <vt:lpstr>Wingdings</vt:lpstr>
      <vt:lpstr>508 Lecture</vt:lpstr>
      <vt:lpstr>Health and Health Disorders</vt:lpstr>
      <vt:lpstr>Personality Structures</vt:lpstr>
      <vt:lpstr>Personality Defined</vt:lpstr>
      <vt:lpstr>Personality state and Situational factors</vt:lpstr>
      <vt:lpstr>Personality state and Situational factors</vt:lpstr>
      <vt:lpstr>Drawback of personality assessment: Vagueness</vt:lpstr>
      <vt:lpstr>PowerPoint Presentation</vt:lpstr>
      <vt:lpstr>Personality Structures: Big Five</vt:lpstr>
      <vt:lpstr>Openness</vt:lpstr>
      <vt:lpstr>Conscientiousness</vt:lpstr>
      <vt:lpstr>Extraversion</vt:lpstr>
      <vt:lpstr>Agreeableness</vt:lpstr>
      <vt:lpstr>Neuroticism</vt:lpstr>
      <vt:lpstr>Big Five</vt:lpstr>
      <vt:lpstr>Assignment</vt:lpstr>
      <vt:lpstr>Personality continuity and change? Rank-Order Trait Consistency and Age Period</vt:lpstr>
      <vt:lpstr>Figure 8.2 Change of Personality Traits Across the Life Span</vt:lpstr>
      <vt:lpstr>What Do Personality Traits Do?</vt:lpstr>
      <vt:lpstr>What Do Personality Traits Do?</vt:lpstr>
      <vt:lpstr>What Do Personality Traits Do?</vt:lpstr>
      <vt:lpstr>Figure 8.3 Conscientiousness and Health-Related Behaviors</vt:lpstr>
      <vt:lpstr>Explanations of Continuity and Change</vt:lpstr>
      <vt:lpstr>Explanations of Continuity and Change (1 of 2) </vt:lpstr>
      <vt:lpstr>Figure 8.4 Big Five Factors Among Twins</vt:lpstr>
      <vt:lpstr>Explanations of Continuity and Change </vt:lpstr>
      <vt:lpstr>Explanations of Continuity and Change</vt:lpstr>
      <vt:lpstr>Ungraded discussion</vt:lpstr>
      <vt:lpstr>Cultural Differences</vt:lpstr>
      <vt:lpstr>Theories of Personality Development</vt:lpstr>
      <vt:lpstr>Ego Development</vt:lpstr>
      <vt:lpstr>Ego Development</vt:lpstr>
      <vt:lpstr>Figure 8.7 Ego Development and Education</vt:lpstr>
      <vt:lpstr>Vaillant’s Six Levels of Defense Mechanisms </vt:lpstr>
      <vt:lpstr>Vaillant’s Six Levels of Defense Mechanisms </vt:lpstr>
      <vt:lpstr>Maslow’s Hierarchy of Needs</vt:lpstr>
      <vt:lpstr>Maslow’s Hierarchy of Needs</vt:lpstr>
      <vt:lpstr>Positive psychology</vt:lpstr>
      <vt:lpstr>Assignment</vt:lpstr>
    </vt:vector>
  </TitlesOfParts>
  <Company>echosvoice</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 Compliant Lecture PowerPoint</dc:title>
  <dc:subject>Introduction to Psychology</dc:subject>
  <dc:creator>Echo Swinford</dc:creator>
  <cp:lastModifiedBy>Chong Ho (Alex) Yu</cp:lastModifiedBy>
  <cp:revision>163</cp:revision>
  <dcterms:created xsi:type="dcterms:W3CDTF">2014-07-14T20:04:21Z</dcterms:created>
  <dcterms:modified xsi:type="dcterms:W3CDTF">2019-10-31T22:50:03Z</dcterms:modified>
</cp:coreProperties>
</file>