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318" r:id="rId2"/>
    <p:sldId id="320" r:id="rId3"/>
    <p:sldId id="382" r:id="rId4"/>
    <p:sldId id="361" r:id="rId5"/>
    <p:sldId id="370" r:id="rId6"/>
    <p:sldId id="328" r:id="rId7"/>
    <p:sldId id="362" r:id="rId8"/>
    <p:sldId id="374" r:id="rId9"/>
    <p:sldId id="375" r:id="rId10"/>
    <p:sldId id="376" r:id="rId11"/>
    <p:sldId id="369" r:id="rId12"/>
    <p:sldId id="363" r:id="rId13"/>
    <p:sldId id="364" r:id="rId14"/>
    <p:sldId id="365" r:id="rId15"/>
    <p:sldId id="366" r:id="rId16"/>
    <p:sldId id="367" r:id="rId17"/>
    <p:sldId id="378" r:id="rId18"/>
    <p:sldId id="377" r:id="rId19"/>
    <p:sldId id="329" r:id="rId20"/>
    <p:sldId id="372" r:id="rId21"/>
    <p:sldId id="356" r:id="rId22"/>
    <p:sldId id="373" r:id="rId23"/>
    <p:sldId id="379" r:id="rId24"/>
    <p:sldId id="371" r:id="rId25"/>
    <p:sldId id="358" r:id="rId26"/>
    <p:sldId id="343" r:id="rId27"/>
    <p:sldId id="344" r:id="rId28"/>
    <p:sldId id="346" r:id="rId29"/>
    <p:sldId id="383" r:id="rId30"/>
    <p:sldId id="380" r:id="rId31"/>
    <p:sldId id="381" r:id="rId32"/>
    <p:sldId id="34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47" autoAdjust="0"/>
    <p:restoredTop sz="89114" autoAdjust="0"/>
  </p:normalViewPr>
  <p:slideViewPr>
    <p:cSldViewPr>
      <p:cViewPr varScale="1">
        <p:scale>
          <a:sx n="98" d="100"/>
          <a:sy n="98" d="100"/>
        </p:scale>
        <p:origin x="600" y="192"/>
      </p:cViewPr>
      <p:guideLst>
        <p:guide orient="horz" pos="2160"/>
        <p:guide pos="2880"/>
      </p:guideLst>
    </p:cSldViewPr>
  </p:slideViewPr>
  <p:outlineViewPr>
    <p:cViewPr>
      <p:scale>
        <a:sx n="33" d="100"/>
        <a:sy n="33" d="100"/>
      </p:scale>
      <p:origin x="0" y="47250"/>
    </p:cViewPr>
  </p:outlineViewPr>
  <p:notesTextViewPr>
    <p:cViewPr>
      <p:scale>
        <a:sx n="1" d="1"/>
        <a:sy n="1" d="1"/>
      </p:scale>
      <p:origin x="0" y="0"/>
    </p:cViewPr>
  </p:notesTextViewPr>
  <p:notesViewPr>
    <p:cSldViewPr>
      <p:cViewPr varScale="1">
        <p:scale>
          <a:sx n="73" d="100"/>
          <a:sy n="73" d="100"/>
        </p:scale>
        <p:origin x="-263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11/7/19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11/7/19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2" indent="0">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2" indent="0">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a:t>
            </a:fld>
            <a:endParaRPr lang="en-US" dirty="0"/>
          </a:p>
        </p:txBody>
      </p:sp>
    </p:spTree>
    <p:extLst>
      <p:ext uri="{BB962C8B-B14F-4D97-AF65-F5344CB8AC3E}">
        <p14:creationId xmlns:p14="http://schemas.microsoft.com/office/powerpoint/2010/main" val="3235782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2" indent="0">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a:t>
            </a:fld>
            <a:endParaRPr lang="en-US" dirty="0"/>
          </a:p>
        </p:txBody>
      </p:sp>
    </p:spTree>
    <p:extLst>
      <p:ext uri="{BB962C8B-B14F-4D97-AF65-F5344CB8AC3E}">
        <p14:creationId xmlns:p14="http://schemas.microsoft.com/office/powerpoint/2010/main" val="3729275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5</a:t>
            </a:fld>
            <a:endParaRPr lang="en-US" dirty="0"/>
          </a:p>
        </p:txBody>
      </p:sp>
    </p:spTree>
    <p:extLst>
      <p:ext uri="{BB962C8B-B14F-4D97-AF65-F5344CB8AC3E}">
        <p14:creationId xmlns:p14="http://schemas.microsoft.com/office/powerpoint/2010/main" val="3000945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6</a:t>
            </a:fld>
            <a:endParaRPr lang="en-US" dirty="0"/>
          </a:p>
        </p:txBody>
      </p:sp>
    </p:spTree>
    <p:extLst>
      <p:ext uri="{BB962C8B-B14F-4D97-AF65-F5344CB8AC3E}">
        <p14:creationId xmlns:p14="http://schemas.microsoft.com/office/powerpoint/2010/main" val="2732971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7</a:t>
            </a:fld>
            <a:endParaRPr lang="en-US" dirty="0"/>
          </a:p>
        </p:txBody>
      </p:sp>
    </p:spTree>
    <p:extLst>
      <p:ext uri="{BB962C8B-B14F-4D97-AF65-F5344CB8AC3E}">
        <p14:creationId xmlns:p14="http://schemas.microsoft.com/office/powerpoint/2010/main" val="4153054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8</a:t>
            </a:fld>
            <a:endParaRPr lang="en-US" dirty="0"/>
          </a:p>
        </p:txBody>
      </p:sp>
    </p:spTree>
    <p:extLst>
      <p:ext uri="{BB962C8B-B14F-4D97-AF65-F5344CB8AC3E}">
        <p14:creationId xmlns:p14="http://schemas.microsoft.com/office/powerpoint/2010/main" val="2196297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9</a:t>
            </a:fld>
            <a:endParaRPr lang="en-US" dirty="0"/>
          </a:p>
        </p:txBody>
      </p:sp>
    </p:spTree>
    <p:extLst>
      <p:ext uri="{BB962C8B-B14F-4D97-AF65-F5344CB8AC3E}">
        <p14:creationId xmlns:p14="http://schemas.microsoft.com/office/powerpoint/2010/main" val="289928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10</a:t>
            </a:fld>
            <a:endParaRPr lang="en-US" dirty="0"/>
          </a:p>
        </p:txBody>
      </p:sp>
    </p:spTree>
    <p:extLst>
      <p:ext uri="{BB962C8B-B14F-4D97-AF65-F5344CB8AC3E}">
        <p14:creationId xmlns:p14="http://schemas.microsoft.com/office/powerpoint/2010/main" val="3986233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11</a:t>
            </a:fld>
            <a:endParaRPr lang="en-US" dirty="0"/>
          </a:p>
        </p:txBody>
      </p:sp>
    </p:spTree>
    <p:extLst>
      <p:ext uri="{BB962C8B-B14F-4D97-AF65-F5344CB8AC3E}">
        <p14:creationId xmlns:p14="http://schemas.microsoft.com/office/powerpoint/2010/main" val="1763767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12</a:t>
            </a:fld>
            <a:endParaRPr lang="en-US" dirty="0"/>
          </a:p>
        </p:txBody>
      </p:sp>
    </p:spTree>
    <p:extLst>
      <p:ext uri="{BB962C8B-B14F-4D97-AF65-F5344CB8AC3E}">
        <p14:creationId xmlns:p14="http://schemas.microsoft.com/office/powerpoint/2010/main" val="800296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13</a:t>
            </a:fld>
            <a:endParaRPr lang="en-US" dirty="0"/>
          </a:p>
        </p:txBody>
      </p:sp>
    </p:spTree>
    <p:extLst>
      <p:ext uri="{BB962C8B-B14F-4D97-AF65-F5344CB8AC3E}">
        <p14:creationId xmlns:p14="http://schemas.microsoft.com/office/powerpoint/2010/main" val="2237979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14</a:t>
            </a:fld>
            <a:endParaRPr lang="en-US" dirty="0"/>
          </a:p>
        </p:txBody>
      </p:sp>
    </p:spTree>
    <p:extLst>
      <p:ext uri="{BB962C8B-B14F-4D97-AF65-F5344CB8AC3E}">
        <p14:creationId xmlns:p14="http://schemas.microsoft.com/office/powerpoint/2010/main" val="269228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15</a:t>
            </a:fld>
            <a:endParaRPr lang="en-US" dirty="0"/>
          </a:p>
        </p:txBody>
      </p:sp>
    </p:spTree>
    <p:extLst>
      <p:ext uri="{BB962C8B-B14F-4D97-AF65-F5344CB8AC3E}">
        <p14:creationId xmlns:p14="http://schemas.microsoft.com/office/powerpoint/2010/main" val="12695776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16</a:t>
            </a:fld>
            <a:endParaRPr lang="en-US" dirty="0"/>
          </a:p>
        </p:txBody>
      </p:sp>
    </p:spTree>
    <p:extLst>
      <p:ext uri="{BB962C8B-B14F-4D97-AF65-F5344CB8AC3E}">
        <p14:creationId xmlns:p14="http://schemas.microsoft.com/office/powerpoint/2010/main" val="4199732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17</a:t>
            </a:fld>
            <a:endParaRPr lang="en-US" dirty="0"/>
          </a:p>
        </p:txBody>
      </p:sp>
    </p:spTree>
    <p:extLst>
      <p:ext uri="{BB962C8B-B14F-4D97-AF65-F5344CB8AC3E}">
        <p14:creationId xmlns:p14="http://schemas.microsoft.com/office/powerpoint/2010/main" val="16303003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19</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20</a:t>
            </a:fld>
            <a:endParaRPr lang="en-US" dirty="0"/>
          </a:p>
        </p:txBody>
      </p:sp>
    </p:spTree>
    <p:extLst>
      <p:ext uri="{BB962C8B-B14F-4D97-AF65-F5344CB8AC3E}">
        <p14:creationId xmlns:p14="http://schemas.microsoft.com/office/powerpoint/2010/main" val="17414377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Religion is tied to lower levels of stress</a:t>
            </a:r>
          </a:p>
          <a:p>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Source: </a:t>
            </a:r>
            <a:r>
              <a:rPr lang="en-US" sz="1200" b="0" i="0" u="none" strike="noStrike" kern="1200" baseline="0" dirty="0" err="1">
                <a:solidFill>
                  <a:schemeClr val="tx1"/>
                </a:solidFill>
                <a:latin typeface="+mn-lt"/>
                <a:ea typeface="+mn-ea"/>
                <a:cs typeface="+mn-cs"/>
              </a:rPr>
              <a:t>Tartaro</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Luecken</a:t>
            </a:r>
            <a:r>
              <a:rPr lang="en-US" sz="1200" b="0" i="0" u="none" strike="noStrike" kern="1200" baseline="0" dirty="0">
                <a:solidFill>
                  <a:schemeClr val="tx1"/>
                </a:solidFill>
                <a:latin typeface="+mn-lt"/>
                <a:ea typeface="+mn-ea"/>
                <a:cs typeface="+mn-cs"/>
              </a:rPr>
              <a:t>, &amp; Gunn (2005)</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21</a:t>
            </a:fld>
            <a:endParaRPr lang="en-US" dirty="0"/>
          </a:p>
        </p:txBody>
      </p:sp>
    </p:spTree>
    <p:extLst>
      <p:ext uri="{BB962C8B-B14F-4D97-AF65-F5344CB8AC3E}">
        <p14:creationId xmlns:p14="http://schemas.microsoft.com/office/powerpoint/2010/main" val="1731294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23</a:t>
            </a:fld>
            <a:endParaRPr lang="en-US" dirty="0"/>
          </a:p>
        </p:txBody>
      </p:sp>
    </p:spTree>
    <p:extLst>
      <p:ext uri="{BB962C8B-B14F-4D97-AF65-F5344CB8AC3E}">
        <p14:creationId xmlns:p14="http://schemas.microsoft.com/office/powerpoint/2010/main" val="37776205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24</a:t>
            </a:fld>
            <a:endParaRPr lang="en-US" dirty="0"/>
          </a:p>
        </p:txBody>
      </p:sp>
    </p:spTree>
    <p:extLst>
      <p:ext uri="{BB962C8B-B14F-4D97-AF65-F5344CB8AC3E}">
        <p14:creationId xmlns:p14="http://schemas.microsoft.com/office/powerpoint/2010/main" val="10454216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Religion is tied to better health</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25</a:t>
            </a:fld>
            <a:endParaRPr lang="en-US" dirty="0"/>
          </a:p>
        </p:txBody>
      </p:sp>
    </p:spTree>
    <p:extLst>
      <p:ext uri="{BB962C8B-B14F-4D97-AF65-F5344CB8AC3E}">
        <p14:creationId xmlns:p14="http://schemas.microsoft.com/office/powerpoint/2010/main" val="17692765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26</a:t>
            </a:fld>
            <a:endParaRPr lang="en-US" dirty="0"/>
          </a:p>
        </p:txBody>
      </p:sp>
    </p:spTree>
    <p:extLst>
      <p:ext uri="{BB962C8B-B14F-4D97-AF65-F5344CB8AC3E}">
        <p14:creationId xmlns:p14="http://schemas.microsoft.com/office/powerpoint/2010/main" val="27329712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US" b="1"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27</a:t>
            </a:fld>
            <a:endParaRPr lang="en-US" dirty="0"/>
          </a:p>
        </p:txBody>
      </p:sp>
    </p:spTree>
    <p:extLst>
      <p:ext uri="{BB962C8B-B14F-4D97-AF65-F5344CB8AC3E}">
        <p14:creationId xmlns:p14="http://schemas.microsoft.com/office/powerpoint/2010/main" val="8953487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Triggers for change</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28</a:t>
            </a:fld>
            <a:endParaRPr lang="en-US" dirty="0"/>
          </a:p>
        </p:txBody>
      </p:sp>
    </p:spTree>
    <p:extLst>
      <p:ext uri="{BB962C8B-B14F-4D97-AF65-F5344CB8AC3E}">
        <p14:creationId xmlns:p14="http://schemas.microsoft.com/office/powerpoint/2010/main" val="17692765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Triggers for change</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29</a:t>
            </a:fld>
            <a:endParaRPr lang="en-US" dirty="0"/>
          </a:p>
        </p:txBody>
      </p:sp>
    </p:spTree>
    <p:extLst>
      <p:ext uri="{BB962C8B-B14F-4D97-AF65-F5344CB8AC3E}">
        <p14:creationId xmlns:p14="http://schemas.microsoft.com/office/powerpoint/2010/main" val="15944269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Triggers for change</a:t>
            </a:r>
          </a:p>
        </p:txBody>
      </p:sp>
      <p:sp>
        <p:nvSpPr>
          <p:cNvPr id="4" name="Slide Number Placeholder 3"/>
          <p:cNvSpPr>
            <a:spLocks noGrp="1"/>
          </p:cNvSpPr>
          <p:nvPr>
            <p:ph type="sldNum" sz="quarter" idx="10"/>
          </p:nvPr>
        </p:nvSpPr>
        <p:spPr/>
        <p:txBody>
          <a:bodyPr/>
          <a:lstStyle/>
          <a:p>
            <a:fld id="{A73D6722-9B4D-4E29-B226-C325925A8118}" type="slidenum">
              <a:rPr lang="en-US" smtClean="0"/>
              <a:pPr/>
              <a:t>30</a:t>
            </a:fld>
            <a:endParaRPr lang="en-US" dirty="0"/>
          </a:p>
        </p:txBody>
      </p:sp>
    </p:spTree>
    <p:extLst>
      <p:ext uri="{BB962C8B-B14F-4D97-AF65-F5344CB8AC3E}">
        <p14:creationId xmlns:p14="http://schemas.microsoft.com/office/powerpoint/2010/main" val="4795785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Triggers for change</a:t>
            </a:r>
          </a:p>
        </p:txBody>
      </p:sp>
      <p:sp>
        <p:nvSpPr>
          <p:cNvPr id="4" name="Slide Number Placeholder 3"/>
          <p:cNvSpPr>
            <a:spLocks noGrp="1"/>
          </p:cNvSpPr>
          <p:nvPr>
            <p:ph type="sldNum" sz="quarter" idx="10"/>
          </p:nvPr>
        </p:nvSpPr>
        <p:spPr/>
        <p:txBody>
          <a:bodyPr/>
          <a:lstStyle/>
          <a:p>
            <a:fld id="{A73D6722-9B4D-4E29-B226-C325925A8118}" type="slidenum">
              <a:rPr lang="en-US" smtClean="0"/>
              <a:pPr/>
              <a:t>31</a:t>
            </a:fld>
            <a:endParaRPr lang="en-US" dirty="0"/>
          </a:p>
        </p:txBody>
      </p:sp>
    </p:spTree>
    <p:extLst>
      <p:ext uri="{BB962C8B-B14F-4D97-AF65-F5344CB8AC3E}">
        <p14:creationId xmlns:p14="http://schemas.microsoft.com/office/powerpoint/2010/main" val="4100321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32</a:t>
            </a:fld>
            <a:endParaRPr lang="en-US" dirty="0"/>
          </a:p>
        </p:txBody>
      </p:sp>
    </p:spTree>
    <p:extLst>
      <p:ext uri="{BB962C8B-B14F-4D97-AF65-F5344CB8AC3E}">
        <p14:creationId xmlns:p14="http://schemas.microsoft.com/office/powerpoint/2010/main" val="8953487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44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11/7/19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8" name="Rectangle 7"/>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p:cNvGrpSpPr/>
          <p:nvPr userDrawn="1"/>
        </p:nvGrpSpPr>
        <p:grpSpPr>
          <a:xfrm>
            <a:off x="33338" y="6408738"/>
            <a:ext cx="9156700" cy="465137"/>
            <a:chOff x="33338" y="6408738"/>
            <a:chExt cx="9156700" cy="465137"/>
          </a:xfrm>
        </p:grpSpPr>
        <p:pic>
          <p:nvPicPr>
            <p:cNvPr id="7" name="Always Learning Logo" descr="Pearson_Strap_Bound_Whit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black">
            <a:xfrm>
              <a:off x="33338" y="6443663"/>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pyright"/>
            <p:cNvSpPr txBox="1">
              <a:spLocks noChangeArrowheads="1"/>
            </p:cNvSpPr>
            <p:nvPr/>
          </p:nvSpPr>
          <p:spPr bwMode="auto">
            <a:xfrm>
              <a:off x="14136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11" name="Pearson Logo" descr="Pearson_Bound_Whit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6" name="Rectangle 15"/>
          <p:cNvSpPr/>
          <p:nvPr/>
        </p:nvSpPr>
        <p:spPr bwMode="white">
          <a:xfrm>
            <a:off x="0" y="0"/>
            <a:ext cx="9144000" cy="13716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44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11/7/19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
        <p:nvSpPr>
          <p:cNvPr id="12" name="Rectangle 11"/>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userDrawn="1"/>
        </p:nvGrpSpPr>
        <p:grpSpPr>
          <a:xfrm>
            <a:off x="33338" y="6408738"/>
            <a:ext cx="9156700" cy="465137"/>
            <a:chOff x="33338" y="6408738"/>
            <a:chExt cx="9156700" cy="465137"/>
          </a:xfrm>
        </p:grpSpPr>
        <p:pic>
          <p:nvPicPr>
            <p:cNvPr id="13" name="Always Learning Logo" descr="Pearson: Always Learning Log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black">
            <a:xfrm>
              <a:off x="33338" y="6443663"/>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earson Logo"/>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opyright" descr="Copyright 2015, 2012, 2009"/>
            <p:cNvSpPr txBox="1">
              <a:spLocks noChangeArrowheads="1"/>
            </p:cNvSpPr>
            <p:nvPr/>
          </p:nvSpPr>
          <p:spPr bwMode="auto">
            <a:xfrm>
              <a:off x="14136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grpSp>
    </p:spTree>
    <p:extLst>
      <p:ext uri="{BB962C8B-B14F-4D97-AF65-F5344CB8AC3E}">
        <p14:creationId xmlns:p14="http://schemas.microsoft.com/office/powerpoint/2010/main"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1pPr>
              <a:buClr>
                <a:schemeClr val="bg1"/>
              </a:buClr>
              <a:defRPr/>
            </a:lvl1pPr>
            <a:lvl2pPr>
              <a:buClr>
                <a:schemeClr val="bg1"/>
              </a:buClr>
              <a:defRPr/>
            </a:lvl2pPr>
            <a:lvl3pPr>
              <a:buClr>
                <a:schemeClr val="bg1"/>
              </a:buClr>
              <a:defRPr/>
            </a:lvl3pPr>
            <a:lvl4pPr>
              <a:buClr>
                <a:schemeClr val="bg1"/>
              </a:buClr>
              <a:defRPr/>
            </a:lvl4pPr>
            <a:lvl5pPr>
              <a:buClr>
                <a:schemeClr val="bg1"/>
              </a:buClr>
              <a:defRPr/>
            </a:lvl5pPr>
            <a:lvl6pPr>
              <a:buClr>
                <a:schemeClr val="bg1"/>
              </a:buClr>
              <a:defRPr/>
            </a:lvl6pPr>
            <a:lvl7pPr>
              <a:buClr>
                <a:schemeClr val="bg1"/>
              </a:buClr>
              <a:defRPr/>
            </a:lvl7pPr>
            <a:lvl8pPr>
              <a:buClr>
                <a:schemeClr val="bg1"/>
              </a:buClr>
              <a:defRPr/>
            </a:lvl8pPr>
            <a:lvl9pPr>
              <a:buClr>
                <a:schemeClr val="bg1"/>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11/7/19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 A head , LO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1pPr>
              <a:buClrTx/>
              <a:defRPr/>
            </a:lvl1pPr>
            <a:lvl2pPr>
              <a:buClrTx/>
              <a:defRPr/>
            </a:lvl2pPr>
            <a:lvl3pPr>
              <a:buClrTx/>
              <a:defRPr/>
            </a:lvl3pPr>
            <a:lvl4pPr>
              <a:buClrTx/>
              <a:defRPr/>
            </a:lvl4pPr>
            <a:lvl5pPr>
              <a:buClrTx/>
              <a:defRPr/>
            </a:lvl5pPr>
            <a:lvl6pPr>
              <a:buClrTx/>
              <a:defRPr/>
            </a:lvl6pPr>
            <a:lvl7pPr>
              <a:buClrTx/>
              <a:defRPr/>
            </a:lvl7pPr>
            <a:lvl8pPr>
              <a:buClrTx/>
              <a:defRPr/>
            </a:lvl8pPr>
            <a:lvl9pPr>
              <a:buClrTx/>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11/7/19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586010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buSzPct val="100000"/>
              <a:defRPr/>
            </a:lvl1pPr>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11/7/19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chemeClr val="bg1"/>
              </a:buClr>
              <a:buSzPct val="25000"/>
              <a:defRPr sz="2400"/>
            </a:lvl1pPr>
            <a:lvl2pPr marL="569913" indent="-285750">
              <a:defRPr sz="2000"/>
            </a:lvl2pPr>
            <a:lvl3pPr>
              <a:defRPr sz="2000"/>
            </a:lvl3pPr>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11/7/19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2400">
                <a:solidFill>
                  <a:schemeClr val="bg1"/>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3" name="Footer Placeholder 2"/>
          <p:cNvSpPr>
            <a:spLocks noGrp="1"/>
          </p:cNvSpPr>
          <p:nvPr>
            <p:ph type="ftr" sz="quarter" idx="11"/>
          </p:nvPr>
        </p:nvSpPr>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11/7/19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5" name="Rectangle 4"/>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7" name="Pearson Logo" descr="Pearson_Bound_Whit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03796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11/7/19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4000" b="0" cap="none" baseline="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11/7/19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pPr/>
              <a:t>11/7/19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7" name="Pearson Logo" descr="Pearson_Bound_Whit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Footer Placeholder 2"/>
          <p:cNvSpPr>
            <a:spLocks noGrp="1"/>
          </p:cNvSpPr>
          <p:nvPr>
            <p:ph type="ftr" sz="quarter" idx="11"/>
          </p:nvPr>
        </p:nvSpPr>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11/7/19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bwMode="white">
          <a:xfrm>
            <a:off x="0" y="0"/>
            <a:ext cx="9144000" cy="13716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5"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11/7/19</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sp>
        <p:nvSpPr>
          <p:cNvPr id="9" name="Rectangle 8"/>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p:cNvGrpSpPr/>
          <p:nvPr userDrawn="1"/>
        </p:nvGrpSpPr>
        <p:grpSpPr>
          <a:xfrm>
            <a:off x="93969" y="6408738"/>
            <a:ext cx="9096069" cy="463550"/>
            <a:chOff x="93969" y="6408738"/>
            <a:chExt cx="9096069" cy="463550"/>
          </a:xfrm>
        </p:grpSpPr>
        <p:sp>
          <p:nvSpPr>
            <p:cNvPr id="13" name="Copyright" descr="Pearson: Copyright 2015, 2012, 2009"/>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2015, 2012, 2009</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14" name="Pearson Logo"/>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61" r:id="rId4"/>
    <p:sldLayoutId id="2147483650" r:id="rId5"/>
    <p:sldLayoutId id="2147483659" r:id="rId6"/>
    <p:sldLayoutId id="2147483658" r:id="rId7"/>
    <p:sldLayoutId id="2147483660" r:id="rId8"/>
    <p:sldLayoutId id="2147483651" r:id="rId9"/>
    <p:sldLayoutId id="2147483654" r:id="rId10"/>
    <p:sldLayoutId id="2147483655" r:id="rId11"/>
  </p:sldLayoutIdLst>
  <p:txStyles>
    <p:titleStyle>
      <a:lvl1pPr algn="l" defTabSz="914400" rtl="0" eaLnBrk="1" latinLnBrk="0" hangingPunct="1">
        <a:lnSpc>
          <a:spcPct val="100000"/>
        </a:lnSpc>
        <a:spcBef>
          <a:spcPct val="0"/>
        </a:spcBef>
        <a:buNone/>
        <a:defRPr sz="3600" kern="1200">
          <a:solidFill>
            <a:schemeClr val="bg1"/>
          </a:solidFill>
          <a:latin typeface="+mj-lt"/>
          <a:ea typeface="+mj-ea"/>
          <a:cs typeface="+mj-cs"/>
        </a:defRPr>
      </a:lvl1pPr>
    </p:titleStyle>
    <p:bodyStyle>
      <a:lvl1pPr marL="256032" indent="-256032" algn="l" defTabSz="914400" rtl="0" eaLnBrk="1" latinLnBrk="0" hangingPunct="1">
        <a:spcBef>
          <a:spcPts val="15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SVhuCpgLCTE"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6.tiff"/><Relationship Id="rId4" Type="http://schemas.openxmlformats.org/officeDocument/2006/relationships/image" Target="../media/image5.tif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8.jpeg"/><Relationship Id="rId5" Type="http://schemas.openxmlformats.org/officeDocument/2006/relationships/hyperlink" Target="https://www.youtube.com/watch?v=eD1iWqPERNw" TargetMode="Externa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and Health Disorders</a:t>
            </a:r>
          </a:p>
        </p:txBody>
      </p:sp>
      <p:sp>
        <p:nvSpPr>
          <p:cNvPr id="3" name="Text Placeholder 2"/>
          <p:cNvSpPr>
            <a:spLocks noGrp="1"/>
          </p:cNvSpPr>
          <p:nvPr>
            <p:ph type="body" sz="quarter" idx="13"/>
          </p:nvPr>
        </p:nvSpPr>
        <p:spPr/>
        <p:txBody>
          <a:bodyPr/>
          <a:lstStyle/>
          <a:p>
            <a:r>
              <a:rPr lang="en-US"/>
              <a:t>Eighth Edition</a:t>
            </a:r>
            <a:endParaRPr lang="en-US" dirty="0"/>
          </a:p>
        </p:txBody>
      </p:sp>
      <p:sp>
        <p:nvSpPr>
          <p:cNvPr id="4" name="Text Placeholder 3"/>
          <p:cNvSpPr>
            <a:spLocks noGrp="1"/>
          </p:cNvSpPr>
          <p:nvPr>
            <p:ph type="body" sz="quarter" idx="14"/>
          </p:nvPr>
        </p:nvSpPr>
        <p:spPr/>
        <p:txBody>
          <a:bodyPr/>
          <a:lstStyle/>
          <a:p>
            <a:r>
              <a:rPr lang="en-US" dirty="0"/>
              <a:t>Chapter 9</a:t>
            </a:r>
          </a:p>
        </p:txBody>
      </p:sp>
      <p:sp>
        <p:nvSpPr>
          <p:cNvPr id="5" name="Text Placeholder 4"/>
          <p:cNvSpPr>
            <a:spLocks noGrp="1"/>
          </p:cNvSpPr>
          <p:nvPr>
            <p:ph type="body" sz="quarter" idx="15"/>
          </p:nvPr>
        </p:nvSpPr>
        <p:spPr/>
        <p:txBody>
          <a:bodyPr/>
          <a:lstStyle/>
          <a:p>
            <a:r>
              <a:rPr lang="en-US" dirty="0"/>
              <a:t>The Quest for Meaning</a:t>
            </a:r>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5800" y="1427987"/>
            <a:ext cx="3886200" cy="4972813"/>
          </a:xfrm>
          <a:prstGeom prst="rect">
            <a:avLst/>
          </a:prstGeom>
        </p:spPr>
      </p:pic>
    </p:spTree>
    <p:extLst>
      <p:ext uri="{BB962C8B-B14F-4D97-AF65-F5344CB8AC3E}">
        <p14:creationId xmlns:p14="http://schemas.microsoft.com/office/powerpoint/2010/main" val="3853861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15372"/>
            <a:ext cx="8763000" cy="622828"/>
          </a:xfrm>
        </p:spPr>
        <p:txBody>
          <a:bodyPr/>
          <a:lstStyle/>
          <a:p>
            <a:r>
              <a:rPr lang="en-US" dirty="0"/>
              <a:t>Why a Chapter on the Quest for Meaning?</a:t>
            </a:r>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p:txBody>
          <a:bodyPr/>
          <a:lstStyle/>
          <a:p>
            <a:pPr lvl="1"/>
            <a:r>
              <a:rPr lang="en-US" dirty="0"/>
              <a:t>Self-transcendence: Coming to know oneself as part of a larger whole</a:t>
            </a:r>
          </a:p>
          <a:p>
            <a:pPr lvl="1"/>
            <a:r>
              <a:rPr lang="en-US" dirty="0"/>
              <a:t>Why talk about meaning? </a:t>
            </a:r>
          </a:p>
          <a:p>
            <a:pPr lvl="2"/>
            <a:r>
              <a:rPr lang="en-US" dirty="0"/>
              <a:t>The quest for meaning is a basic human characteristic</a:t>
            </a:r>
          </a:p>
          <a:p>
            <a:pPr lvl="2"/>
            <a:r>
              <a:rPr lang="en-US" dirty="0"/>
              <a:t>“Where Do We Come From? What Are We? Where Are We Going?” by French artist Paul Gauguin</a:t>
            </a:r>
          </a:p>
        </p:txBody>
      </p:sp>
      <p:pic>
        <p:nvPicPr>
          <p:cNvPr id="1026" name="Picture 2" descr="Paul Gauguin - D'ou venons-nous.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27815" y="3962400"/>
            <a:ext cx="5888370" cy="2237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3781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15372"/>
            <a:ext cx="8763000" cy="622828"/>
          </a:xfrm>
        </p:spPr>
        <p:txBody>
          <a:bodyPr/>
          <a:lstStyle/>
          <a:p>
            <a:r>
              <a:rPr lang="en-US" dirty="0"/>
              <a:t>Why a Chapter on the Quest for Meaning?</a:t>
            </a:r>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457200" y="1600200"/>
            <a:ext cx="7848600" cy="4525963"/>
          </a:xfrm>
        </p:spPr>
        <p:txBody>
          <a:bodyPr/>
          <a:lstStyle/>
          <a:p>
            <a:pPr lvl="1">
              <a:buFont typeface="Arial" panose="020B0604020202020204" pitchFamily="34" charset="0"/>
              <a:buChar char="•"/>
            </a:pPr>
            <a:r>
              <a:rPr lang="en-US" dirty="0"/>
              <a:t>“Man’s search for meaning” (1946) by Viktor Frankl</a:t>
            </a:r>
          </a:p>
          <a:p>
            <a:pPr lvl="1">
              <a:buFont typeface="Arial" panose="020B0604020202020204" pitchFamily="34" charset="0"/>
              <a:buChar char="•"/>
            </a:pPr>
            <a:r>
              <a:rPr lang="en-US" dirty="0"/>
              <a:t>Do you have a strong “why” in your life?</a:t>
            </a:r>
          </a:p>
          <a:p>
            <a:pPr lvl="1">
              <a:buFont typeface="Arial" panose="020B0604020202020204" pitchFamily="34" charset="0"/>
              <a:buChar char="•"/>
            </a:pPr>
            <a:r>
              <a:rPr lang="en-US" dirty="0">
                <a:hlinkClick r:id="rId3"/>
              </a:rPr>
              <a:t>https://www.youtube.com/watch?v=SVhuCpgLCTE</a:t>
            </a:r>
            <a:endParaRPr lang="en-US" dirty="0"/>
          </a:p>
        </p:txBody>
      </p:sp>
      <p:pic>
        <p:nvPicPr>
          <p:cNvPr id="5" name="Picture 4">
            <a:extLst>
              <a:ext uri="{FF2B5EF4-FFF2-40B4-BE49-F238E27FC236}">
                <a16:creationId xmlns:a16="http://schemas.microsoft.com/office/drawing/2014/main" id="{60D9132A-2B6A-0E4C-837E-E70566AB19E8}"/>
              </a:ext>
            </a:extLst>
          </p:cNvPr>
          <p:cNvPicPr>
            <a:picLocks noChangeAspect="1"/>
          </p:cNvPicPr>
          <p:nvPr/>
        </p:nvPicPr>
        <p:blipFill>
          <a:blip r:embed="rId4"/>
          <a:stretch>
            <a:fillRect/>
          </a:stretch>
        </p:blipFill>
        <p:spPr>
          <a:xfrm>
            <a:off x="4781626" y="3080180"/>
            <a:ext cx="2819643" cy="3101608"/>
          </a:xfrm>
          <a:prstGeom prst="rect">
            <a:avLst/>
          </a:prstGeom>
        </p:spPr>
      </p:pic>
      <p:pic>
        <p:nvPicPr>
          <p:cNvPr id="6" name="Picture 5">
            <a:extLst>
              <a:ext uri="{FF2B5EF4-FFF2-40B4-BE49-F238E27FC236}">
                <a16:creationId xmlns:a16="http://schemas.microsoft.com/office/drawing/2014/main" id="{B246D316-657B-814C-9BDC-59F62DE70038}"/>
              </a:ext>
            </a:extLst>
          </p:cNvPr>
          <p:cNvPicPr>
            <a:picLocks noChangeAspect="1"/>
          </p:cNvPicPr>
          <p:nvPr/>
        </p:nvPicPr>
        <p:blipFill>
          <a:blip r:embed="rId5"/>
          <a:stretch>
            <a:fillRect/>
          </a:stretch>
        </p:blipFill>
        <p:spPr>
          <a:xfrm>
            <a:off x="1905000" y="3080180"/>
            <a:ext cx="2057400" cy="3101608"/>
          </a:xfrm>
          <a:prstGeom prst="rect">
            <a:avLst/>
          </a:prstGeom>
        </p:spPr>
      </p:pic>
    </p:spTree>
    <p:extLst>
      <p:ext uri="{BB962C8B-B14F-4D97-AF65-F5344CB8AC3E}">
        <p14:creationId xmlns:p14="http://schemas.microsoft.com/office/powerpoint/2010/main" val="2115795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15372"/>
            <a:ext cx="8763000" cy="622828"/>
          </a:xfrm>
        </p:spPr>
        <p:txBody>
          <a:bodyPr/>
          <a:lstStyle/>
          <a:p>
            <a:r>
              <a:rPr lang="en-US" dirty="0"/>
              <a:t>Why a Chapter on the Quest for Meaning?</a:t>
            </a:r>
          </a:p>
        </p:txBody>
      </p:sp>
      <p:sp>
        <p:nvSpPr>
          <p:cNvPr id="4" name="Content Placeholder 3"/>
          <p:cNvSpPr>
            <a:spLocks noGrp="1"/>
          </p:cNvSpPr>
          <p:nvPr>
            <p:ph sz="quarter" idx="14"/>
          </p:nvPr>
        </p:nvSpPr>
        <p:spPr>
          <a:xfrm>
            <a:off x="76199" y="1467561"/>
            <a:ext cx="6470469" cy="4525963"/>
          </a:xfrm>
        </p:spPr>
        <p:txBody>
          <a:bodyPr/>
          <a:lstStyle/>
          <a:p>
            <a:pPr lvl="1"/>
            <a:r>
              <a:rPr lang="en-US" dirty="0"/>
              <a:t>Why talk about meaning? </a:t>
            </a:r>
          </a:p>
          <a:p>
            <a:pPr lvl="2"/>
            <a:r>
              <a:rPr lang="en-US" sz="2400" dirty="0"/>
              <a:t>It is the meaning we attach to experience that matters, rather than the experience itself</a:t>
            </a:r>
          </a:p>
          <a:p>
            <a:pPr lvl="2"/>
            <a:r>
              <a:rPr lang="en-US" sz="2400" dirty="0">
                <a:solidFill>
                  <a:srgbClr val="FF0000"/>
                </a:solidFill>
              </a:rPr>
              <a:t>Grounded theory</a:t>
            </a:r>
            <a:r>
              <a:rPr lang="en-US" sz="2400" dirty="0"/>
              <a:t>: We retrospectively </a:t>
            </a:r>
            <a:r>
              <a:rPr lang="en-US" sz="2400" dirty="0">
                <a:solidFill>
                  <a:srgbClr val="FF0000"/>
                </a:solidFill>
              </a:rPr>
              <a:t>interpret </a:t>
            </a:r>
            <a:r>
              <a:rPr lang="en-US" sz="2400" dirty="0"/>
              <a:t>our experience.</a:t>
            </a:r>
          </a:p>
          <a:p>
            <a:pPr lvl="2"/>
            <a:r>
              <a:rPr lang="en-US" sz="2400" dirty="0"/>
              <a:t>Most cultures support the tradition that spirituality and wisdom increase with age.</a:t>
            </a:r>
          </a:p>
          <a:p>
            <a:pPr lvl="2"/>
            <a:r>
              <a:rPr lang="en-US" sz="2400" dirty="0"/>
              <a:t>The second half of life brings a change from outward to inward concerns and from physical to spiritual values</a:t>
            </a: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553200" y="1439258"/>
            <a:ext cx="2438400" cy="3590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6">
            <a:extLst>
              <a:ext uri="{FF2B5EF4-FFF2-40B4-BE49-F238E27FC236}">
                <a16:creationId xmlns:a16="http://schemas.microsoft.com/office/drawing/2014/main" id="{B789D35D-F9B9-0144-AAF6-DE03C8D92C5C}"/>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783652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br>
            <a:r>
              <a:rPr lang="en-US" sz="2800" dirty="0"/>
              <a:t>Spirituality and Age</a:t>
            </a: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762552" y="1600200"/>
            <a:ext cx="5229048" cy="4033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3"/>
          <p:cNvSpPr txBox="1">
            <a:spLocks/>
          </p:cNvSpPr>
          <p:nvPr/>
        </p:nvSpPr>
        <p:spPr>
          <a:xfrm>
            <a:off x="228600" y="1493837"/>
            <a:ext cx="3657600" cy="4525963"/>
          </a:xfrm>
          <a:prstGeom prst="rect">
            <a:avLst/>
          </a:prstGeom>
        </p:spPr>
        <p:txBody>
          <a:bodyPr/>
          <a:lstStyle>
            <a:lvl1pPr marL="256032" indent="-256032" algn="l" defTabSz="914400" rtl="0" eaLnBrk="1" latinLnBrk="0" hangingPunct="1">
              <a:spcBef>
                <a:spcPts val="15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9pPr>
          </a:lstStyle>
          <a:p>
            <a:r>
              <a:rPr lang="en-US" sz="2400" dirty="0"/>
              <a:t>Both genders are stable in their spirituality until middle adulthood</a:t>
            </a:r>
          </a:p>
          <a:p>
            <a:r>
              <a:rPr lang="en-US" sz="2400" dirty="0"/>
              <a:t>Women begin an increase in middle adulthood, and this continues into late adulthood</a:t>
            </a:r>
          </a:p>
          <a:p>
            <a:r>
              <a:rPr lang="en-US" sz="2400" dirty="0"/>
              <a:t>Men don’t begin an increase until late middle adulthood</a:t>
            </a:r>
          </a:p>
        </p:txBody>
      </p:sp>
    </p:spTree>
    <p:extLst>
      <p:ext uri="{BB962C8B-B14F-4D97-AF65-F5344CB8AC3E}">
        <p14:creationId xmlns:p14="http://schemas.microsoft.com/office/powerpoint/2010/main" val="453222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097280"/>
          </a:xfrm>
        </p:spPr>
        <p:txBody>
          <a:bodyPr/>
          <a:lstStyle/>
          <a:p>
            <a:r>
              <a:rPr lang="en-US" dirty="0"/>
              <a:t>The Study of Age-Related Changes in Meaning Systems</a:t>
            </a:r>
          </a:p>
        </p:txBody>
      </p:sp>
      <p:sp>
        <p:nvSpPr>
          <p:cNvPr id="3" name="Content Placeholder 2"/>
          <p:cNvSpPr>
            <a:spLocks noGrp="1"/>
          </p:cNvSpPr>
          <p:nvPr>
            <p:ph idx="1"/>
          </p:nvPr>
        </p:nvSpPr>
        <p:spPr/>
        <p:txBody>
          <a:bodyPr/>
          <a:lstStyle/>
          <a:p>
            <a:pPr marL="0" indent="0">
              <a:buFontTx/>
              <a:buNone/>
            </a:pPr>
            <a:endParaRPr lang="en-US" altLang="en-US" dirty="0"/>
          </a:p>
          <a:p>
            <a:pPr marL="0" indent="0">
              <a:buFontTx/>
              <a:buNone/>
            </a:pPr>
            <a:endParaRPr lang="en-US" altLang="en-US" dirty="0"/>
          </a:p>
          <a:p>
            <a:pPr marL="0" indent="0">
              <a:buFontTx/>
              <a:buNone/>
            </a:pPr>
            <a:endParaRPr lang="en-US" altLang="en-US" dirty="0"/>
          </a:p>
          <a:p>
            <a:pPr marL="0" indent="0">
              <a:buFontTx/>
              <a:buNone/>
            </a:pPr>
            <a:r>
              <a:rPr lang="en-US" altLang="en-US" dirty="0"/>
              <a:t>Objective 9.2 – Appraise the directly proportionate relationship between spirituality and age with reference to gender and race</a:t>
            </a:r>
          </a:p>
        </p:txBody>
      </p:sp>
    </p:spTree>
    <p:extLst>
      <p:ext uri="{BB962C8B-B14F-4D97-AF65-F5344CB8AC3E}">
        <p14:creationId xmlns:p14="http://schemas.microsoft.com/office/powerpoint/2010/main" val="2463705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5372"/>
            <a:ext cx="8991600" cy="622828"/>
          </a:xfrm>
        </p:spPr>
        <p:txBody>
          <a:bodyPr/>
          <a:lstStyle/>
          <a:p>
            <a:r>
              <a:rPr lang="en-US" sz="2800" dirty="0"/>
              <a:t>The Study of Age-Related Changes in Meaning Systems</a:t>
            </a:r>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430161" y="1532154"/>
            <a:ext cx="3581400" cy="4525963"/>
          </a:xfrm>
        </p:spPr>
        <p:txBody>
          <a:bodyPr/>
          <a:lstStyle/>
          <a:p>
            <a:r>
              <a:rPr lang="en-US" dirty="0"/>
              <a:t>Changes in the Quest for Meaning</a:t>
            </a:r>
          </a:p>
          <a:p>
            <a:pPr lvl="1"/>
            <a:r>
              <a:rPr lang="en-US" dirty="0"/>
              <a:t>Research on religion and spirituality increases</a:t>
            </a:r>
          </a:p>
          <a:p>
            <a:pPr lvl="1"/>
            <a:r>
              <a:rPr lang="en-US" dirty="0"/>
              <a:t>The number of empirical journal articles on </a:t>
            </a:r>
            <a:r>
              <a:rPr lang="en-US" dirty="0">
                <a:solidFill>
                  <a:srgbClr val="FF0000"/>
                </a:solidFill>
              </a:rPr>
              <a:t>religion </a:t>
            </a:r>
            <a:r>
              <a:rPr lang="en-US" dirty="0"/>
              <a:t>or</a:t>
            </a:r>
            <a:r>
              <a:rPr lang="en-US" dirty="0">
                <a:solidFill>
                  <a:srgbClr val="FF0000"/>
                </a:solidFill>
              </a:rPr>
              <a:t> spirituality</a:t>
            </a:r>
            <a:r>
              <a:rPr lang="en-US" dirty="0"/>
              <a:t> has increased from zero to over 3,500 in the past four decades.</a:t>
            </a:r>
          </a:p>
          <a:p>
            <a:pPr lvl="1"/>
            <a:endParaRPr lang="en-US"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011561" y="1676400"/>
            <a:ext cx="5119688" cy="4059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3396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5372"/>
            <a:ext cx="8991600" cy="622828"/>
          </a:xfrm>
        </p:spPr>
        <p:txBody>
          <a:bodyPr/>
          <a:lstStyle/>
          <a:p>
            <a:r>
              <a:rPr lang="en-US" sz="2800" dirty="0"/>
              <a:t>The Study of Age-Related Changes in Meaning Systems</a:t>
            </a:r>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457200" y="1600200"/>
            <a:ext cx="8305800" cy="4525963"/>
          </a:xfrm>
        </p:spPr>
        <p:txBody>
          <a:bodyPr/>
          <a:lstStyle/>
          <a:p>
            <a:r>
              <a:rPr lang="en-US" dirty="0"/>
              <a:t>What is the difference between religiosity and spirituality?</a:t>
            </a:r>
          </a:p>
          <a:p>
            <a:r>
              <a:rPr lang="en-US" dirty="0" err="1"/>
              <a:t>Koening</a:t>
            </a:r>
            <a:r>
              <a:rPr lang="en-US" dirty="0"/>
              <a:t>, King, and Carson (2012): </a:t>
            </a:r>
          </a:p>
          <a:p>
            <a:pPr lvl="1"/>
            <a:r>
              <a:rPr lang="en-US" dirty="0"/>
              <a:t>Religion is community-driven, visible, formal, systematic, behavior-oriented, and tradition-oriented</a:t>
            </a:r>
          </a:p>
          <a:p>
            <a:pPr lvl="1"/>
            <a:r>
              <a:rPr lang="en-US" dirty="0"/>
              <a:t>Spirituality is individualistic, hidden, informal, unsystematic, and emotion-based. </a:t>
            </a:r>
          </a:p>
          <a:p>
            <a:r>
              <a:rPr lang="en-US" dirty="0"/>
              <a:t>The line between them is blurred. </a:t>
            </a:r>
          </a:p>
          <a:p>
            <a:pPr lvl="1"/>
            <a:endParaRPr lang="en-US" dirty="0"/>
          </a:p>
        </p:txBody>
      </p:sp>
    </p:spTree>
    <p:extLst>
      <p:ext uri="{BB962C8B-B14F-4D97-AF65-F5344CB8AC3E}">
        <p14:creationId xmlns:p14="http://schemas.microsoft.com/office/powerpoint/2010/main" val="1320088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5372"/>
            <a:ext cx="8991600" cy="622828"/>
          </a:xfrm>
        </p:spPr>
        <p:txBody>
          <a:bodyPr/>
          <a:lstStyle/>
          <a:p>
            <a:r>
              <a:rPr lang="en-US" sz="2800" dirty="0"/>
              <a:t>The Study of Age-Related Changes in Meaning Systems</a:t>
            </a:r>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457200" y="1600200"/>
            <a:ext cx="8305800" cy="4525963"/>
          </a:xfrm>
        </p:spPr>
        <p:txBody>
          <a:bodyPr/>
          <a:lstStyle/>
          <a:p>
            <a:r>
              <a:rPr lang="en-US" dirty="0"/>
              <a:t>Religiosity can also be individualistic and emotion-driven. </a:t>
            </a:r>
          </a:p>
          <a:p>
            <a:r>
              <a:rPr lang="en-US" dirty="0"/>
              <a:t>William James (1902/1985) defined religion as “the feelings, acts, and experiences of </a:t>
            </a:r>
            <a:r>
              <a:rPr lang="en-US" dirty="0">
                <a:solidFill>
                  <a:srgbClr val="FF0000"/>
                </a:solidFill>
              </a:rPr>
              <a:t>individual</a:t>
            </a:r>
            <a:r>
              <a:rPr lang="en-US" dirty="0"/>
              <a:t> men, in their solitude, so far as they apprehend themselves to stand in relation to whatever they may consider the divine” (p. 34).</a:t>
            </a:r>
          </a:p>
        </p:txBody>
      </p:sp>
    </p:spTree>
    <p:extLst>
      <p:ext uri="{BB962C8B-B14F-4D97-AF65-F5344CB8AC3E}">
        <p14:creationId xmlns:p14="http://schemas.microsoft.com/office/powerpoint/2010/main" val="401926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5372"/>
            <a:ext cx="8991600" cy="622828"/>
          </a:xfrm>
        </p:spPr>
        <p:txBody>
          <a:bodyPr/>
          <a:lstStyle/>
          <a:p>
            <a:r>
              <a:rPr lang="en-US" sz="2800" dirty="0"/>
              <a:t>The Study of Age-Related Changes in Meaning Systems</a:t>
            </a:r>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457200" y="1600200"/>
            <a:ext cx="8305800" cy="4525963"/>
          </a:xfrm>
        </p:spPr>
        <p:txBody>
          <a:bodyPr/>
          <a:lstStyle/>
          <a:p>
            <a:r>
              <a:rPr lang="en-US" sz="2400" dirty="0"/>
              <a:t>Spirituality can be loosely defined as an awareness and yearning for a higher power (</a:t>
            </a:r>
            <a:r>
              <a:rPr lang="en-US" sz="2400" dirty="0" err="1"/>
              <a:t>Bowland</a:t>
            </a:r>
            <a:r>
              <a:rPr lang="en-US" sz="2400" dirty="0"/>
              <a:t> et al., 2012; Hill &amp; </a:t>
            </a:r>
            <a:r>
              <a:rPr lang="en-US" sz="2400" dirty="0" err="1"/>
              <a:t>Pargament</a:t>
            </a:r>
            <a:r>
              <a:rPr lang="en-US" sz="2400" dirty="0"/>
              <a:t>, 2003). </a:t>
            </a:r>
          </a:p>
          <a:p>
            <a:r>
              <a:rPr lang="en-US" sz="2400" dirty="0"/>
              <a:t>This type of </a:t>
            </a:r>
            <a:r>
              <a:rPr lang="en-US" sz="2400" dirty="0">
                <a:solidFill>
                  <a:srgbClr val="FF0000"/>
                </a:solidFill>
              </a:rPr>
              <a:t>inclusive</a:t>
            </a:r>
            <a:r>
              <a:rPr lang="en-US" sz="2400" dirty="0"/>
              <a:t> definition, however, is not consensual (Aten &amp; Leach, 2009), thus resulting in ‘‘ungrounded, nebulous, imprecise, and vague’’ conceptualizations of the term (</a:t>
            </a:r>
            <a:r>
              <a:rPr lang="en-US" sz="2400" dirty="0" err="1"/>
              <a:t>Milacci</a:t>
            </a:r>
            <a:r>
              <a:rPr lang="en-US" sz="2400" dirty="0"/>
              <a:t>, 2006, p. 230). </a:t>
            </a:r>
          </a:p>
          <a:p>
            <a:r>
              <a:rPr lang="en-US" sz="2400" dirty="0"/>
              <a:t>No sharp demarcation between religiosity and spirituality.</a:t>
            </a:r>
          </a:p>
          <a:p>
            <a:r>
              <a:rPr lang="en-US" sz="2400" dirty="0"/>
              <a:t>What do </a:t>
            </a:r>
            <a:r>
              <a:rPr lang="en-US" sz="2400"/>
              <a:t>you think?</a:t>
            </a:r>
            <a:endParaRPr lang="en-US" sz="2400" dirty="0"/>
          </a:p>
        </p:txBody>
      </p:sp>
    </p:spTree>
    <p:extLst>
      <p:ext uri="{BB962C8B-B14F-4D97-AF65-F5344CB8AC3E}">
        <p14:creationId xmlns:p14="http://schemas.microsoft.com/office/powerpoint/2010/main" val="3468764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5372"/>
            <a:ext cx="8991600" cy="622828"/>
          </a:xfrm>
        </p:spPr>
        <p:txBody>
          <a:bodyPr/>
          <a:lstStyle/>
          <a:p>
            <a:r>
              <a:rPr lang="en-US" sz="2800" dirty="0"/>
              <a:t>The Study of Age-Related Changes in Meaning Systems</a:t>
            </a:r>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p:txBody>
          <a:bodyPr/>
          <a:lstStyle/>
          <a:p>
            <a:r>
              <a:rPr lang="en-US" dirty="0"/>
              <a:t>Changes in the Quest for Meaning</a:t>
            </a:r>
          </a:p>
          <a:p>
            <a:pPr lvl="1"/>
            <a:r>
              <a:rPr lang="en-US" dirty="0"/>
              <a:t>Research on religion and spirituality increases</a:t>
            </a:r>
          </a:p>
          <a:p>
            <a:pPr lvl="1"/>
            <a:r>
              <a:rPr lang="en-US" dirty="0"/>
              <a:t>Drop in church attendance and religious belief</a:t>
            </a:r>
          </a:p>
          <a:p>
            <a:pPr marL="0" indent="0">
              <a:buNone/>
            </a:pPr>
            <a:endParaRPr lang="en-US" dirty="0"/>
          </a:p>
        </p:txBody>
      </p:sp>
      <p:pic>
        <p:nvPicPr>
          <p:cNvPr id="2050" name="Picture 2" descr="Image result for Drop in church attendance in Europ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49487" y="3037862"/>
            <a:ext cx="4797425" cy="3088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429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5372"/>
            <a:ext cx="8991600" cy="622828"/>
          </a:xfrm>
        </p:spPr>
        <p:txBody>
          <a:bodyPr/>
          <a:lstStyle/>
          <a:p>
            <a:r>
              <a:rPr lang="en-US" sz="2800" dirty="0"/>
              <a:t>The Study of Age-Related Changes in Meaning Systems</a:t>
            </a:r>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457200" y="1600200"/>
            <a:ext cx="3352800" cy="4525963"/>
          </a:xfrm>
        </p:spPr>
        <p:txBody>
          <a:bodyPr/>
          <a:lstStyle/>
          <a:p>
            <a:r>
              <a:rPr lang="en-US" sz="2400" dirty="0"/>
              <a:t>Opinion polls indicated that more than 40 percent of Americans attend church every week. </a:t>
            </a:r>
          </a:p>
          <a:p>
            <a:r>
              <a:rPr lang="en-US" sz="2400" dirty="0"/>
              <a:t>By examining church attendance records, </a:t>
            </a:r>
            <a:r>
              <a:rPr lang="en-US" sz="2400" dirty="0" err="1"/>
              <a:t>Hadaway</a:t>
            </a:r>
            <a:r>
              <a:rPr lang="en-US" sz="2400" dirty="0"/>
              <a:t> and </a:t>
            </a:r>
            <a:r>
              <a:rPr lang="en-US" sz="2400" dirty="0" err="1"/>
              <a:t>Marlar</a:t>
            </a:r>
            <a:r>
              <a:rPr lang="en-US" sz="2400" dirty="0"/>
              <a:t> (2005) concluded that the actual attendance was fewer than 22 percent</a:t>
            </a:r>
          </a:p>
        </p:txBody>
      </p:sp>
      <p:pic>
        <p:nvPicPr>
          <p:cNvPr id="3074" name="Picture 2" descr="Image result for Drop in church attendance in Europ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114800" y="1600200"/>
            <a:ext cx="4724400" cy="356860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0339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5372"/>
            <a:ext cx="8991600" cy="622828"/>
          </a:xfrm>
        </p:spPr>
        <p:txBody>
          <a:bodyPr/>
          <a:lstStyle/>
          <a:p>
            <a:r>
              <a:rPr lang="en-US" sz="2800" dirty="0"/>
              <a:t>The Study of Age-Related Changes in Meaning Systems</a:t>
            </a:r>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420328" y="1600200"/>
            <a:ext cx="2780071" cy="4343400"/>
          </a:xfrm>
        </p:spPr>
        <p:txBody>
          <a:bodyPr/>
          <a:lstStyle/>
          <a:p>
            <a:r>
              <a:rPr lang="en-US" sz="2400" dirty="0"/>
              <a:t>National Opinion Researcher Center </a:t>
            </a:r>
          </a:p>
          <a:p>
            <a:r>
              <a:rPr lang="en-US" sz="2400" dirty="0"/>
              <a:t>Percentage of Conservative Christians from 1970 to 2018 by age.</a:t>
            </a:r>
          </a:p>
          <a:p>
            <a:r>
              <a:rPr lang="en-US" sz="2400" dirty="0"/>
              <a:t>Losing young Christians in recent years</a:t>
            </a:r>
          </a:p>
        </p:txBody>
      </p:sp>
      <p:pic>
        <p:nvPicPr>
          <p:cNvPr id="6" name="Picture 5"/>
          <p:cNvPicPr/>
          <p:nvPr/>
        </p:nvPicPr>
        <p:blipFill>
          <a:blip r:embed="rId3" cstate="screen">
            <a:extLst>
              <a:ext uri="{28A0092B-C50C-407E-A947-70E740481C1C}">
                <a14:useLocalDpi xmlns:a14="http://schemas.microsoft.com/office/drawing/2010/main"/>
              </a:ext>
            </a:extLst>
          </a:blip>
          <a:stretch>
            <a:fillRect/>
          </a:stretch>
        </p:blipFill>
        <p:spPr>
          <a:xfrm>
            <a:off x="3383637" y="1600200"/>
            <a:ext cx="5303163" cy="4648200"/>
          </a:xfrm>
          <a:prstGeom prst="rect">
            <a:avLst/>
          </a:prstGeom>
          <a:ln>
            <a:solidFill>
              <a:schemeClr val="tx1"/>
            </a:solidFill>
          </a:ln>
        </p:spPr>
      </p:pic>
    </p:spTree>
    <p:extLst>
      <p:ext uri="{BB962C8B-B14F-4D97-AF65-F5344CB8AC3E}">
        <p14:creationId xmlns:p14="http://schemas.microsoft.com/office/powerpoint/2010/main" val="4068243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5372"/>
            <a:ext cx="8991600" cy="622828"/>
          </a:xfrm>
        </p:spPr>
        <p:txBody>
          <a:bodyPr/>
          <a:lstStyle/>
          <a:p>
            <a:r>
              <a:rPr lang="en-US" sz="2800" dirty="0"/>
              <a:t>The Study of Age-Related Changes in Meaning Systems</a:t>
            </a:r>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381000" y="1676400"/>
            <a:ext cx="3200400" cy="2971800"/>
          </a:xfrm>
        </p:spPr>
        <p:txBody>
          <a:bodyPr/>
          <a:lstStyle/>
          <a:p>
            <a:r>
              <a:rPr lang="en-US" sz="2400" dirty="0"/>
              <a:t>Percentage of non-religious people from 1970 to 2018 by age </a:t>
            </a:r>
          </a:p>
          <a:p>
            <a:r>
              <a:rPr lang="en-US" sz="2400" dirty="0"/>
              <a:t>More and more people become a-religion.</a:t>
            </a:r>
          </a:p>
          <a:p>
            <a:r>
              <a:rPr lang="en-US" sz="2400" dirty="0"/>
              <a:t>Biggest increase in the younger group</a:t>
            </a:r>
          </a:p>
        </p:txBody>
      </p:sp>
      <p:pic>
        <p:nvPicPr>
          <p:cNvPr id="7" name="Picture 6"/>
          <p:cNvPicPr/>
          <p:nvPr/>
        </p:nvPicPr>
        <p:blipFill>
          <a:blip r:embed="rId3" cstate="screen">
            <a:extLst>
              <a:ext uri="{28A0092B-C50C-407E-A947-70E740481C1C}">
                <a14:useLocalDpi xmlns:a14="http://schemas.microsoft.com/office/drawing/2010/main"/>
              </a:ext>
            </a:extLst>
          </a:blip>
          <a:stretch>
            <a:fillRect/>
          </a:stretch>
        </p:blipFill>
        <p:spPr>
          <a:xfrm>
            <a:off x="3810000" y="1676400"/>
            <a:ext cx="4953000" cy="4312708"/>
          </a:xfrm>
          <a:prstGeom prst="rect">
            <a:avLst/>
          </a:prstGeom>
          <a:ln>
            <a:solidFill>
              <a:schemeClr val="tx1"/>
            </a:solidFill>
          </a:ln>
        </p:spPr>
      </p:pic>
    </p:spTree>
    <p:extLst>
      <p:ext uri="{BB962C8B-B14F-4D97-AF65-F5344CB8AC3E}">
        <p14:creationId xmlns:p14="http://schemas.microsoft.com/office/powerpoint/2010/main" val="2925882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5372"/>
            <a:ext cx="8991600" cy="622828"/>
          </a:xfrm>
        </p:spPr>
        <p:txBody>
          <a:bodyPr/>
          <a:lstStyle/>
          <a:p>
            <a:r>
              <a:rPr lang="en-US" sz="2800" dirty="0"/>
              <a:t>The Study of Age-Related Changes in Meaning Systems</a:t>
            </a:r>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381000" y="1676400"/>
            <a:ext cx="3200400" cy="2971800"/>
          </a:xfrm>
        </p:spPr>
        <p:txBody>
          <a:bodyPr/>
          <a:lstStyle/>
          <a:p>
            <a:r>
              <a:rPr lang="en-US" sz="2400" dirty="0"/>
              <a:t>Percentage of Conservative Christians from 1970 to 2018 by education </a:t>
            </a:r>
          </a:p>
          <a:p>
            <a:r>
              <a:rPr lang="en-US" sz="2400" dirty="0"/>
              <a:t>Less than high school is rising.</a:t>
            </a:r>
          </a:p>
          <a:p>
            <a:r>
              <a:rPr lang="en-US" sz="2400" dirty="0"/>
              <a:t>College + had dropped and now is stable.</a:t>
            </a:r>
          </a:p>
        </p:txBody>
      </p:sp>
      <p:pic>
        <p:nvPicPr>
          <p:cNvPr id="6" name="Picture 5"/>
          <p:cNvPicPr/>
          <p:nvPr/>
        </p:nvPicPr>
        <p:blipFill>
          <a:blip r:embed="rId3" cstate="screen">
            <a:extLst>
              <a:ext uri="{28A0092B-C50C-407E-A947-70E740481C1C}">
                <a14:useLocalDpi xmlns:a14="http://schemas.microsoft.com/office/drawing/2010/main"/>
              </a:ext>
            </a:extLst>
          </a:blip>
          <a:stretch>
            <a:fillRect/>
          </a:stretch>
        </p:blipFill>
        <p:spPr>
          <a:xfrm>
            <a:off x="3733800" y="1624781"/>
            <a:ext cx="5105400" cy="4492861"/>
          </a:xfrm>
          <a:prstGeom prst="rect">
            <a:avLst/>
          </a:prstGeom>
          <a:ln>
            <a:solidFill>
              <a:schemeClr val="tx1"/>
            </a:solidFill>
          </a:ln>
        </p:spPr>
      </p:pic>
    </p:spTree>
    <p:extLst>
      <p:ext uri="{BB962C8B-B14F-4D97-AF65-F5344CB8AC3E}">
        <p14:creationId xmlns:p14="http://schemas.microsoft.com/office/powerpoint/2010/main" val="410079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5372"/>
            <a:ext cx="8991600" cy="622828"/>
          </a:xfrm>
        </p:spPr>
        <p:txBody>
          <a:bodyPr/>
          <a:lstStyle/>
          <a:p>
            <a:r>
              <a:rPr lang="en-US" sz="2800" dirty="0"/>
              <a:t>The Study of Age-Related Changes in Meaning Systems</a:t>
            </a:r>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a:xfrm>
            <a:off x="381000" y="1676400"/>
            <a:ext cx="3200400" cy="2971800"/>
          </a:xfrm>
        </p:spPr>
        <p:txBody>
          <a:bodyPr/>
          <a:lstStyle/>
          <a:p>
            <a:r>
              <a:rPr lang="en-US" sz="2400" dirty="0"/>
              <a:t>Percentage of non-religious people from 1970 to 2018 by education</a:t>
            </a:r>
          </a:p>
          <a:p>
            <a:r>
              <a:rPr lang="en-US" sz="2400" dirty="0"/>
              <a:t>All groups are increasing.</a:t>
            </a:r>
          </a:p>
        </p:txBody>
      </p:sp>
      <p:pic>
        <p:nvPicPr>
          <p:cNvPr id="8" name="Picture 7"/>
          <p:cNvPicPr/>
          <p:nvPr/>
        </p:nvPicPr>
        <p:blipFill>
          <a:blip r:embed="rId3" cstate="screen">
            <a:extLst>
              <a:ext uri="{28A0092B-C50C-407E-A947-70E740481C1C}">
                <a14:useLocalDpi xmlns:a14="http://schemas.microsoft.com/office/drawing/2010/main"/>
              </a:ext>
            </a:extLst>
          </a:blip>
          <a:stretch>
            <a:fillRect/>
          </a:stretch>
        </p:blipFill>
        <p:spPr>
          <a:xfrm>
            <a:off x="3733800" y="1708355"/>
            <a:ext cx="4953000" cy="4342342"/>
          </a:xfrm>
          <a:prstGeom prst="rect">
            <a:avLst/>
          </a:prstGeom>
          <a:ln>
            <a:solidFill>
              <a:schemeClr val="tx1"/>
            </a:solidFill>
          </a:ln>
        </p:spPr>
      </p:pic>
    </p:spTree>
    <p:extLst>
      <p:ext uri="{BB962C8B-B14F-4D97-AF65-F5344CB8AC3E}">
        <p14:creationId xmlns:p14="http://schemas.microsoft.com/office/powerpoint/2010/main" val="1119931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5372"/>
            <a:ext cx="8991600" cy="622828"/>
          </a:xfrm>
        </p:spPr>
        <p:txBody>
          <a:bodyPr/>
          <a:lstStyle/>
          <a:p>
            <a:r>
              <a:rPr lang="en-US" sz="2800" dirty="0"/>
              <a:t>The Study of Age-Related Changes in Meaning Systems</a:t>
            </a:r>
          </a:p>
        </p:txBody>
      </p:sp>
      <p:sp>
        <p:nvSpPr>
          <p:cNvPr id="3" name="Text Placeholder 2"/>
          <p:cNvSpPr>
            <a:spLocks noGrp="1"/>
          </p:cNvSpPr>
          <p:nvPr>
            <p:ph type="body" sz="quarter" idx="13"/>
          </p:nvPr>
        </p:nvSpPr>
        <p:spPr/>
        <p:txBody>
          <a:bodyPr/>
          <a:lstStyle/>
          <a:p>
            <a:endParaRPr lang="en-US" dirty="0"/>
          </a:p>
        </p:txBody>
      </p:sp>
      <p:pic>
        <p:nvPicPr>
          <p:cNvPr id="10242" name="Picture 2" descr="https://images-na.ssl-images-amazon.com/images/I/51hlqe--1ZL._SX322_BO1,204,203,200_.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376" y="1440087"/>
            <a:ext cx="2726218" cy="4198713"/>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s://images-na.ssl-images-amazon.com/images/I/41o5ElEH6VL._SX322_BO1,204,203,200_.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234364" y="1440087"/>
            <a:ext cx="2726218" cy="4198713"/>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sz="quarter" idx="14"/>
          </p:nvPr>
        </p:nvSpPr>
        <p:spPr>
          <a:xfrm>
            <a:off x="228376" y="5715000"/>
            <a:ext cx="8458424" cy="525687"/>
          </a:xfrm>
        </p:spPr>
        <p:txBody>
          <a:bodyPr/>
          <a:lstStyle/>
          <a:p>
            <a:r>
              <a:rPr lang="en-US" dirty="0">
                <a:hlinkClick r:id="rId5"/>
              </a:rPr>
              <a:t>https://www.youtube.com/watch?v=eD1iWqPERNw</a:t>
            </a:r>
            <a:endParaRPr lang="en-US" dirty="0"/>
          </a:p>
        </p:txBody>
      </p:sp>
      <p:pic>
        <p:nvPicPr>
          <p:cNvPr id="10246" name="Picture 6" descr="https://images-na.ssl-images-amazon.com/images/I/51ju3Txfy7L._SX322_BO1,204,203,200_.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240352" y="1440087"/>
            <a:ext cx="2726218" cy="4198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187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a:t>
            </a:r>
          </a:p>
        </p:txBody>
      </p:sp>
      <p:sp>
        <p:nvSpPr>
          <p:cNvPr id="3" name="Text Placeholder 2"/>
          <p:cNvSpPr>
            <a:spLocks noGrp="1"/>
          </p:cNvSpPr>
          <p:nvPr>
            <p:ph type="body" sz="quarter" idx="13"/>
          </p:nvPr>
        </p:nvSpPr>
        <p:spPr/>
        <p:txBody>
          <a:bodyPr/>
          <a:lstStyle/>
          <a:p>
            <a:endParaRPr lang="en-US"/>
          </a:p>
        </p:txBody>
      </p:sp>
      <p:sp>
        <p:nvSpPr>
          <p:cNvPr id="4" name="Content Placeholder 3"/>
          <p:cNvSpPr>
            <a:spLocks noGrp="1"/>
          </p:cNvSpPr>
          <p:nvPr>
            <p:ph sz="quarter" idx="14"/>
          </p:nvPr>
        </p:nvSpPr>
        <p:spPr/>
        <p:txBody>
          <a:bodyPr/>
          <a:lstStyle/>
          <a:p>
            <a:r>
              <a:rPr lang="en-US" dirty="0"/>
              <a:t>Form a small group to discuss the following:</a:t>
            </a:r>
          </a:p>
          <a:p>
            <a:r>
              <a:rPr lang="en-US" dirty="0"/>
              <a:t>Church attendance has been gradually deceasing for many years. This unchurching phenomenon is especially severe among young people. </a:t>
            </a:r>
          </a:p>
          <a:p>
            <a:r>
              <a:rPr lang="en-US" dirty="0"/>
              <a:t>What are the reasons? Please feel free to look for additional information via Google or/and APU library.</a:t>
            </a:r>
          </a:p>
        </p:txBody>
      </p:sp>
    </p:spTree>
    <p:extLst>
      <p:ext uri="{BB962C8B-B14F-4D97-AF65-F5344CB8AC3E}">
        <p14:creationId xmlns:p14="http://schemas.microsoft.com/office/powerpoint/2010/main" val="905350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5372"/>
            <a:ext cx="8991600" cy="622828"/>
          </a:xfrm>
        </p:spPr>
        <p:txBody>
          <a:bodyPr/>
          <a:lstStyle/>
          <a:p>
            <a:r>
              <a:rPr lang="en-US" sz="2800" dirty="0"/>
              <a:t>The Study of Age-Related Changes in Meaning Systems</a:t>
            </a:r>
          </a:p>
        </p:txBody>
      </p:sp>
      <p:sp>
        <p:nvSpPr>
          <p:cNvPr id="4" name="Content Placeholder 3"/>
          <p:cNvSpPr>
            <a:spLocks noGrp="1"/>
          </p:cNvSpPr>
          <p:nvPr>
            <p:ph sz="quarter" idx="14"/>
          </p:nvPr>
        </p:nvSpPr>
        <p:spPr/>
        <p:txBody>
          <a:bodyPr/>
          <a:lstStyle/>
          <a:p>
            <a:r>
              <a:rPr lang="en-US" dirty="0"/>
              <a:t>Religion, Spirituality, and Health</a:t>
            </a:r>
          </a:p>
          <a:p>
            <a:pPr lvl="1"/>
            <a:r>
              <a:rPr lang="en-US" dirty="0"/>
              <a:t>Longer life</a:t>
            </a:r>
          </a:p>
          <a:p>
            <a:pPr lvl="1"/>
            <a:r>
              <a:rPr lang="en-US" dirty="0"/>
              <a:t>religion could improve mental wellbeing by </a:t>
            </a:r>
          </a:p>
          <a:p>
            <a:pPr lvl="1"/>
            <a:r>
              <a:rPr lang="en-US" dirty="0"/>
              <a:t>fostering joy or hope, (Cole &amp; </a:t>
            </a:r>
            <a:r>
              <a:rPr lang="en-US" dirty="0" err="1"/>
              <a:t>Pargament</a:t>
            </a:r>
            <a:r>
              <a:rPr lang="en-US" dirty="0"/>
              <a:t>, 1999)</a:t>
            </a:r>
          </a:p>
          <a:p>
            <a:pPr lvl="1"/>
            <a:r>
              <a:rPr lang="en-US" dirty="0"/>
              <a:t>offering people a sense of meaning and a purpose in life (Oman &amp; </a:t>
            </a:r>
            <a:r>
              <a:rPr lang="en-US" dirty="0" err="1"/>
              <a:t>Thoresen</a:t>
            </a:r>
            <a:r>
              <a:rPr lang="en-US" dirty="0"/>
              <a:t>, 2003)</a:t>
            </a:r>
          </a:p>
          <a:p>
            <a:pPr lvl="1"/>
            <a:r>
              <a:rPr lang="en-US" dirty="0"/>
              <a:t>providing individuals with a social support network (Oman &amp; Reed, 1998)</a:t>
            </a:r>
          </a:p>
          <a:p>
            <a:pPr lvl="1"/>
            <a:r>
              <a:rPr lang="en-US" dirty="0"/>
              <a:t>equipping people with coping mechanisms (Bryant-Davis &amp; Wong, 2013). </a:t>
            </a:r>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712107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5372"/>
            <a:ext cx="8991600" cy="622828"/>
          </a:xfrm>
        </p:spPr>
        <p:txBody>
          <a:bodyPr/>
          <a:lstStyle/>
          <a:p>
            <a:r>
              <a:rPr lang="en-US" sz="2800" dirty="0"/>
              <a:t>The Study of Age-Related Changes in Meaning Systems</a:t>
            </a:r>
          </a:p>
        </p:txBody>
      </p:sp>
      <p:sp>
        <p:nvSpPr>
          <p:cNvPr id="4" name="Content Placeholder 3"/>
          <p:cNvSpPr>
            <a:spLocks noGrp="1"/>
          </p:cNvSpPr>
          <p:nvPr>
            <p:ph sz="quarter" idx="14"/>
          </p:nvPr>
        </p:nvSpPr>
        <p:spPr/>
        <p:txBody>
          <a:bodyPr/>
          <a:lstStyle/>
          <a:p>
            <a:r>
              <a:rPr lang="en-US" dirty="0"/>
              <a:t>Religion, Spirituality, and Health</a:t>
            </a:r>
          </a:p>
          <a:p>
            <a:pPr lvl="1"/>
            <a:r>
              <a:rPr lang="en-US" dirty="0"/>
              <a:t>meditation and prayer leads to a peaceful and serene state of consciousness. </a:t>
            </a:r>
          </a:p>
          <a:p>
            <a:pPr lvl="1"/>
            <a:r>
              <a:rPr lang="en-US" dirty="0"/>
              <a:t>When activities in the parietal areas of the brain are reduced, the person experiences a sense of timelessness, </a:t>
            </a:r>
            <a:r>
              <a:rPr lang="en-US" dirty="0" err="1"/>
              <a:t>spacelessness</a:t>
            </a:r>
            <a:r>
              <a:rPr lang="en-US" dirty="0"/>
              <a:t>, and peacefulness (Newberg &amp; Waldman, 2013). </a:t>
            </a:r>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137674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Figure 9.4</a:t>
            </a:r>
            <a:br>
              <a:rPr lang="en-US" dirty="0"/>
            </a:br>
            <a:r>
              <a:rPr lang="en-US" dirty="0"/>
              <a:t>Religiosity and Stress</a:t>
            </a:r>
          </a:p>
        </p:txBody>
      </p:sp>
      <p:sp>
        <p:nvSpPr>
          <p:cNvPr id="3" name="Text Placeholder 2"/>
          <p:cNvSpPr>
            <a:spLocks noGrp="1"/>
          </p:cNvSpPr>
          <p:nvPr>
            <p:ph type="body" sz="quarter" idx="13"/>
          </p:nvPr>
        </p:nvSpPr>
        <p:spPr/>
        <p:txBody>
          <a:bodyPr/>
          <a:lstStyle/>
          <a:p>
            <a:r>
              <a:rPr lang="en-US" dirty="0"/>
              <a:t>Young adults who described themselves as “not being religious at all” had greater stress reactivity than those who described themselves as being “slightly,” “moderately,” or “very”</a:t>
            </a:r>
          </a:p>
          <a:p>
            <a:r>
              <a:rPr lang="en-US" dirty="0"/>
              <a:t>religious.</a:t>
            </a: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554179" y="1985963"/>
            <a:ext cx="5399071" cy="3271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9956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Center for Collegiate Mental Health’s (CCMH)</a:t>
            </a:r>
          </a:p>
        </p:txBody>
      </p:sp>
      <p:sp>
        <p:nvSpPr>
          <p:cNvPr id="3" name="Text Placeholder 2"/>
          <p:cNvSpPr>
            <a:spLocks noGrp="1"/>
          </p:cNvSpPr>
          <p:nvPr>
            <p:ph type="body" sz="quarter" idx="13"/>
          </p:nvPr>
        </p:nvSpPr>
        <p:spPr/>
        <p:txBody>
          <a:bodyPr/>
          <a:lstStyle/>
          <a:p>
            <a:r>
              <a:rPr lang="en-US" sz="2000" dirty="0"/>
              <a:t>Mental distress by religious and spiritual preference among US college students</a:t>
            </a:r>
          </a:p>
        </p:txBody>
      </p:sp>
      <p:pic>
        <p:nvPicPr>
          <p:cNvPr id="7" name="Picture 6"/>
          <p:cNvPicPr>
            <a:picLocks noChangeAspect="1"/>
          </p:cNvPicPr>
          <p:nvPr/>
        </p:nvPicPr>
        <p:blipFill>
          <a:blip r:embed="rId2"/>
          <a:stretch>
            <a:fillRect/>
          </a:stretch>
        </p:blipFill>
        <p:spPr>
          <a:xfrm>
            <a:off x="0" y="1882893"/>
            <a:ext cx="9144000" cy="3092214"/>
          </a:xfrm>
          <a:prstGeom prst="rect">
            <a:avLst/>
          </a:prstGeom>
        </p:spPr>
      </p:pic>
    </p:spTree>
    <p:extLst>
      <p:ext uri="{BB962C8B-B14F-4D97-AF65-F5344CB8AC3E}">
        <p14:creationId xmlns:p14="http://schemas.microsoft.com/office/powerpoint/2010/main" val="22488661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5372"/>
            <a:ext cx="8991600" cy="622828"/>
          </a:xfrm>
        </p:spPr>
        <p:txBody>
          <a:bodyPr/>
          <a:lstStyle/>
          <a:p>
            <a:r>
              <a:rPr lang="en-US" sz="2800" dirty="0"/>
              <a:t>Assignment</a:t>
            </a:r>
          </a:p>
        </p:txBody>
      </p:sp>
      <p:sp>
        <p:nvSpPr>
          <p:cNvPr id="4" name="Content Placeholder 3"/>
          <p:cNvSpPr>
            <a:spLocks noGrp="1"/>
          </p:cNvSpPr>
          <p:nvPr>
            <p:ph sz="quarter" idx="14"/>
          </p:nvPr>
        </p:nvSpPr>
        <p:spPr>
          <a:xfrm>
            <a:off x="304800" y="1600200"/>
            <a:ext cx="8001000" cy="4525963"/>
          </a:xfrm>
        </p:spPr>
        <p:txBody>
          <a:bodyPr/>
          <a:lstStyle/>
          <a:p>
            <a:r>
              <a:rPr lang="en-US" sz="2400" dirty="0"/>
              <a:t>Form a small group to discuss the following:</a:t>
            </a:r>
          </a:p>
          <a:p>
            <a:r>
              <a:rPr lang="en-US" sz="2400" dirty="0"/>
              <a:t>Please observe the CCMH table. What did you find about how different religious preferences are related to mental health? What are their differences? Please give an explanation (It can be an educated guess or based upon literature review)</a:t>
            </a:r>
          </a:p>
          <a:p>
            <a:endParaRPr lang="en-US" sz="2000" dirty="0"/>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4906011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5372"/>
            <a:ext cx="8991600" cy="622828"/>
          </a:xfrm>
        </p:spPr>
        <p:txBody>
          <a:bodyPr/>
          <a:lstStyle/>
          <a:p>
            <a:r>
              <a:rPr lang="en-US" sz="2800" dirty="0"/>
              <a:t>The Study of Age-Related Changes in Meaning Systems</a:t>
            </a:r>
          </a:p>
        </p:txBody>
      </p:sp>
      <p:sp>
        <p:nvSpPr>
          <p:cNvPr id="4" name="Content Placeholder 3"/>
          <p:cNvSpPr>
            <a:spLocks noGrp="1"/>
          </p:cNvSpPr>
          <p:nvPr>
            <p:ph sz="quarter" idx="14"/>
          </p:nvPr>
        </p:nvSpPr>
        <p:spPr>
          <a:xfrm>
            <a:off x="304800" y="1600200"/>
            <a:ext cx="4191000" cy="4525963"/>
          </a:xfrm>
        </p:spPr>
        <p:txBody>
          <a:bodyPr/>
          <a:lstStyle/>
          <a:p>
            <a:r>
              <a:rPr lang="en-US" sz="2000" dirty="0"/>
              <a:t>Protective factor</a:t>
            </a:r>
          </a:p>
          <a:p>
            <a:r>
              <a:rPr lang="en-US" sz="2000" dirty="0"/>
              <a:t>Theta: severity of mental distress (lower is better)</a:t>
            </a:r>
          </a:p>
          <a:p>
            <a:r>
              <a:rPr lang="en-US" sz="2000" dirty="0"/>
              <a:t>1 = I continue to attend church and have faith in Christ</a:t>
            </a:r>
          </a:p>
          <a:p>
            <a:r>
              <a:rPr lang="en-US" sz="2000" dirty="0"/>
              <a:t>2 = I still attend church but have serious doubts of my faith in Christ</a:t>
            </a:r>
          </a:p>
          <a:p>
            <a:r>
              <a:rPr lang="en-US" sz="2000" dirty="0"/>
              <a:t>3 = I have not attended church for over one year but I maintain my faith in Christ</a:t>
            </a:r>
          </a:p>
          <a:p>
            <a:r>
              <a:rPr lang="en-US" sz="2000" dirty="0"/>
              <a:t>4 = I am not attending church and have abandoned my faith in Christ</a:t>
            </a:r>
          </a:p>
        </p:txBody>
      </p:sp>
      <p:sp>
        <p:nvSpPr>
          <p:cNvPr id="5" name="Text Placeholder 4"/>
          <p:cNvSpPr>
            <a:spLocks noGrp="1"/>
          </p:cNvSpPr>
          <p:nvPr>
            <p:ph type="body" sz="quarter" idx="13"/>
          </p:nvPr>
        </p:nvSpPr>
        <p:spPr/>
        <p:txBody>
          <a:bodyPr/>
          <a:lstStyle/>
          <a:p>
            <a:endParaRPr lang="en-US"/>
          </a:p>
        </p:txBody>
      </p:sp>
      <p:pic>
        <p:nvPicPr>
          <p:cNvPr id="6" name="Picture 5"/>
          <p:cNvPicPr/>
          <p:nvPr/>
        </p:nvPicPr>
        <p:blipFill>
          <a:blip r:embed="rId3"/>
          <a:stretch>
            <a:fillRect/>
          </a:stretch>
        </p:blipFill>
        <p:spPr>
          <a:xfrm>
            <a:off x="4508090" y="1439258"/>
            <a:ext cx="4484884" cy="3698167"/>
          </a:xfrm>
          <a:prstGeom prst="rect">
            <a:avLst/>
          </a:prstGeom>
        </p:spPr>
      </p:pic>
    </p:spTree>
    <p:extLst>
      <p:ext uri="{BB962C8B-B14F-4D97-AF65-F5344CB8AC3E}">
        <p14:creationId xmlns:p14="http://schemas.microsoft.com/office/powerpoint/2010/main" val="33745774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Photo 9.2</a:t>
            </a:r>
          </a:p>
        </p:txBody>
      </p:sp>
      <p:sp>
        <p:nvSpPr>
          <p:cNvPr id="5" name="Text Placeholder 4"/>
          <p:cNvSpPr>
            <a:spLocks noGrp="1"/>
          </p:cNvSpPr>
          <p:nvPr>
            <p:ph type="body" sz="quarter" idx="13"/>
          </p:nvPr>
        </p:nvSpPr>
        <p:spPr/>
        <p:txBody>
          <a:bodyPr/>
          <a:lstStyle/>
          <a:p>
            <a:r>
              <a:rPr lang="en-US" dirty="0"/>
              <a:t>Participating in religious services is related to better coping skills, less severe stress reactions, better health, and longer lives.</a:t>
            </a:r>
          </a:p>
          <a:p>
            <a:endParaRPr lang="en-US" dirty="0"/>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785938" y="1576388"/>
            <a:ext cx="5572125" cy="370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98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097280"/>
          </a:xfrm>
        </p:spPr>
        <p:txBody>
          <a:bodyPr/>
          <a:lstStyle/>
          <a:p>
            <a:r>
              <a:rPr lang="en-US" dirty="0"/>
              <a:t>The Process of Transition</a:t>
            </a:r>
          </a:p>
        </p:txBody>
      </p:sp>
      <p:sp>
        <p:nvSpPr>
          <p:cNvPr id="3" name="Content Placeholder 2"/>
          <p:cNvSpPr>
            <a:spLocks noGrp="1"/>
          </p:cNvSpPr>
          <p:nvPr>
            <p:ph idx="1"/>
          </p:nvPr>
        </p:nvSpPr>
        <p:spPr/>
        <p:txBody>
          <a:bodyPr/>
          <a:lstStyle/>
          <a:p>
            <a:pPr marL="0" indent="0">
              <a:buFontTx/>
              <a:buNone/>
            </a:pPr>
            <a:endParaRPr lang="en-US" altLang="en-US" dirty="0"/>
          </a:p>
          <a:p>
            <a:pPr marL="0" indent="0">
              <a:buFontTx/>
              <a:buNone/>
            </a:pPr>
            <a:endParaRPr lang="en-US" altLang="en-US" dirty="0"/>
          </a:p>
          <a:p>
            <a:pPr marL="0" indent="0">
              <a:buFontTx/>
              <a:buNone/>
            </a:pPr>
            <a:endParaRPr lang="en-US" altLang="en-US" dirty="0"/>
          </a:p>
          <a:p>
            <a:pPr marL="0" indent="0">
              <a:buFontTx/>
              <a:buNone/>
            </a:pPr>
            <a:r>
              <a:rPr lang="en-US" altLang="en-US" dirty="0"/>
              <a:t>Objective 9.5 – Explain the transition process from one stage of faith and equilibrium to another </a:t>
            </a:r>
          </a:p>
        </p:txBody>
      </p:sp>
    </p:spTree>
    <p:extLst>
      <p:ext uri="{BB962C8B-B14F-4D97-AF65-F5344CB8AC3E}">
        <p14:creationId xmlns:p14="http://schemas.microsoft.com/office/powerpoint/2010/main" val="24637050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Process of Transition</a:t>
            </a:r>
          </a:p>
        </p:txBody>
      </p:sp>
      <p:sp>
        <p:nvSpPr>
          <p:cNvPr id="3" name="Text Placeholder 2"/>
          <p:cNvSpPr>
            <a:spLocks noGrp="1"/>
          </p:cNvSpPr>
          <p:nvPr>
            <p:ph type="body" sz="quarter" idx="13"/>
          </p:nvPr>
        </p:nvSpPr>
        <p:spPr/>
        <p:txBody>
          <a:bodyPr/>
          <a:lstStyle/>
          <a:p>
            <a:endParaRPr lang="en-US" dirty="0"/>
          </a:p>
        </p:txBody>
      </p:sp>
      <p:sp>
        <p:nvSpPr>
          <p:cNvPr id="4" name="Content Placeholder 3"/>
          <p:cNvSpPr>
            <a:spLocks noGrp="1"/>
          </p:cNvSpPr>
          <p:nvPr>
            <p:ph sz="quarter" idx="14"/>
          </p:nvPr>
        </p:nvSpPr>
        <p:spPr/>
        <p:txBody>
          <a:bodyPr/>
          <a:lstStyle/>
          <a:p>
            <a:pPr lvl="1"/>
            <a:endParaRPr lang="en-US" dirty="0"/>
          </a:p>
        </p:txBody>
      </p:sp>
      <p:pic>
        <p:nvPicPr>
          <p:cNvPr id="5" name="Picture 4"/>
          <p:cNvPicPr>
            <a:picLocks noChangeAspect="1"/>
          </p:cNvPicPr>
          <p:nvPr/>
        </p:nvPicPr>
        <p:blipFill>
          <a:blip r:embed="rId3"/>
          <a:stretch>
            <a:fillRect/>
          </a:stretch>
        </p:blipFill>
        <p:spPr>
          <a:xfrm>
            <a:off x="1600200" y="1414677"/>
            <a:ext cx="5863375" cy="4934135"/>
          </a:xfrm>
          <a:prstGeom prst="rect">
            <a:avLst/>
          </a:prstGeom>
          <a:ln>
            <a:solidFill>
              <a:schemeClr val="tx1"/>
            </a:solidFill>
          </a:ln>
        </p:spPr>
      </p:pic>
    </p:spTree>
    <p:extLst>
      <p:ext uri="{BB962C8B-B14F-4D97-AF65-F5344CB8AC3E}">
        <p14:creationId xmlns:p14="http://schemas.microsoft.com/office/powerpoint/2010/main" val="27121079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Transition by college education</a:t>
            </a:r>
          </a:p>
        </p:txBody>
      </p:sp>
      <p:sp>
        <p:nvSpPr>
          <p:cNvPr id="5" name="Text Placeholder 4"/>
          <p:cNvSpPr>
            <a:spLocks noGrp="1"/>
          </p:cNvSpPr>
          <p:nvPr>
            <p:ph type="body" sz="quarter" idx="13"/>
          </p:nvPr>
        </p:nvSpPr>
        <p:spPr>
          <a:xfrm>
            <a:off x="457200" y="1659194"/>
            <a:ext cx="5257800" cy="3903406"/>
          </a:xfrm>
        </p:spPr>
        <p:txBody>
          <a:bodyPr/>
          <a:lstStyle/>
          <a:p>
            <a:pPr marL="342900" indent="-342900">
              <a:buFont typeface="Arial" panose="020B0604020202020204" pitchFamily="34" charset="0"/>
              <a:buChar char="•"/>
            </a:pPr>
            <a:r>
              <a:rPr lang="en-US" sz="2400" dirty="0"/>
              <a:t>College-educated people tend to make moral decisions at higher levels than those who have not attended college. </a:t>
            </a:r>
          </a:p>
          <a:p>
            <a:pPr marL="342900" indent="-342900">
              <a:buFont typeface="Arial" panose="020B0604020202020204" pitchFamily="34" charset="0"/>
              <a:buChar char="•"/>
            </a:pPr>
            <a:r>
              <a:rPr lang="en-US" sz="2400" dirty="0"/>
              <a:t>Some suggest it is the education they receive.</a:t>
            </a:r>
          </a:p>
          <a:p>
            <a:pPr marL="342900" indent="-342900">
              <a:buFont typeface="Arial" panose="020B0604020202020204" pitchFamily="34" charset="0"/>
              <a:buChar char="•"/>
            </a:pPr>
            <a:r>
              <a:rPr lang="en-US" sz="2400" dirty="0"/>
              <a:t>Some argue it is the exposure to diverse classmates and ideas.</a:t>
            </a:r>
          </a:p>
          <a:p>
            <a:pPr marL="342900" indent="-342900">
              <a:buFont typeface="Arial" panose="020B0604020202020204" pitchFamily="34" charset="0"/>
              <a:buChar char="•"/>
            </a:pPr>
            <a:r>
              <a:rPr lang="en-US" sz="2400" dirty="0"/>
              <a:t>What do you think?</a:t>
            </a:r>
          </a:p>
          <a:p>
            <a:endParaRPr lang="en-US" dirty="0"/>
          </a:p>
        </p:txBody>
      </p:sp>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833110" y="1949035"/>
            <a:ext cx="2838450" cy="3613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7406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Transition by work experience</a:t>
            </a:r>
          </a:p>
        </p:txBody>
      </p:sp>
      <p:sp>
        <p:nvSpPr>
          <p:cNvPr id="5" name="Text Placeholder 4"/>
          <p:cNvSpPr>
            <a:spLocks noGrp="1"/>
          </p:cNvSpPr>
          <p:nvPr>
            <p:ph type="body" sz="quarter" idx="13"/>
          </p:nvPr>
        </p:nvSpPr>
        <p:spPr>
          <a:xfrm>
            <a:off x="457200" y="1659193"/>
            <a:ext cx="3581400" cy="2684207"/>
          </a:xfrm>
        </p:spPr>
        <p:txBody>
          <a:bodyPr/>
          <a:lstStyle/>
          <a:p>
            <a:pPr marL="342900" indent="-342900">
              <a:buFont typeface="Arial" panose="020B0604020202020204" pitchFamily="34" charset="0"/>
              <a:buChar char="•"/>
            </a:pPr>
            <a:r>
              <a:rPr lang="en-US" sz="2400" dirty="0"/>
              <a:t>The transition from college to first job can be a triggering situation for new growth in meaning systems.</a:t>
            </a:r>
          </a:p>
          <a:p>
            <a:endParaRPr lang="en-US" dirty="0"/>
          </a:p>
        </p:txBody>
      </p:sp>
      <p:pic>
        <p:nvPicPr>
          <p:cNvPr id="3" name="Picture 2">
            <a:extLst>
              <a:ext uri="{FF2B5EF4-FFF2-40B4-BE49-F238E27FC236}">
                <a16:creationId xmlns:a16="http://schemas.microsoft.com/office/drawing/2014/main" id="{86C964CF-729B-9645-8342-FA04081F6DA0}"/>
              </a:ext>
            </a:extLst>
          </p:cNvPr>
          <p:cNvPicPr>
            <a:picLocks noChangeAspect="1"/>
          </p:cNvPicPr>
          <p:nvPr/>
        </p:nvPicPr>
        <p:blipFill>
          <a:blip r:embed="rId3"/>
          <a:stretch>
            <a:fillRect/>
          </a:stretch>
        </p:blipFill>
        <p:spPr>
          <a:xfrm>
            <a:off x="4876800" y="2209800"/>
            <a:ext cx="3492500" cy="2324100"/>
          </a:xfrm>
          <a:prstGeom prst="rect">
            <a:avLst/>
          </a:prstGeom>
        </p:spPr>
      </p:pic>
    </p:spTree>
    <p:extLst>
      <p:ext uri="{BB962C8B-B14F-4D97-AF65-F5344CB8AC3E}">
        <p14:creationId xmlns:p14="http://schemas.microsoft.com/office/powerpoint/2010/main" val="15020407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Transition by therapy</a:t>
            </a:r>
          </a:p>
        </p:txBody>
      </p:sp>
      <p:sp>
        <p:nvSpPr>
          <p:cNvPr id="5" name="Text Placeholder 4"/>
          <p:cNvSpPr>
            <a:spLocks noGrp="1"/>
          </p:cNvSpPr>
          <p:nvPr>
            <p:ph type="body" sz="quarter" idx="13"/>
          </p:nvPr>
        </p:nvSpPr>
        <p:spPr>
          <a:xfrm>
            <a:off x="381000" y="1981200"/>
            <a:ext cx="4343400" cy="3370006"/>
          </a:xfrm>
        </p:spPr>
        <p:txBody>
          <a:bodyPr/>
          <a:lstStyle/>
          <a:p>
            <a:pPr marL="342900" indent="-342900">
              <a:buFont typeface="Arial" panose="020B0604020202020204" pitchFamily="34" charset="0"/>
              <a:buChar char="•"/>
            </a:pPr>
            <a:r>
              <a:rPr lang="en-US" sz="2400" dirty="0"/>
              <a:t>Traditional forms of therapy do little to assist the transition from integrated person to a level of self-transcendence. </a:t>
            </a:r>
          </a:p>
          <a:p>
            <a:pPr marL="342900" indent="-342900">
              <a:buFont typeface="Arial" panose="020B0604020202020204" pitchFamily="34" charset="0"/>
              <a:buChar char="•"/>
            </a:pPr>
            <a:r>
              <a:rPr lang="en-US" sz="2400" dirty="0"/>
              <a:t>This transition requires or is assisted by a different form of active process, such as meditation or other forms of yoga or systematic prayer</a:t>
            </a:r>
            <a:endParaRPr lang="en-US" dirty="0"/>
          </a:p>
        </p:txBody>
      </p:sp>
      <p:pic>
        <p:nvPicPr>
          <p:cNvPr id="15364" name="Picture 4" descr="Image result for meditatio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53000" y="3581400"/>
            <a:ext cx="3812950" cy="2383094"/>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Image result for therapy"/>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935794" y="811472"/>
            <a:ext cx="3830156" cy="2556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81484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Transition by painful experience</a:t>
            </a:r>
          </a:p>
        </p:txBody>
      </p:sp>
      <p:sp>
        <p:nvSpPr>
          <p:cNvPr id="5" name="Text Placeholder 4"/>
          <p:cNvSpPr>
            <a:spLocks noGrp="1"/>
          </p:cNvSpPr>
          <p:nvPr>
            <p:ph type="body" sz="quarter" idx="13"/>
          </p:nvPr>
        </p:nvSpPr>
        <p:spPr>
          <a:xfrm>
            <a:off x="457200" y="2057400"/>
            <a:ext cx="4343400" cy="3370006"/>
          </a:xfrm>
        </p:spPr>
        <p:txBody>
          <a:bodyPr/>
          <a:lstStyle/>
          <a:p>
            <a:pPr marL="342900" indent="-342900">
              <a:buFont typeface="Arial" panose="020B0604020202020204" pitchFamily="34" charset="0"/>
              <a:buChar char="•"/>
            </a:pPr>
            <a:r>
              <a:rPr lang="en-US" sz="2400" dirty="0"/>
              <a:t>The death of a child or of a parent may reawaken our concern with ultimate questions of life and death. </a:t>
            </a:r>
          </a:p>
          <a:p>
            <a:pPr marL="342900" indent="-342900">
              <a:buFont typeface="Arial" panose="020B0604020202020204" pitchFamily="34" charset="0"/>
              <a:buChar char="•"/>
            </a:pPr>
            <a:r>
              <a:rPr lang="en-US" sz="2400" dirty="0"/>
              <a:t>A failed marriage or discouragement at work may lead to questioning or to a loss of the sense of stability of one’s present model. </a:t>
            </a:r>
            <a:endParaRPr lang="en-US" dirty="0"/>
          </a:p>
        </p:txBody>
      </p:sp>
      <p:pic>
        <p:nvPicPr>
          <p:cNvPr id="14338" name="Picture 2" descr="Image result for divorc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37909" y="3962400"/>
            <a:ext cx="3429000" cy="225742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Image result for funeral"/>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031378" y="1566137"/>
            <a:ext cx="3396724" cy="2125526"/>
          </a:xfrm>
          <a:prstGeom prst="rect">
            <a:avLst/>
          </a:prstGeom>
          <a:solidFill>
            <a:schemeClr val="bg1"/>
          </a:solidFill>
          <a:extLst/>
        </p:spPr>
      </p:pic>
    </p:spTree>
    <p:extLst>
      <p:ext uri="{BB962C8B-B14F-4D97-AF65-F5344CB8AC3E}">
        <p14:creationId xmlns:p14="http://schemas.microsoft.com/office/powerpoint/2010/main" val="31840647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4" name="Content Placeholder 3"/>
          <p:cNvSpPr>
            <a:spLocks noGrp="1"/>
          </p:cNvSpPr>
          <p:nvPr>
            <p:ph sz="quarter" idx="14"/>
          </p:nvPr>
        </p:nvSpPr>
        <p:spPr/>
        <p:txBody>
          <a:bodyPr/>
          <a:lstStyle/>
          <a:p>
            <a:pPr lvl="1"/>
            <a:r>
              <a:rPr lang="en-US" dirty="0"/>
              <a:t>Most adults search for meaning</a:t>
            </a:r>
          </a:p>
          <a:p>
            <a:pPr lvl="1"/>
            <a:r>
              <a:rPr lang="en-US" dirty="0"/>
              <a:t>Not necessarily deliberate process</a:t>
            </a:r>
          </a:p>
          <a:p>
            <a:pPr lvl="1"/>
            <a:r>
              <a:rPr lang="en-US" dirty="0"/>
              <a:t>Not always natural: Some people accept what they have and don’t look for alternative pathways</a:t>
            </a:r>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712107918"/>
      </p:ext>
    </p:extLst>
  </p:cSld>
  <p:clrMapOvr>
    <a:masterClrMapping/>
  </p:clrMapOvr>
</p:sld>
</file>

<file path=ppt/theme/theme1.xml><?xml version="1.0" encoding="utf-8"?>
<a:theme xmlns:a="http://schemas.openxmlformats.org/drawingml/2006/main" name="508 Lecture">
  <a:themeElements>
    <a:clrScheme name="Office">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375</TotalTime>
  <Words>1398</Words>
  <Application>Microsoft Macintosh PowerPoint</Application>
  <PresentationFormat>On-screen Show (4:3)</PresentationFormat>
  <Paragraphs>163</Paragraphs>
  <Slides>32</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Verdana</vt:lpstr>
      <vt:lpstr>Wingdings</vt:lpstr>
      <vt:lpstr>508 Lecture</vt:lpstr>
      <vt:lpstr>Health and Health Disorders</vt:lpstr>
      <vt:lpstr>Why a Chapter on the Quest for Meaning?</vt:lpstr>
      <vt:lpstr>Why a Chapter on the Quest for Meaning?</vt:lpstr>
      <vt:lpstr>Why a Chapter on the Quest for Meaning?</vt:lpstr>
      <vt:lpstr> Spirituality and Age</vt:lpstr>
      <vt:lpstr>The Study of Age-Related Changes in Meaning Systems</vt:lpstr>
      <vt:lpstr>The Study of Age-Related Changes in Meaning Systems</vt:lpstr>
      <vt:lpstr>The Study of Age-Related Changes in Meaning Systems</vt:lpstr>
      <vt:lpstr>The Study of Age-Related Changes in Meaning Systems</vt:lpstr>
      <vt:lpstr>The Study of Age-Related Changes in Meaning Systems</vt:lpstr>
      <vt:lpstr>The Study of Age-Related Changes in Meaning Systems</vt:lpstr>
      <vt:lpstr>The Study of Age-Related Changes in Meaning Systems</vt:lpstr>
      <vt:lpstr>The Study of Age-Related Changes in Meaning Systems</vt:lpstr>
      <vt:lpstr>The Study of Age-Related Changes in Meaning Systems</vt:lpstr>
      <vt:lpstr>The Study of Age-Related Changes in Meaning Systems</vt:lpstr>
      <vt:lpstr>The Study of Age-Related Changes in Meaning Systems</vt:lpstr>
      <vt:lpstr>The Study of Age-Related Changes in Meaning Systems</vt:lpstr>
      <vt:lpstr>Assignment</vt:lpstr>
      <vt:lpstr>The Study of Age-Related Changes in Meaning Systems</vt:lpstr>
      <vt:lpstr>The Study of Age-Related Changes in Meaning Systems</vt:lpstr>
      <vt:lpstr>Figure 9.4 Religiosity and Stress</vt:lpstr>
      <vt:lpstr>Center for Collegiate Mental Health’s (CCMH)</vt:lpstr>
      <vt:lpstr>Assignment</vt:lpstr>
      <vt:lpstr>The Study of Age-Related Changes in Meaning Systems</vt:lpstr>
      <vt:lpstr>Photo 9.2</vt:lpstr>
      <vt:lpstr>The Process of Transition</vt:lpstr>
      <vt:lpstr>The Process of Transition</vt:lpstr>
      <vt:lpstr>Transition by college education</vt:lpstr>
      <vt:lpstr>Transition by work experience</vt:lpstr>
      <vt:lpstr>Transition by therapy</vt:lpstr>
      <vt:lpstr>Transition by painful experience</vt:lpstr>
      <vt:lpstr>Conclusion</vt:lpstr>
    </vt:vector>
  </TitlesOfParts>
  <Company>echosvoice</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Compliant Lecture PowerPoint</dc:title>
  <dc:subject>Introduction to Psychology</dc:subject>
  <dc:creator>Echo Swinford</dc:creator>
  <cp:lastModifiedBy>Chong Ho (Alex) Yu</cp:lastModifiedBy>
  <cp:revision>160</cp:revision>
  <dcterms:created xsi:type="dcterms:W3CDTF">2014-07-14T20:04:21Z</dcterms:created>
  <dcterms:modified xsi:type="dcterms:W3CDTF">2019-11-07T23:40:15Z</dcterms:modified>
</cp:coreProperties>
</file>