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2"/>
  </p:sldMasterIdLst>
  <p:notesMasterIdLst>
    <p:notesMasterId r:id="rId10"/>
  </p:notesMasterIdLst>
  <p:sldIdLst>
    <p:sldId id="256" r:id="rId3"/>
    <p:sldId id="257" r:id="rId4"/>
    <p:sldId id="276" r:id="rId5"/>
    <p:sldId id="273" r:id="rId6"/>
    <p:sldId id="258" r:id="rId7"/>
    <p:sldId id="279" r:id="rId8"/>
    <p:sldId id="281" r:id="rId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16" autoAdjust="0"/>
    <p:restoredTop sz="94660"/>
  </p:normalViewPr>
  <p:slideViewPr>
    <p:cSldViewPr>
      <p:cViewPr varScale="1">
        <p:scale>
          <a:sx n="108" d="100"/>
          <a:sy n="108" d="100"/>
        </p:scale>
        <p:origin x="149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85426-8859-ED4A-A8AE-FFE12EDECB01}" type="datetimeFigureOut">
              <a:rPr lang="en-US" smtClean="0"/>
              <a:t>12/5/2019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BE01-416C-5749-B345-7E68ED379D1C}" type="slidenum">
              <a:rPr lang="en-US" smtClean="0"/>
              <a:t>‹#›</a:t>
            </a:fld>
            <a:endParaRPr lang="en-US"/>
          </a:p>
        </p:txBody>
      </p:sp>
    </p:spTree>
    <p:extLst>
      <p:ext uri="{BB962C8B-B14F-4D97-AF65-F5344CB8AC3E}">
        <p14:creationId xmlns:p14="http://schemas.microsoft.com/office/powerpoint/2010/main" val="73897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2374C19-6195-44EB-AC08-1E9DDA826AD8}" type="slidenum">
              <a:rPr lang="en-US" smtClean="0"/>
              <a:pPr/>
              <a:t>‹#›</a:t>
            </a:fld>
            <a:endParaRPr lang="en-US"/>
          </a:p>
        </p:txBody>
      </p:sp>
    </p:spTree>
    <p:extLst>
      <p:ext uri="{BB962C8B-B14F-4D97-AF65-F5344CB8AC3E}">
        <p14:creationId xmlns:p14="http://schemas.microsoft.com/office/powerpoint/2010/main" val="239310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679E9-49B0-4045-A04C-50677AC6C1EA}" type="slidenum">
              <a:rPr lang="en-US" smtClean="0"/>
              <a:pPr/>
              <a:t>‹#›</a:t>
            </a:fld>
            <a:endParaRPr lang="en-US"/>
          </a:p>
        </p:txBody>
      </p:sp>
    </p:spTree>
    <p:extLst>
      <p:ext uri="{BB962C8B-B14F-4D97-AF65-F5344CB8AC3E}">
        <p14:creationId xmlns:p14="http://schemas.microsoft.com/office/powerpoint/2010/main" val="6968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D2B5B07-8454-4E55-B3A7-8E9AA2D9B57C}" type="slidenum">
              <a:rPr lang="en-US" smtClean="0"/>
              <a:pPr/>
              <a:t>‹#›</a:t>
            </a:fld>
            <a:endParaRPr lang="en-US"/>
          </a:p>
        </p:txBody>
      </p:sp>
    </p:spTree>
    <p:extLst>
      <p:ext uri="{BB962C8B-B14F-4D97-AF65-F5344CB8AC3E}">
        <p14:creationId xmlns:p14="http://schemas.microsoft.com/office/powerpoint/2010/main" val="26542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726B5A4-B00C-496C-B349-442F725A803E}" type="slidenum">
              <a:rPr lang="en-US" smtClean="0"/>
              <a:pPr/>
              <a:t>‹#›</a:t>
            </a:fld>
            <a:endParaRPr lang="en-US"/>
          </a:p>
        </p:txBody>
      </p:sp>
    </p:spTree>
    <p:extLst>
      <p:ext uri="{BB962C8B-B14F-4D97-AF65-F5344CB8AC3E}">
        <p14:creationId xmlns:p14="http://schemas.microsoft.com/office/powerpoint/2010/main" val="337956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F6D4235-583C-4C1D-9CB9-18973B6C5B93}" type="slidenum">
              <a:rPr lang="en-US" smtClean="0"/>
              <a:pPr/>
              <a:t>‹#›</a:t>
            </a:fld>
            <a:endParaRPr lang="en-US"/>
          </a:p>
        </p:txBody>
      </p:sp>
    </p:spTree>
    <p:extLst>
      <p:ext uri="{BB962C8B-B14F-4D97-AF65-F5344CB8AC3E}">
        <p14:creationId xmlns:p14="http://schemas.microsoft.com/office/powerpoint/2010/main" val="180086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02FCFB-EA54-40EB-A37A-8CF2D6BE7A4D}" type="slidenum">
              <a:rPr lang="en-US" smtClean="0"/>
              <a:pPr/>
              <a:t>‹#›</a:t>
            </a:fld>
            <a:endParaRPr lang="en-US"/>
          </a:p>
        </p:txBody>
      </p:sp>
    </p:spTree>
    <p:extLst>
      <p:ext uri="{BB962C8B-B14F-4D97-AF65-F5344CB8AC3E}">
        <p14:creationId xmlns:p14="http://schemas.microsoft.com/office/powerpoint/2010/main" val="185598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DF64FF-B736-405E-A7A0-3B9068A5EB37}" type="slidenum">
              <a:rPr lang="en-US" smtClean="0"/>
              <a:pPr/>
              <a:t>‹#›</a:t>
            </a:fld>
            <a:endParaRPr lang="en-US"/>
          </a:p>
        </p:txBody>
      </p:sp>
    </p:spTree>
    <p:extLst>
      <p:ext uri="{BB962C8B-B14F-4D97-AF65-F5344CB8AC3E}">
        <p14:creationId xmlns:p14="http://schemas.microsoft.com/office/powerpoint/2010/main" val="21826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C2FDF83-FB89-4D99-9CEB-EA16FA1D06DF}" type="slidenum">
              <a:rPr lang="en-US" smtClean="0"/>
              <a:pPr/>
              <a:t>‹#›</a:t>
            </a:fld>
            <a:endParaRPr lang="en-US"/>
          </a:p>
        </p:txBody>
      </p:sp>
    </p:spTree>
    <p:extLst>
      <p:ext uri="{BB962C8B-B14F-4D97-AF65-F5344CB8AC3E}">
        <p14:creationId xmlns:p14="http://schemas.microsoft.com/office/powerpoint/2010/main" val="264210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CFEC6FB-1DF1-4F17-89DD-551E77ABC4E4}" type="slidenum">
              <a:rPr lang="en-US" smtClean="0"/>
              <a:pPr/>
              <a:t>‹#›</a:t>
            </a:fld>
            <a:endParaRPr lang="en-US"/>
          </a:p>
        </p:txBody>
      </p:sp>
    </p:spTree>
    <p:extLst>
      <p:ext uri="{BB962C8B-B14F-4D97-AF65-F5344CB8AC3E}">
        <p14:creationId xmlns:p14="http://schemas.microsoft.com/office/powerpoint/2010/main" val="294081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44590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2C0D9DA-B4BA-4992-BA0E-5EB2E289DEDC}"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32182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65084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7595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2432512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35016A-29F8-46FC-8B4A-CAF6A25312F0}" type="slidenum">
              <a:rPr lang="en-US" smtClean="0"/>
              <a:pPr/>
              <a:t>‹#›</a:t>
            </a:fld>
            <a:endParaRPr lang="en-US"/>
          </a:p>
        </p:txBody>
      </p:sp>
    </p:spTree>
    <p:extLst>
      <p:ext uri="{BB962C8B-B14F-4D97-AF65-F5344CB8AC3E}">
        <p14:creationId xmlns:p14="http://schemas.microsoft.com/office/powerpoint/2010/main" val="1767410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931448-9786-46BA-932F-440E6F992D63}" type="slidenum">
              <a:rPr lang="en-US" smtClean="0"/>
              <a:pPr/>
              <a:t>‹#›</a:t>
            </a:fld>
            <a:endParaRPr lang="en-US"/>
          </a:p>
        </p:txBody>
      </p:sp>
    </p:spTree>
    <p:extLst>
      <p:ext uri="{BB962C8B-B14F-4D97-AF65-F5344CB8AC3E}">
        <p14:creationId xmlns:p14="http://schemas.microsoft.com/office/powerpoint/2010/main" val="418814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2C0D9DA-B4BA-4992-BA0E-5EB2E289DEDC}" type="slidenum">
              <a:rPr lang="en-US" smtClean="0"/>
              <a:pPr/>
              <a:t>‹#›</a:t>
            </a:fld>
            <a:endParaRPr lang="en-US" dirty="0"/>
          </a:p>
        </p:txBody>
      </p:sp>
    </p:spTree>
    <p:extLst>
      <p:ext uri="{BB962C8B-B14F-4D97-AF65-F5344CB8AC3E}">
        <p14:creationId xmlns:p14="http://schemas.microsoft.com/office/powerpoint/2010/main" val="148752452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Unit </a:t>
            </a:r>
            <a:r>
              <a:rPr lang="en-US" dirty="0" smtClean="0"/>
              <a:t>10: </a:t>
            </a:r>
            <a:r>
              <a:rPr lang="en-US" dirty="0"/>
              <a:t>Ungraded review questions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3051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explain your answer?</a:t>
            </a:r>
          </a:p>
        </p:txBody>
      </p:sp>
      <p:sp>
        <p:nvSpPr>
          <p:cNvPr id="3" name="Content Placeholder 2"/>
          <p:cNvSpPr>
            <a:spLocks noGrp="1"/>
          </p:cNvSpPr>
          <p:nvPr>
            <p:ph idx="1"/>
          </p:nvPr>
        </p:nvSpPr>
        <p:spPr/>
        <p:txBody>
          <a:bodyPr>
            <a:normAutofit/>
          </a:bodyPr>
          <a:lstStyle/>
          <a:p>
            <a:r>
              <a:rPr lang="en-US" sz="2800" dirty="0"/>
              <a:t>Use your fingers to indicate your answer: 1=A, 2=B, 3=C, 4=D.</a:t>
            </a:r>
          </a:p>
          <a:p>
            <a:r>
              <a:rPr lang="en-US" sz="2800" dirty="0"/>
              <a:t>After viewing the question, show me your answer in 15 seconds.</a:t>
            </a:r>
          </a:p>
          <a:p>
            <a:r>
              <a:rPr lang="en-US" sz="2800" dirty="0"/>
              <a:t>Next, turn to your neighbor and you have one minute to convince him/her that you are right.</a:t>
            </a:r>
          </a:p>
        </p:txBody>
      </p:sp>
    </p:spTree>
    <p:extLst>
      <p:ext uri="{BB962C8B-B14F-4D97-AF65-F5344CB8AC3E}">
        <p14:creationId xmlns:p14="http://schemas.microsoft.com/office/powerpoint/2010/main" val="24054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99" y="533400"/>
            <a:ext cx="7049185" cy="1600200"/>
          </a:xfrm>
        </p:spPr>
        <p:txBody>
          <a:bodyPr>
            <a:noAutofit/>
          </a:bodyPr>
          <a:lstStyle/>
          <a:p>
            <a:r>
              <a:rPr lang="en-US" sz="3200" dirty="0" smtClean="0"/>
              <a:t>What are the shortcomings of the Holmes and </a:t>
            </a:r>
            <a:r>
              <a:rPr lang="en-US" sz="3200" dirty="0" err="1" smtClean="0"/>
              <a:t>Rahe’s</a:t>
            </a:r>
            <a:r>
              <a:rPr lang="en-US" sz="3200" dirty="0" smtClean="0"/>
              <a:t> Stress Scale?</a:t>
            </a:r>
            <a:endParaRPr lang="en-US" sz="3200" dirty="0"/>
          </a:p>
        </p:txBody>
      </p:sp>
      <p:sp>
        <p:nvSpPr>
          <p:cNvPr id="3" name="Content Placeholder 2"/>
          <p:cNvSpPr>
            <a:spLocks noGrp="1"/>
          </p:cNvSpPr>
          <p:nvPr>
            <p:ph idx="1"/>
          </p:nvPr>
        </p:nvSpPr>
        <p:spPr>
          <a:xfrm>
            <a:off x="1600199" y="2133600"/>
            <a:ext cx="6591985" cy="3549022"/>
          </a:xfrm>
        </p:spPr>
        <p:txBody>
          <a:bodyPr>
            <a:normAutofit lnSpcReduction="10000"/>
          </a:bodyPr>
          <a:lstStyle/>
          <a:p>
            <a:pPr marL="514350" indent="-514350">
              <a:buFont typeface="+mj-lt"/>
              <a:buAutoNum type="alphaUcPeriod"/>
            </a:pPr>
            <a:r>
              <a:rPr lang="en-US" sz="2400" dirty="0" smtClean="0"/>
              <a:t>The scale had never been psychometrically tested.</a:t>
            </a:r>
          </a:p>
          <a:p>
            <a:pPr marL="514350" indent="-514350">
              <a:buFont typeface="+mj-lt"/>
              <a:buAutoNum type="alphaUcPeriod"/>
            </a:pPr>
            <a:r>
              <a:rPr lang="en-US" sz="2400" dirty="0" smtClean="0"/>
              <a:t>The stressors on the survey include life-changing events only but exclude daily and cumulative stressors. </a:t>
            </a:r>
          </a:p>
          <a:p>
            <a:pPr marL="514350" indent="-514350">
              <a:buFont typeface="+mj-lt"/>
              <a:buAutoNum type="alphaUcPeriod"/>
            </a:pPr>
            <a:r>
              <a:rPr lang="en-US" sz="2400" dirty="0" smtClean="0"/>
              <a:t>The survey includes negative events only (e.g. divorce) but excludes positive events (e.g. marriage).</a:t>
            </a:r>
          </a:p>
          <a:p>
            <a:pPr marL="514350" indent="-514350">
              <a:buFont typeface="+mj-lt"/>
              <a:buAutoNum type="alphaUcPeriod"/>
            </a:pPr>
            <a:r>
              <a:rPr lang="en-US" sz="2400" dirty="0" smtClean="0"/>
              <a:t>All of the above</a:t>
            </a:r>
            <a:endParaRPr lang="en-US" sz="2400" dirty="0"/>
          </a:p>
          <a:p>
            <a:pPr marL="514350" indent="-514350">
              <a:buFont typeface="+mj-lt"/>
              <a:buAutoNum type="alphaUcPeriod"/>
            </a:pPr>
            <a:endParaRPr lang="en-US" sz="2800" dirty="0"/>
          </a:p>
          <a:p>
            <a:pPr marL="514350" indent="-514350">
              <a:buFont typeface="+mj-lt"/>
              <a:buAutoNum type="alphaUcPeriod"/>
            </a:pPr>
            <a:endParaRPr lang="en-US" sz="2800" dirty="0"/>
          </a:p>
          <a:p>
            <a:pPr marL="514350" indent="-514350">
              <a:buFont typeface="+mj-lt"/>
              <a:buAutoNum type="alphaUcPeriod"/>
            </a:pPr>
            <a:endParaRPr lang="en-US" sz="2800" dirty="0"/>
          </a:p>
        </p:txBody>
      </p:sp>
    </p:spTree>
    <p:extLst>
      <p:ext uri="{BB962C8B-B14F-4D97-AF65-F5344CB8AC3E}">
        <p14:creationId xmlns:p14="http://schemas.microsoft.com/office/powerpoint/2010/main" val="133663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990600"/>
            <a:ext cx="7238999" cy="1357090"/>
          </a:xfrm>
        </p:spPr>
        <p:txBody>
          <a:bodyPr>
            <a:noAutofit/>
          </a:bodyPr>
          <a:lstStyle/>
          <a:p>
            <a:r>
              <a:rPr lang="en-US" sz="3200" dirty="0" smtClean="0"/>
              <a:t>What is the most crucial stressors for US adults?</a:t>
            </a:r>
            <a:endParaRPr lang="en-US" sz="3200" dirty="0"/>
          </a:p>
        </p:txBody>
      </p:sp>
      <p:sp>
        <p:nvSpPr>
          <p:cNvPr id="3" name="Content Placeholder 2"/>
          <p:cNvSpPr>
            <a:spLocks noGrp="1"/>
          </p:cNvSpPr>
          <p:nvPr>
            <p:ph idx="1"/>
          </p:nvPr>
        </p:nvSpPr>
        <p:spPr>
          <a:xfrm>
            <a:off x="1600201" y="2347690"/>
            <a:ext cx="6934200" cy="3868332"/>
          </a:xfrm>
        </p:spPr>
        <p:txBody>
          <a:bodyPr>
            <a:normAutofit/>
          </a:bodyPr>
          <a:lstStyle/>
          <a:p>
            <a:pPr marL="457200" indent="-457200">
              <a:buFont typeface="+mj-lt"/>
              <a:buAutoNum type="alphaUcPeriod"/>
            </a:pPr>
            <a:endParaRPr lang="en-US" sz="3200" dirty="0"/>
          </a:p>
          <a:p>
            <a:pPr marL="457200" indent="-457200">
              <a:buFont typeface="+mj-lt"/>
              <a:buAutoNum type="alphaUcPeriod"/>
            </a:pPr>
            <a:r>
              <a:rPr lang="en-US" sz="3200" dirty="0" smtClean="0"/>
              <a:t>Work</a:t>
            </a:r>
          </a:p>
          <a:p>
            <a:pPr marL="457200" indent="-457200">
              <a:buFont typeface="+mj-lt"/>
              <a:buAutoNum type="alphaUcPeriod"/>
            </a:pPr>
            <a:r>
              <a:rPr lang="en-US" sz="3200" dirty="0" smtClean="0"/>
              <a:t>Health</a:t>
            </a:r>
          </a:p>
          <a:p>
            <a:pPr marL="457200" indent="-457200">
              <a:buFont typeface="+mj-lt"/>
              <a:buAutoNum type="alphaUcPeriod"/>
            </a:pPr>
            <a:r>
              <a:rPr lang="en-US" sz="3200" dirty="0" smtClean="0"/>
              <a:t>Inter-personal tension</a:t>
            </a:r>
          </a:p>
          <a:p>
            <a:pPr marL="457200" indent="-457200">
              <a:buFont typeface="+mj-lt"/>
              <a:buAutoNum type="alphaUcPeriod"/>
            </a:pPr>
            <a:r>
              <a:rPr lang="en-US" sz="3200" dirty="0" smtClean="0"/>
              <a:t>School</a:t>
            </a:r>
            <a:endParaRPr lang="en-US" sz="3200" dirty="0"/>
          </a:p>
          <a:p>
            <a:pPr marL="457200" indent="-457200">
              <a:buFont typeface="+mj-lt"/>
              <a:buAutoNum type="alphaUcPeriod"/>
            </a:pPr>
            <a:endParaRPr lang="en-US" sz="3200" dirty="0"/>
          </a:p>
          <a:p>
            <a:pPr marL="457200" indent="-457200">
              <a:buFont typeface="+mj-lt"/>
              <a:buAutoNum type="alphaUcPeriod"/>
            </a:pPr>
            <a:endParaRPr lang="en-US" sz="3200" dirty="0"/>
          </a:p>
          <a:p>
            <a:pPr marL="457200" indent="-457200">
              <a:buFont typeface="+mj-lt"/>
              <a:buAutoNum type="alphaUcPeriod"/>
            </a:pPr>
            <a:endParaRPr lang="en-US" sz="3200" dirty="0"/>
          </a:p>
        </p:txBody>
      </p:sp>
    </p:spTree>
    <p:extLst>
      <p:ext uri="{BB962C8B-B14F-4D97-AF65-F5344CB8AC3E}">
        <p14:creationId xmlns:p14="http://schemas.microsoft.com/office/powerpoint/2010/main" val="355320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noAutofit/>
          </a:bodyPr>
          <a:lstStyle/>
          <a:p>
            <a:r>
              <a:rPr lang="en-US" sz="3200" dirty="0"/>
              <a:t>Which of the following about </a:t>
            </a:r>
            <a:r>
              <a:rPr lang="en-US" sz="3200" dirty="0" smtClean="0"/>
              <a:t>is untrue</a:t>
            </a:r>
            <a:r>
              <a:rPr lang="en-US" sz="3200" dirty="0"/>
              <a:t>?</a:t>
            </a:r>
          </a:p>
        </p:txBody>
      </p:sp>
      <p:sp>
        <p:nvSpPr>
          <p:cNvPr id="3" name="Content Placeholder 2"/>
          <p:cNvSpPr>
            <a:spLocks noGrp="1"/>
          </p:cNvSpPr>
          <p:nvPr>
            <p:ph idx="1"/>
          </p:nvPr>
        </p:nvSpPr>
        <p:spPr>
          <a:xfrm>
            <a:off x="1937933" y="3048000"/>
            <a:ext cx="6591985" cy="2971800"/>
          </a:xfrm>
        </p:spPr>
        <p:txBody>
          <a:bodyPr>
            <a:normAutofit fontScale="92500" lnSpcReduction="10000"/>
          </a:bodyPr>
          <a:lstStyle/>
          <a:p>
            <a:pPr marL="457200" indent="-457200">
              <a:buFont typeface="+mj-lt"/>
              <a:buAutoNum type="alphaUcPeriod"/>
            </a:pPr>
            <a:r>
              <a:rPr lang="en-US" sz="2800" dirty="0" smtClean="0"/>
              <a:t>It is more likely for men to suffer from financial stress</a:t>
            </a:r>
          </a:p>
          <a:p>
            <a:pPr marL="457200" indent="-457200">
              <a:buFont typeface="+mj-lt"/>
              <a:buAutoNum type="alphaUcPeriod"/>
            </a:pPr>
            <a:r>
              <a:rPr lang="en-US" sz="2800" dirty="0" smtClean="0"/>
              <a:t>It is more likely for women to suffer from relational stress.</a:t>
            </a:r>
          </a:p>
          <a:p>
            <a:pPr marL="457200" indent="-457200">
              <a:buFont typeface="+mj-lt"/>
              <a:buAutoNum type="alphaUcPeriod"/>
            </a:pPr>
            <a:r>
              <a:rPr lang="en-US" sz="2800" dirty="0" smtClean="0"/>
              <a:t>PTSD does not decline over time.</a:t>
            </a:r>
          </a:p>
          <a:p>
            <a:pPr marL="457200" indent="-457200">
              <a:buFont typeface="+mj-lt"/>
              <a:buAutoNum type="alphaUcPeriod"/>
            </a:pPr>
            <a:r>
              <a:rPr lang="en-US" sz="2800" dirty="0" smtClean="0"/>
              <a:t>PTSD can be alleviated by social support</a:t>
            </a:r>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a:p>
            <a:endParaRPr lang="en-US" dirty="0"/>
          </a:p>
        </p:txBody>
      </p:sp>
    </p:spTree>
    <p:extLst>
      <p:ext uri="{BB962C8B-B14F-4D97-AF65-F5344CB8AC3E}">
        <p14:creationId xmlns:p14="http://schemas.microsoft.com/office/powerpoint/2010/main" val="218770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061" y="381000"/>
            <a:ext cx="6589199" cy="2271490"/>
          </a:xfrm>
        </p:spPr>
        <p:txBody>
          <a:bodyPr>
            <a:noAutofit/>
          </a:bodyPr>
          <a:lstStyle/>
          <a:p>
            <a:r>
              <a:rPr lang="en-US" sz="3200" dirty="0" smtClean="0"/>
              <a:t>Which of the following coping method(s) is/are more likely lead to negative results?</a:t>
            </a:r>
            <a:endParaRPr lang="en-US" sz="3200" dirty="0"/>
          </a:p>
        </p:txBody>
      </p:sp>
      <p:sp>
        <p:nvSpPr>
          <p:cNvPr id="3" name="Content Placeholder 2"/>
          <p:cNvSpPr>
            <a:spLocks noGrp="1"/>
          </p:cNvSpPr>
          <p:nvPr>
            <p:ph idx="1"/>
          </p:nvPr>
        </p:nvSpPr>
        <p:spPr>
          <a:xfrm>
            <a:off x="1973275" y="2286000"/>
            <a:ext cx="6591985" cy="4191000"/>
          </a:xfrm>
        </p:spPr>
        <p:txBody>
          <a:bodyPr>
            <a:normAutofit/>
          </a:bodyPr>
          <a:lstStyle/>
          <a:p>
            <a:pPr marL="457200" indent="-457200">
              <a:buFont typeface="+mj-lt"/>
              <a:buAutoNum type="alphaUcPeriod"/>
            </a:pPr>
            <a:r>
              <a:rPr lang="en-US" sz="2800" dirty="0"/>
              <a:t>E</a:t>
            </a:r>
            <a:r>
              <a:rPr lang="en-US" sz="2800" dirty="0" smtClean="0"/>
              <a:t>motion-focused coping</a:t>
            </a:r>
          </a:p>
          <a:p>
            <a:pPr marL="457200" indent="-457200">
              <a:buFont typeface="+mj-lt"/>
              <a:buAutoNum type="alphaUcPeriod"/>
            </a:pPr>
            <a:r>
              <a:rPr lang="en-US" sz="2800" dirty="0"/>
              <a:t>S</a:t>
            </a:r>
            <a:r>
              <a:rPr lang="en-US" sz="2800" dirty="0" smtClean="0"/>
              <a:t>ocial coping</a:t>
            </a:r>
          </a:p>
          <a:p>
            <a:pPr marL="457200" indent="-457200">
              <a:buFont typeface="+mj-lt"/>
              <a:buAutoNum type="alphaUcPeriod"/>
            </a:pPr>
            <a:r>
              <a:rPr lang="en-US" sz="2800" dirty="0" smtClean="0"/>
              <a:t>Over-compensation</a:t>
            </a:r>
          </a:p>
          <a:p>
            <a:pPr marL="457200" indent="-457200">
              <a:buFont typeface="+mj-lt"/>
              <a:buAutoNum type="alphaUcPeriod"/>
            </a:pPr>
            <a:r>
              <a:rPr lang="en-US" sz="2800" dirty="0" smtClean="0"/>
              <a:t>All of the above</a:t>
            </a:r>
            <a:endParaRPr lang="en-US" sz="2800" dirty="0"/>
          </a:p>
          <a:p>
            <a:pPr marL="457200" indent="-457200">
              <a:buFont typeface="+mj-lt"/>
              <a:buAutoNum type="alphaUcPeriod"/>
            </a:pPr>
            <a:endParaRPr lang="en-US" sz="2800" dirty="0"/>
          </a:p>
          <a:p>
            <a:pPr marL="457200" indent="-457200">
              <a:buFont typeface="+mj-lt"/>
              <a:buAutoNum type="alphaUcPeriod"/>
            </a:pPr>
            <a:endParaRPr lang="en-US" sz="2800" dirty="0"/>
          </a:p>
          <a:p>
            <a:pPr marL="457200" indent="-457200">
              <a:buFont typeface="+mj-lt"/>
              <a:buAutoNum type="alphaUcPeriod"/>
            </a:pPr>
            <a:endParaRPr lang="en-US" dirty="0"/>
          </a:p>
        </p:txBody>
      </p:sp>
    </p:spTree>
    <p:extLst>
      <p:ext uri="{BB962C8B-B14F-4D97-AF65-F5344CB8AC3E}">
        <p14:creationId xmlns:p14="http://schemas.microsoft.com/office/powerpoint/2010/main" val="205721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2271490"/>
          </a:xfrm>
        </p:spPr>
        <p:txBody>
          <a:bodyPr>
            <a:noAutofit/>
          </a:bodyPr>
          <a:lstStyle/>
          <a:p>
            <a:r>
              <a:rPr lang="en-US" sz="2400" dirty="0" smtClean="0"/>
              <a:t>Jane is a top student at APU. Her GPA is 4.0 and she won the Senior Research Award at the Department of Psychology. </a:t>
            </a:r>
            <a:r>
              <a:rPr lang="en-US" sz="2400" dirty="0" smtClean="0"/>
              <a:t>All professors told her that </a:t>
            </a:r>
            <a:r>
              <a:rPr lang="en-US" sz="2400" smtClean="0"/>
              <a:t>no doubt she </a:t>
            </a:r>
            <a:r>
              <a:rPr lang="en-US" sz="2400" dirty="0" smtClean="0"/>
              <a:t>will be admitted by top graduate programs at Harvard, Yale, and UCLA. However, in addition to Tier-1 gradate programs, she also send her application packages to Tier-2 and Tier-3 graduate schools. What is she doing? </a:t>
            </a:r>
            <a:endParaRPr lang="en-US" sz="2400" dirty="0"/>
          </a:p>
        </p:txBody>
      </p:sp>
      <p:sp>
        <p:nvSpPr>
          <p:cNvPr id="3" name="Content Placeholder 2"/>
          <p:cNvSpPr>
            <a:spLocks noGrp="1"/>
          </p:cNvSpPr>
          <p:nvPr>
            <p:ph idx="1"/>
          </p:nvPr>
        </p:nvSpPr>
        <p:spPr>
          <a:xfrm>
            <a:off x="1942415" y="4495800"/>
            <a:ext cx="6591985" cy="2177422"/>
          </a:xfrm>
        </p:spPr>
        <p:txBody>
          <a:bodyPr>
            <a:normAutofit/>
          </a:bodyPr>
          <a:lstStyle/>
          <a:p>
            <a:pPr marL="457200" indent="-457200">
              <a:buFont typeface="+mj-lt"/>
              <a:buAutoNum type="alphaUcPeriod"/>
            </a:pPr>
            <a:r>
              <a:rPr lang="en-US" sz="2000" dirty="0" smtClean="0"/>
              <a:t>Problem-focused coping</a:t>
            </a:r>
          </a:p>
          <a:p>
            <a:pPr marL="457200" indent="-457200">
              <a:buFont typeface="+mj-lt"/>
              <a:buAutoNum type="alphaUcPeriod"/>
            </a:pPr>
            <a:r>
              <a:rPr lang="en-US" sz="2000" dirty="0" smtClean="0"/>
              <a:t>Meaning-focused coping</a:t>
            </a:r>
          </a:p>
          <a:p>
            <a:pPr marL="457200" indent="-457200">
              <a:buFont typeface="+mj-lt"/>
              <a:buAutoNum type="alphaUcPeriod"/>
            </a:pPr>
            <a:r>
              <a:rPr lang="en-US" sz="2000" dirty="0" smtClean="0"/>
              <a:t>Tangible support</a:t>
            </a:r>
          </a:p>
          <a:p>
            <a:pPr marL="457200" indent="-457200">
              <a:buFont typeface="+mj-lt"/>
              <a:buAutoNum type="alphaUcPeriod"/>
            </a:pPr>
            <a:r>
              <a:rPr lang="en-US" sz="2000" dirty="0" smtClean="0"/>
              <a:t>Proactive coping</a:t>
            </a:r>
          </a:p>
          <a:p>
            <a:pPr marL="457200" indent="-457200">
              <a:buFont typeface="+mj-lt"/>
              <a:buAutoNum type="alphaUcPeriod"/>
            </a:pPr>
            <a:endParaRPr lang="en-US" sz="2000" dirty="0"/>
          </a:p>
          <a:p>
            <a:pPr marL="457200" indent="-457200">
              <a:buFont typeface="+mj-lt"/>
              <a:buAutoNum type="alphaUcPeriod"/>
            </a:pPr>
            <a:endParaRPr lang="en-US" sz="2000" dirty="0"/>
          </a:p>
          <a:p>
            <a:pPr marL="457200" indent="-457200">
              <a:buFont typeface="+mj-lt"/>
              <a:buAutoNum type="alphaUcPeriod"/>
            </a:pPr>
            <a:endParaRPr lang="en-US" sz="2800" dirty="0"/>
          </a:p>
          <a:p>
            <a:pPr marL="457200" indent="-457200">
              <a:buFont typeface="+mj-lt"/>
              <a:buAutoNum type="alphaUcPeriod"/>
            </a:pPr>
            <a:endParaRPr lang="en-US" dirty="0"/>
          </a:p>
        </p:txBody>
      </p:sp>
    </p:spTree>
    <p:extLst>
      <p:ext uri="{BB962C8B-B14F-4D97-AF65-F5344CB8AC3E}">
        <p14:creationId xmlns:p14="http://schemas.microsoft.com/office/powerpoint/2010/main" val="323293014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A1D3E5-98BB-4A56-8979-BA5C964ED8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507</TotalTime>
  <Words>287</Words>
  <Application>Microsoft Office PowerPoint</Application>
  <PresentationFormat>On-screen Show (4:3)</PresentationFormat>
  <Paragraphs>40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Wisp</vt:lpstr>
      <vt:lpstr>Unit 10: Ungraded review questions</vt:lpstr>
      <vt:lpstr>Can you explain your answer?</vt:lpstr>
      <vt:lpstr>What are the shortcomings of the Holmes and Rahe’s Stress Scale?</vt:lpstr>
      <vt:lpstr>What is the most crucial stressors for US adults?</vt:lpstr>
      <vt:lpstr>Which of the following about is untrue?</vt:lpstr>
      <vt:lpstr>Which of the following coping method(s) is/are more likely lead to negative results?</vt:lpstr>
      <vt:lpstr>Jane is a top student at APU. Her GPA is 4.0 and she won the Senior Research Award at the Department of Psychology. All professors told her that no doubt she will be admitted by top graduate programs at Harvard, Yale, and UCLA. However, in addition to Tier-1 gradate programs, she also send her application packages to Tier-2 and Tier-3 graduate schools. What is she doing?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design: Ungraded review questions</dc:title>
  <dc:creator>Chong Ho Yu</dc:creator>
  <cp:keywords/>
  <cp:lastModifiedBy>Chong Ho Yu</cp:lastModifiedBy>
  <cp:revision>146</cp:revision>
  <cp:lastPrinted>1601-01-01T00:00:00Z</cp:lastPrinted>
  <dcterms:created xsi:type="dcterms:W3CDTF">2015-03-25T05:36:38Z</dcterms:created>
  <dcterms:modified xsi:type="dcterms:W3CDTF">2019-12-05T11:07:05Z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TC010690981033</vt:lpwstr>
  </property>
</Properties>
</file>