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57" r:id="rId2"/>
    <p:sldId id="293" r:id="rId3"/>
    <p:sldId id="294" r:id="rId4"/>
    <p:sldId id="295" r:id="rId5"/>
    <p:sldId id="296" r:id="rId6"/>
    <p:sldId id="297" r:id="rId7"/>
    <p:sldId id="298" r:id="rId8"/>
    <p:sldId id="330" r:id="rId9"/>
    <p:sldId id="324" r:id="rId10"/>
    <p:sldId id="325" r:id="rId11"/>
    <p:sldId id="323" r:id="rId12"/>
    <p:sldId id="331" r:id="rId13"/>
    <p:sldId id="300" r:id="rId14"/>
    <p:sldId id="302" r:id="rId15"/>
    <p:sldId id="304" r:id="rId16"/>
    <p:sldId id="326" r:id="rId17"/>
    <p:sldId id="312" r:id="rId18"/>
    <p:sldId id="317" r:id="rId19"/>
    <p:sldId id="313" r:id="rId20"/>
    <p:sldId id="314" r:id="rId21"/>
    <p:sldId id="315" r:id="rId22"/>
    <p:sldId id="316" r:id="rId23"/>
    <p:sldId id="405" r:id="rId24"/>
    <p:sldId id="406" r:id="rId25"/>
    <p:sldId id="318" r:id="rId26"/>
    <p:sldId id="319" r:id="rId27"/>
    <p:sldId id="320" r:id="rId28"/>
    <p:sldId id="321" r:id="rId29"/>
    <p:sldId id="322" r:id="rId30"/>
    <p:sldId id="327" r:id="rId31"/>
    <p:sldId id="328" r:id="rId32"/>
    <p:sldId id="32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34"/>
    <p:restoredTop sz="87826" autoAdjust="0"/>
  </p:normalViewPr>
  <p:slideViewPr>
    <p:cSldViewPr>
      <p:cViewPr varScale="1">
        <p:scale>
          <a:sx n="67" d="100"/>
          <a:sy n="67" d="100"/>
        </p:scale>
        <p:origin x="57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446878-8788-411E-ADA9-298A02FFD007}" type="datetimeFigureOut">
              <a:rPr lang="en-US" smtClean="0"/>
              <a:t>1/13/20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BD02C-63FB-47A2-A0CE-DD5C18ABE223}" type="slidenum">
              <a:rPr lang="en-US" smtClean="0"/>
              <a:t>‹#›</a:t>
            </a:fld>
            <a:endParaRPr lang="en-US"/>
          </a:p>
        </p:txBody>
      </p:sp>
    </p:spTree>
    <p:extLst>
      <p:ext uri="{BB962C8B-B14F-4D97-AF65-F5344CB8AC3E}">
        <p14:creationId xmlns:p14="http://schemas.microsoft.com/office/powerpoint/2010/main" val="483462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1</a:t>
            </a:fld>
            <a:endParaRPr lang="en-US"/>
          </a:p>
        </p:txBody>
      </p:sp>
    </p:spTree>
    <p:extLst>
      <p:ext uri="{BB962C8B-B14F-4D97-AF65-F5344CB8AC3E}">
        <p14:creationId xmlns:p14="http://schemas.microsoft.com/office/powerpoint/2010/main" val="3058272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E8F74B5-A204-44C9-915B-1A5B81993F94}" type="slidenum">
              <a:rPr lang="en-US" smtClean="0"/>
              <a:pPr>
                <a:defRPr/>
              </a:pPr>
              <a:t>3</a:t>
            </a:fld>
            <a:endParaRPr lang="en-US" dirty="0"/>
          </a:p>
        </p:txBody>
      </p:sp>
    </p:spTree>
    <p:extLst>
      <p:ext uri="{BB962C8B-B14F-4D97-AF65-F5344CB8AC3E}">
        <p14:creationId xmlns:p14="http://schemas.microsoft.com/office/powerpoint/2010/main" val="1074272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30491DD1-F89D-4694-87CF-4647CCB6765F}" type="slidenum">
              <a:rPr lang="en-US" altLang="en-US" smtClean="0"/>
              <a:pPr eaLnBrk="1" hangingPunct="1"/>
              <a:t>6</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568959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Responsible for cell growth &amp; maintenance</a:t>
            </a:r>
          </a:p>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7</a:t>
            </a:fld>
            <a:endParaRPr lang="en-US"/>
          </a:p>
        </p:txBody>
      </p:sp>
    </p:spTree>
    <p:extLst>
      <p:ext uri="{BB962C8B-B14F-4D97-AF65-F5344CB8AC3E}">
        <p14:creationId xmlns:p14="http://schemas.microsoft.com/office/powerpoint/2010/main" val="2258468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Responsible for cell growth &amp; maintenance</a:t>
            </a:r>
          </a:p>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8</a:t>
            </a:fld>
            <a:endParaRPr lang="en-US"/>
          </a:p>
        </p:txBody>
      </p:sp>
    </p:spTree>
    <p:extLst>
      <p:ext uri="{BB962C8B-B14F-4D97-AF65-F5344CB8AC3E}">
        <p14:creationId xmlns:p14="http://schemas.microsoft.com/office/powerpoint/2010/main" val="266832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Responsible for cell growth &amp; maintenance</a:t>
            </a:r>
          </a:p>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9</a:t>
            </a:fld>
            <a:endParaRPr lang="en-US"/>
          </a:p>
        </p:txBody>
      </p:sp>
    </p:spTree>
    <p:extLst>
      <p:ext uri="{BB962C8B-B14F-4D97-AF65-F5344CB8AC3E}">
        <p14:creationId xmlns:p14="http://schemas.microsoft.com/office/powerpoint/2010/main" val="1648965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Responsible for cell growth &amp; maintenance</a:t>
            </a:r>
          </a:p>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10</a:t>
            </a:fld>
            <a:endParaRPr lang="en-US"/>
          </a:p>
        </p:txBody>
      </p:sp>
    </p:spTree>
    <p:extLst>
      <p:ext uri="{BB962C8B-B14F-4D97-AF65-F5344CB8AC3E}">
        <p14:creationId xmlns:p14="http://schemas.microsoft.com/office/powerpoint/2010/main" val="3040228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BD02C-63FB-47A2-A0CE-DD5C18ABE223}" type="slidenum">
              <a:rPr lang="en-US" smtClean="0"/>
              <a:t>15</a:t>
            </a:fld>
            <a:endParaRPr lang="en-US"/>
          </a:p>
        </p:txBody>
      </p:sp>
    </p:spTree>
    <p:extLst>
      <p:ext uri="{BB962C8B-B14F-4D97-AF65-F5344CB8AC3E}">
        <p14:creationId xmlns:p14="http://schemas.microsoft.com/office/powerpoint/2010/main" val="433861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슬라이드 이미지 개체 틀 1"/>
          <p:cNvSpPr>
            <a:spLocks noGrp="1" noRot="1" noChangeAspect="1" noTextEdit="1"/>
          </p:cNvSpPr>
          <p:nvPr>
            <p:ph type="sldImg"/>
          </p:nvPr>
        </p:nvSpPr>
        <p:spPr>
          <a:ln/>
        </p:spPr>
      </p:sp>
      <p:sp>
        <p:nvSpPr>
          <p:cNvPr id="91139" name="슬라이드 노트 개체 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327684" name="슬라이드 번호 개체 틀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8FC576-D988-40AD-A308-A13B071E2044}" type="slidenum">
              <a:rPr lang="en-US" altLang="ko-KR">
                <a:cs typeface="Arial" panose="020B0604020202020204" pitchFamily="34" charset="0"/>
              </a:rPr>
              <a:pPr>
                <a:spcBef>
                  <a:spcPct val="0"/>
                </a:spcBef>
              </a:pPr>
              <a:t>16</a:t>
            </a:fld>
            <a:endParaRPr lang="en-US" altLang="ko-KR">
              <a:cs typeface="Arial" panose="020B0604020202020204" pitchFamily="34" charset="0"/>
            </a:endParaRPr>
          </a:p>
        </p:txBody>
      </p:sp>
    </p:spTree>
    <p:extLst>
      <p:ext uri="{BB962C8B-B14F-4D97-AF65-F5344CB8AC3E}">
        <p14:creationId xmlns:p14="http://schemas.microsoft.com/office/powerpoint/2010/main" val="3714600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3DEDFFE1-23B7-4B7B-B23B-230749C58122}" type="slidenum">
              <a:rPr lang="en-US" altLang="en-US" smtClean="0"/>
              <a:pPr eaLnBrk="1" hangingPunct="1"/>
              <a:t>21</a:t>
            </a:fld>
            <a:endParaRPr lang="en-US" altLang="en-US"/>
          </a:p>
        </p:txBody>
      </p:sp>
      <p:sp>
        <p:nvSpPr>
          <p:cNvPr id="43011" name="Rectangle 1031"/>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fld id="{8E3FA56A-BBD6-4AA0-94A4-8902EE956DDC}" type="slidenum">
              <a:rPr lang="en-US" altLang="en-US" sz="1200">
                <a:cs typeface="Arial" charset="0"/>
              </a:rPr>
              <a:pPr algn="r" eaLnBrk="1" hangingPunct="1"/>
              <a:t>21</a:t>
            </a:fld>
            <a:endParaRPr lang="en-US" altLang="en-US" sz="1200">
              <a:cs typeface="Arial" charset="0"/>
            </a:endParaRPr>
          </a:p>
        </p:txBody>
      </p:sp>
      <p:sp>
        <p:nvSpPr>
          <p:cNvPr id="43012" name="Rectangle 2"/>
          <p:cNvSpPr>
            <a:spLocks noGrp="1" noRot="1" noChangeAspect="1" noChangeArrowheads="1" noTextEdit="1"/>
          </p:cNvSpPr>
          <p:nvPr>
            <p:ph type="sldImg"/>
          </p:nvPr>
        </p:nvSpPr>
        <p:spPr>
          <a:solidFill>
            <a:srgbClr val="FFFFFF"/>
          </a:solidFill>
          <a:ln/>
        </p:spPr>
      </p:sp>
      <p:sp>
        <p:nvSpPr>
          <p:cNvPr id="43013"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3419343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59D9BF4-CB41-49FF-BBCC-14198AB79E24}" type="datetimeFigureOut">
              <a:rPr lang="en-US" smtClean="0"/>
              <a:t>1/13/20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4D93191-A519-4602-88EC-4CEC5BE57025}"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9D9BF4-CB41-49FF-BBCC-14198AB79E24}"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9D9BF4-CB41-49FF-BBCC-14198AB79E24}"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A59D9BF4-CB41-49FF-BBCC-14198AB79E24}" type="datetimeFigureOut">
              <a:rPr lang="en-US" smtClean="0"/>
              <a:t>1/13/20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93191-A519-4602-88EC-4CEC5BE57025}"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9D9BF4-CB41-49FF-BBCC-14198AB79E24}" type="datetimeFigureOut">
              <a:rPr lang="en-US" smtClean="0"/>
              <a:t>1/13/20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9D9BF4-CB41-49FF-BBCC-14198AB79E24}" type="datetimeFigureOut">
              <a:rPr lang="en-US" smtClean="0"/>
              <a:t>1/13/20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9D9BF4-CB41-49FF-BBCC-14198AB79E24}" type="datetimeFigureOut">
              <a:rPr lang="en-US" smtClean="0"/>
              <a:t>1/13/20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59D9BF4-CB41-49FF-BBCC-14198AB79E24}" type="datetimeFigureOut">
              <a:rPr lang="en-US" smtClean="0"/>
              <a:t>1/13/20</a:t>
            </a:fld>
            <a:endParaRPr lang="en-US"/>
          </a:p>
        </p:txBody>
      </p:sp>
      <p:sp>
        <p:nvSpPr>
          <p:cNvPr id="7" name="Slide Number Placeholder 6"/>
          <p:cNvSpPr>
            <a:spLocks noGrp="1"/>
          </p:cNvSpPr>
          <p:nvPr>
            <p:ph type="sldNum" sz="quarter" idx="12"/>
          </p:nvPr>
        </p:nvSpPr>
        <p:spPr/>
        <p:txBody>
          <a:bodyPr/>
          <a:lstStyle/>
          <a:p>
            <a:fld id="{04D93191-A519-4602-88EC-4CEC5BE57025}"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9D9BF4-CB41-49FF-BBCC-14198AB79E24}" type="datetimeFigureOut">
              <a:rPr lang="en-US" smtClean="0"/>
              <a:t>1/13/20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9D9BF4-CB41-49FF-BBCC-14198AB79E24}"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9D9BF4-CB41-49FF-BBCC-14198AB79E24}"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93191-A519-4602-88EC-4CEC5BE5702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제목, 텍스트 및 클립 아트">
    <p:spTree>
      <p:nvGrpSpPr>
        <p:cNvPr id="1" name=""/>
        <p:cNvGrpSpPr/>
        <p:nvPr/>
      </p:nvGrpSpPr>
      <p:grpSpPr>
        <a:xfrm>
          <a:off x="0" y="0"/>
          <a:ext cx="0" cy="0"/>
          <a:chOff x="0" y="0"/>
          <a:chExt cx="0" cy="0"/>
        </a:xfrm>
      </p:grpSpPr>
      <p:sp>
        <p:nvSpPr>
          <p:cNvPr id="2" name="제목 1"/>
          <p:cNvSpPr>
            <a:spLocks noGrp="1"/>
          </p:cNvSpPr>
          <p:nvPr>
            <p:ph type="title"/>
          </p:nvPr>
        </p:nvSpPr>
        <p:spPr>
          <a:xfrm>
            <a:off x="301625" y="228600"/>
            <a:ext cx="8540750" cy="1143000"/>
          </a:xfrm>
        </p:spPr>
        <p:txBody>
          <a:bodyPr/>
          <a:lstStyle/>
          <a:p>
            <a:r>
              <a:rPr lang="ko-KR" altLang="en-US"/>
              <a:t>마스터 제목 스타일 편집</a:t>
            </a:r>
          </a:p>
        </p:txBody>
      </p:sp>
      <p:sp>
        <p:nvSpPr>
          <p:cNvPr id="3" name="텍스트 개체 틀 2"/>
          <p:cNvSpPr>
            <a:spLocks noGrp="1"/>
          </p:cNvSpPr>
          <p:nvPr>
            <p:ph type="body" sz="half" idx="1"/>
          </p:nvPr>
        </p:nvSpPr>
        <p:spPr>
          <a:xfrm>
            <a:off x="301625" y="1600200"/>
            <a:ext cx="4194175" cy="4498975"/>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클립 아트 개체 틀 3"/>
          <p:cNvSpPr>
            <a:spLocks noGrp="1"/>
          </p:cNvSpPr>
          <p:nvPr>
            <p:ph type="clipArt" sz="half" idx="2"/>
          </p:nvPr>
        </p:nvSpPr>
        <p:spPr>
          <a:xfrm>
            <a:off x="4648200" y="1600200"/>
            <a:ext cx="4194175" cy="4498975"/>
          </a:xfrm>
        </p:spPr>
        <p:txBody>
          <a:bodyPr rtlCol="0">
            <a:normAutofit/>
          </a:bodyPr>
          <a:lstStyle/>
          <a:p>
            <a:pPr lvl="0"/>
            <a:endParaRPr lang="ko-KR" altLang="en-US" noProof="0"/>
          </a:p>
        </p:txBody>
      </p:sp>
      <p:sp>
        <p:nvSpPr>
          <p:cNvPr id="5" name="날짜 개체 틀 4"/>
          <p:cNvSpPr>
            <a:spLocks noGrp="1"/>
          </p:cNvSpPr>
          <p:nvPr>
            <p:ph type="dt" sz="half" idx="10"/>
          </p:nvPr>
        </p:nvSpPr>
        <p:spPr>
          <a:xfrm>
            <a:off x="301625" y="6245225"/>
            <a:ext cx="2289175" cy="476250"/>
          </a:xfrm>
        </p:spPr>
        <p:txBody>
          <a:bodyPr/>
          <a:lstStyle>
            <a:lvl1pPr>
              <a:defRPr/>
            </a:lvl1pPr>
          </a:lstStyle>
          <a:p>
            <a:pPr>
              <a:defRPr/>
            </a:pPr>
            <a:endParaRPr lang="en-US" altLang="ko-KR"/>
          </a:p>
        </p:txBody>
      </p:sp>
      <p:sp>
        <p:nvSpPr>
          <p:cNvPr id="6" name="바닥글 개체 틀 5"/>
          <p:cNvSpPr>
            <a:spLocks noGrp="1"/>
          </p:cNvSpPr>
          <p:nvPr>
            <p:ph type="ftr" sz="quarter" idx="11"/>
          </p:nvPr>
        </p:nvSpPr>
        <p:spPr>
          <a:xfrm>
            <a:off x="3124200" y="6245225"/>
            <a:ext cx="2895600" cy="476250"/>
          </a:xfrm>
        </p:spPr>
        <p:txBody>
          <a:bodyPr/>
          <a:lstStyle>
            <a:lvl1pPr>
              <a:defRPr/>
            </a:lvl1pPr>
          </a:lstStyle>
          <a:p>
            <a:pPr>
              <a:defRPr/>
            </a:pPr>
            <a:endParaRPr lang="en-US" altLang="ko-KR"/>
          </a:p>
        </p:txBody>
      </p:sp>
      <p:sp>
        <p:nvSpPr>
          <p:cNvPr id="7" name="슬라이드 번호 개체 틀 6"/>
          <p:cNvSpPr>
            <a:spLocks noGrp="1"/>
          </p:cNvSpPr>
          <p:nvPr>
            <p:ph type="sldNum" sz="quarter" idx="12"/>
          </p:nvPr>
        </p:nvSpPr>
        <p:spPr>
          <a:xfrm>
            <a:off x="6553200" y="6245225"/>
            <a:ext cx="2289175" cy="476250"/>
          </a:xfrm>
        </p:spPr>
        <p:txBody>
          <a:bodyPr/>
          <a:lstStyle>
            <a:lvl1pPr>
              <a:defRPr/>
            </a:lvl1pPr>
          </a:lstStyle>
          <a:p>
            <a:fld id="{F4116C15-38C0-41AB-995C-C3B88C5CC7B7}" type="slidenum">
              <a:rPr lang="en-US" altLang="ko-KR"/>
              <a:pPr/>
              <a:t>‹#›</a:t>
            </a:fld>
            <a:endParaRPr lang="en-US" altLang="ko-KR"/>
          </a:p>
        </p:txBody>
      </p:sp>
    </p:spTree>
    <p:extLst>
      <p:ext uri="{BB962C8B-B14F-4D97-AF65-F5344CB8AC3E}">
        <p14:creationId xmlns:p14="http://schemas.microsoft.com/office/powerpoint/2010/main" val="55476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59D9BF4-CB41-49FF-BBCC-14198AB79E24}" type="datetimeFigureOut">
              <a:rPr lang="en-US" smtClean="0"/>
              <a:t>1/13/20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4D93191-A519-4602-88EC-4CEC5BE5702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qS83wD29P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FEHNIELPb0s" TargetMode="Externa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fFGmCRc0nj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3.jpeg"/><Relationship Id="rId4" Type="http://schemas.openxmlformats.org/officeDocument/2006/relationships/hyperlink" Target="../../../../../../../../../../../../../../../Program%20Files/TurningPoint/2003/Questions.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dqBGzkz1oD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normAutofit fontScale="90000"/>
          </a:bodyPr>
          <a:lstStyle/>
          <a:p>
            <a:pPr eaLnBrk="1" hangingPunct="1"/>
            <a:r>
              <a:rPr lang="en-US" sz="4000" dirty="0">
                <a:ea typeface="ＭＳ Ｐゴシック" charset="-128"/>
              </a:rPr>
              <a:t>Cognitive Neuroscience</a:t>
            </a:r>
          </a:p>
        </p:txBody>
      </p:sp>
      <p:sp>
        <p:nvSpPr>
          <p:cNvPr id="14339" name="Rectangle 3"/>
          <p:cNvSpPr>
            <a:spLocks noGrp="1" noChangeArrowheads="1"/>
          </p:cNvSpPr>
          <p:nvPr>
            <p:ph type="subTitle" idx="1"/>
          </p:nvPr>
        </p:nvSpPr>
        <p:spPr>
          <a:xfrm>
            <a:off x="428626" y="2895600"/>
            <a:ext cx="5057774" cy="1368798"/>
          </a:xfrm>
        </p:spPr>
        <p:txBody>
          <a:bodyPr>
            <a:normAutofit/>
          </a:bodyPr>
          <a:lstStyle/>
          <a:p>
            <a:pPr eaLnBrk="1" hangingPunct="1"/>
            <a:r>
              <a:rPr lang="en-US" sz="2400" i="0" dirty="0">
                <a:ea typeface="ＭＳ Ｐゴシック" charset="-128"/>
              </a:rPr>
              <a:t>How does an idea move a muscle?</a:t>
            </a:r>
          </a:p>
        </p:txBody>
      </p:sp>
    </p:spTree>
    <p:extLst>
      <p:ext uri="{BB962C8B-B14F-4D97-AF65-F5344CB8AC3E}">
        <p14:creationId xmlns:p14="http://schemas.microsoft.com/office/powerpoint/2010/main" val="345816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043490" y="1027664"/>
            <a:ext cx="7567110" cy="801136"/>
          </a:xfrm>
        </p:spPr>
        <p:txBody>
          <a:bodyPr>
            <a:normAutofit fontScale="90000"/>
          </a:bodyPr>
          <a:lstStyle/>
          <a:p>
            <a:r>
              <a:rPr lang="en-US" altLang="en-US" dirty="0"/>
              <a:t>Some Questions We Will Consider</a:t>
            </a:r>
          </a:p>
        </p:txBody>
      </p:sp>
      <p:sp>
        <p:nvSpPr>
          <p:cNvPr id="3075" name="Content Placeholder 2"/>
          <p:cNvSpPr>
            <a:spLocks noGrp="1"/>
          </p:cNvSpPr>
          <p:nvPr>
            <p:ph idx="1"/>
          </p:nvPr>
        </p:nvSpPr>
        <p:spPr/>
        <p:txBody>
          <a:bodyPr>
            <a:normAutofit lnSpcReduction="10000"/>
          </a:bodyPr>
          <a:lstStyle/>
          <a:p>
            <a:r>
              <a:rPr lang="en-US" altLang="en-US" dirty="0"/>
              <a:t>What is cognitive neuroscience, and why is it necessary?</a:t>
            </a:r>
          </a:p>
          <a:p>
            <a:r>
              <a:rPr lang="en-US" altLang="en-US" dirty="0"/>
              <a:t>How is information </a:t>
            </a:r>
            <a:r>
              <a:rPr lang="en-US" altLang="en-US" dirty="0">
                <a:solidFill>
                  <a:srgbClr val="FF0000"/>
                </a:solidFill>
              </a:rPr>
              <a:t>transmitted</a:t>
            </a:r>
            <a:r>
              <a:rPr lang="en-US" altLang="en-US" dirty="0"/>
              <a:t> from one place to another in the </a:t>
            </a:r>
            <a:r>
              <a:rPr lang="en-US" altLang="en-US" dirty="0">
                <a:solidFill>
                  <a:srgbClr val="FF0000"/>
                </a:solidFill>
              </a:rPr>
              <a:t>nervous system</a:t>
            </a:r>
            <a:r>
              <a:rPr lang="en-US" altLang="en-US" dirty="0"/>
              <a:t>?</a:t>
            </a:r>
          </a:p>
          <a:p>
            <a:r>
              <a:rPr lang="en-US" altLang="en-US" dirty="0"/>
              <a:t>How are things in the environment, such as faces and trees, represented in the brain?</a:t>
            </a:r>
          </a:p>
          <a:p>
            <a:r>
              <a:rPr lang="en-US" altLang="en-US" dirty="0"/>
              <a:t>What does studying the brain tell us about cognition?</a:t>
            </a:r>
          </a:p>
        </p:txBody>
      </p:sp>
    </p:spTree>
    <p:extLst>
      <p:ext uri="{BB962C8B-B14F-4D97-AF65-F5344CB8AC3E}">
        <p14:creationId xmlns:p14="http://schemas.microsoft.com/office/powerpoint/2010/main" val="3545259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Levels of Analysis</a:t>
            </a:r>
          </a:p>
        </p:txBody>
      </p:sp>
      <p:sp>
        <p:nvSpPr>
          <p:cNvPr id="5123" name="Rectangle 3"/>
          <p:cNvSpPr>
            <a:spLocks noGrp="1" noChangeArrowheads="1"/>
          </p:cNvSpPr>
          <p:nvPr>
            <p:ph idx="1"/>
          </p:nvPr>
        </p:nvSpPr>
        <p:spPr>
          <a:xfrm>
            <a:off x="685800" y="1600200"/>
            <a:ext cx="3962400" cy="4495800"/>
          </a:xfrm>
        </p:spPr>
        <p:txBody>
          <a:bodyPr>
            <a:normAutofit lnSpcReduction="10000"/>
          </a:bodyPr>
          <a:lstStyle/>
          <a:p>
            <a:pPr eaLnBrk="1" hangingPunct="1">
              <a:spcBef>
                <a:spcPct val="30000"/>
              </a:spcBef>
            </a:pPr>
            <a:r>
              <a:rPr lang="en-US" altLang="en-US" sz="2400">
                <a:ea typeface="ＭＳ Ｐゴシック" charset="-128"/>
              </a:rPr>
              <a:t>We do not examine topics of interest from a single perspective, but rather we look at them from multiple angles and different points of view</a:t>
            </a:r>
          </a:p>
          <a:p>
            <a:pPr eaLnBrk="1" hangingPunct="1">
              <a:spcBef>
                <a:spcPct val="30000"/>
              </a:spcBef>
            </a:pPr>
            <a:r>
              <a:rPr lang="en-US" altLang="en-US" sz="2400">
                <a:ea typeface="ＭＳ Ｐゴシック" charset="-128"/>
              </a:rPr>
              <a:t>Each “viewpoint” can add small amounts of information which, when considered together, leads to greater understanding</a:t>
            </a:r>
          </a:p>
          <a:p>
            <a:pPr eaLnBrk="1" hangingPunct="1">
              <a:spcBef>
                <a:spcPct val="30000"/>
              </a:spcBef>
            </a:pPr>
            <a:endParaRPr lang="en-US" altLang="en-US" sz="2400">
              <a:ea typeface="ＭＳ Ｐゴシック" charset="-128"/>
            </a:endParaRPr>
          </a:p>
        </p:txBody>
      </p:sp>
      <p:pic>
        <p:nvPicPr>
          <p:cNvPr id="5124"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000" y="1344613"/>
            <a:ext cx="3505200" cy="537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604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altLang="en-US"/>
              <a:t>Building Blocks of the Nervous System</a:t>
            </a:r>
          </a:p>
        </p:txBody>
      </p:sp>
      <p:sp>
        <p:nvSpPr>
          <p:cNvPr id="6147" name="Rectangle 3"/>
          <p:cNvSpPr>
            <a:spLocks noGrp="1" noChangeArrowheads="1"/>
          </p:cNvSpPr>
          <p:nvPr>
            <p:ph idx="1"/>
          </p:nvPr>
        </p:nvSpPr>
        <p:spPr/>
        <p:txBody>
          <a:bodyPr/>
          <a:lstStyle/>
          <a:p>
            <a:r>
              <a:rPr lang="en-US" altLang="en-US" dirty="0"/>
              <a:t>Neurons (85B): cells specialized to </a:t>
            </a:r>
            <a:r>
              <a:rPr lang="en-US" altLang="en-US" dirty="0">
                <a:solidFill>
                  <a:srgbClr val="FF0000"/>
                </a:solidFill>
              </a:rPr>
              <a:t>receive</a:t>
            </a:r>
            <a:r>
              <a:rPr lang="en-US" altLang="en-US" dirty="0"/>
              <a:t>, </a:t>
            </a:r>
            <a:r>
              <a:rPr lang="en-US" altLang="en-US" dirty="0">
                <a:solidFill>
                  <a:srgbClr val="FF0000"/>
                </a:solidFill>
              </a:rPr>
              <a:t>interpret</a:t>
            </a:r>
            <a:r>
              <a:rPr lang="en-US" altLang="en-US" dirty="0"/>
              <a:t> and </a:t>
            </a:r>
            <a:r>
              <a:rPr lang="en-US" altLang="en-US" dirty="0">
                <a:solidFill>
                  <a:srgbClr val="FF0000"/>
                </a:solidFill>
              </a:rPr>
              <a:t>transmit information</a:t>
            </a:r>
            <a:r>
              <a:rPr lang="en-US" altLang="en-US" dirty="0"/>
              <a:t> in the nervous system</a:t>
            </a:r>
          </a:p>
          <a:p>
            <a:r>
              <a:rPr lang="en-US" altLang="en-US" dirty="0"/>
              <a:t>Each neuron has a </a:t>
            </a:r>
            <a:r>
              <a:rPr lang="en-US" altLang="en-US" dirty="0">
                <a:solidFill>
                  <a:srgbClr val="FF0000"/>
                </a:solidFill>
              </a:rPr>
              <a:t>soma (cell body)</a:t>
            </a:r>
            <a:r>
              <a:rPr lang="en-US" altLang="en-US" dirty="0"/>
              <a:t>, an </a:t>
            </a:r>
            <a:r>
              <a:rPr lang="en-US" altLang="en-US" dirty="0">
                <a:solidFill>
                  <a:srgbClr val="FF0000"/>
                </a:solidFill>
              </a:rPr>
              <a:t>axon</a:t>
            </a:r>
            <a:r>
              <a:rPr lang="en-US" altLang="en-US" dirty="0"/>
              <a:t>, and </a:t>
            </a:r>
            <a:r>
              <a:rPr lang="en-US" altLang="en-US" dirty="0">
                <a:solidFill>
                  <a:srgbClr val="FF0000"/>
                </a:solidFill>
              </a:rPr>
              <a:t>dendrites</a:t>
            </a:r>
          </a:p>
          <a:p>
            <a:r>
              <a:rPr lang="en-US" dirty="0">
                <a:hlinkClick r:id="rId2"/>
              </a:rPr>
              <a:t>https://www.youtube.com/watch?v=6qS83wD29PY</a:t>
            </a:r>
            <a:endParaRPr lang="en-US" dirty="0"/>
          </a:p>
          <a:p>
            <a:r>
              <a:rPr lang="en-US" altLang="en-US" dirty="0"/>
              <a:t>Which part is doing what?</a:t>
            </a:r>
          </a:p>
        </p:txBody>
      </p:sp>
    </p:spTree>
    <p:extLst>
      <p:ext uri="{BB962C8B-B14F-4D97-AF65-F5344CB8AC3E}">
        <p14:creationId xmlns:p14="http://schemas.microsoft.com/office/powerpoint/2010/main" val="134471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72608" y="1500495"/>
            <a:ext cx="7257625" cy="648736"/>
          </a:xfrm>
        </p:spPr>
        <p:txBody>
          <a:bodyPr>
            <a:normAutofit fontScale="90000"/>
          </a:bodyPr>
          <a:lstStyle/>
          <a:p>
            <a:r>
              <a:rPr lang="en-US" altLang="en-US" dirty="0"/>
              <a:t>Nerve Nets &amp; the Neuron Doctrine</a:t>
            </a:r>
          </a:p>
        </p:txBody>
      </p:sp>
      <p:sp>
        <p:nvSpPr>
          <p:cNvPr id="2" name="Text Placeholder 1"/>
          <p:cNvSpPr>
            <a:spLocks noGrp="1"/>
          </p:cNvSpPr>
          <p:nvPr>
            <p:ph type="body" idx="1"/>
          </p:nvPr>
        </p:nvSpPr>
        <p:spPr>
          <a:xfrm>
            <a:off x="1132390" y="2544609"/>
            <a:ext cx="3524213" cy="427190"/>
          </a:xfrm>
        </p:spPr>
        <p:txBody>
          <a:bodyPr>
            <a:normAutofit lnSpcReduction="10000"/>
          </a:bodyPr>
          <a:lstStyle/>
          <a:p>
            <a:r>
              <a:rPr lang="en-US" dirty="0"/>
              <a:t>Camillo Golgi (1870s)</a:t>
            </a:r>
          </a:p>
        </p:txBody>
      </p:sp>
      <p:sp>
        <p:nvSpPr>
          <p:cNvPr id="7171" name="Rectangle 3"/>
          <p:cNvSpPr>
            <a:spLocks noGrp="1" noChangeArrowheads="1"/>
          </p:cNvSpPr>
          <p:nvPr>
            <p:ph sz="half" idx="2"/>
          </p:nvPr>
        </p:nvSpPr>
        <p:spPr>
          <a:xfrm>
            <a:off x="762000" y="3203294"/>
            <a:ext cx="3889249" cy="3349906"/>
          </a:xfrm>
        </p:spPr>
        <p:txBody>
          <a:bodyPr>
            <a:normAutofit lnSpcReduction="10000"/>
          </a:bodyPr>
          <a:lstStyle/>
          <a:p>
            <a:r>
              <a:rPr lang="en-US" altLang="en-US" dirty="0"/>
              <a:t>Stained a slice of brain tissue.</a:t>
            </a:r>
          </a:p>
          <a:p>
            <a:r>
              <a:rPr lang="en-US" altLang="en-US" dirty="0"/>
              <a:t>Interconnected network of neurons believed to be continuous.</a:t>
            </a:r>
          </a:p>
          <a:p>
            <a:r>
              <a:rPr lang="en-US" altLang="en-US" dirty="0"/>
              <a:t>Problem? Used adult brains where </a:t>
            </a:r>
            <a:r>
              <a:rPr lang="en-US" altLang="en-US" dirty="0">
                <a:solidFill>
                  <a:srgbClr val="FF0000"/>
                </a:solidFill>
              </a:rPr>
              <a:t>neuron density is high</a:t>
            </a:r>
            <a:r>
              <a:rPr lang="en-US" altLang="en-US" dirty="0"/>
              <a:t>.</a:t>
            </a:r>
          </a:p>
          <a:p>
            <a:pPr lvl="1"/>
            <a:endParaRPr lang="en-US" altLang="en-US" dirty="0"/>
          </a:p>
          <a:p>
            <a:pPr lvl="1"/>
            <a:endParaRPr lang="en-US" altLang="en-US" dirty="0"/>
          </a:p>
        </p:txBody>
      </p:sp>
      <p:sp>
        <p:nvSpPr>
          <p:cNvPr id="3" name="Text Placeholder 2"/>
          <p:cNvSpPr>
            <a:spLocks noGrp="1"/>
          </p:cNvSpPr>
          <p:nvPr>
            <p:ph type="body" sz="quarter" idx="3"/>
          </p:nvPr>
        </p:nvSpPr>
        <p:spPr>
          <a:xfrm>
            <a:off x="4953000" y="2514600"/>
            <a:ext cx="3522563" cy="427190"/>
          </a:xfrm>
        </p:spPr>
        <p:txBody>
          <a:bodyPr>
            <a:normAutofit lnSpcReduction="10000"/>
          </a:bodyPr>
          <a:lstStyle/>
          <a:p>
            <a:r>
              <a:rPr lang="en-US" dirty="0"/>
              <a:t>Ramon y </a:t>
            </a:r>
            <a:r>
              <a:rPr lang="en-US" dirty="0" err="1"/>
              <a:t>Cajal</a:t>
            </a:r>
            <a:r>
              <a:rPr lang="en-US" dirty="0"/>
              <a:t> (1880s)</a:t>
            </a:r>
          </a:p>
        </p:txBody>
      </p:sp>
      <p:sp>
        <p:nvSpPr>
          <p:cNvPr id="4" name="Content Placeholder 3"/>
          <p:cNvSpPr>
            <a:spLocks noGrp="1"/>
          </p:cNvSpPr>
          <p:nvPr>
            <p:ph sz="quarter" idx="4"/>
          </p:nvPr>
        </p:nvSpPr>
        <p:spPr>
          <a:xfrm>
            <a:off x="4597080" y="3203294"/>
            <a:ext cx="3889249" cy="3349906"/>
          </a:xfrm>
        </p:spPr>
        <p:txBody>
          <a:bodyPr>
            <a:normAutofit lnSpcReduction="10000"/>
          </a:bodyPr>
          <a:lstStyle/>
          <a:p>
            <a:r>
              <a:rPr lang="en-US" altLang="en-US" dirty="0"/>
              <a:t>Used newborn animals.</a:t>
            </a:r>
          </a:p>
          <a:p>
            <a:r>
              <a:rPr lang="en-US" altLang="en-US" dirty="0"/>
              <a:t>Lower neuron density meant clearer picture of the nerve net.</a:t>
            </a:r>
          </a:p>
          <a:p>
            <a:r>
              <a:rPr lang="en-US" altLang="en-US" dirty="0"/>
              <a:t>Individual nerve cells transmit signals, and are not continuous with other cells.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98979" y="0"/>
            <a:ext cx="1524000" cy="2149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572609" cy="2149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383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1981200"/>
            <a:ext cx="7923213"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Nerve Nets</a:t>
            </a:r>
          </a:p>
        </p:txBody>
      </p:sp>
    </p:spTree>
    <p:extLst>
      <p:ext uri="{BB962C8B-B14F-4D97-AF65-F5344CB8AC3E}">
        <p14:creationId xmlns:p14="http://schemas.microsoft.com/office/powerpoint/2010/main" val="1948090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ltLang="en-US"/>
              <a:t>Building Blocks of the Nervous System</a:t>
            </a:r>
          </a:p>
        </p:txBody>
      </p:sp>
      <p:sp>
        <p:nvSpPr>
          <p:cNvPr id="17411" name="Rectangle 3"/>
          <p:cNvSpPr>
            <a:spLocks noGrp="1" noChangeArrowheads="1"/>
          </p:cNvSpPr>
          <p:nvPr>
            <p:ph idx="1"/>
          </p:nvPr>
        </p:nvSpPr>
        <p:spPr/>
        <p:txBody>
          <a:bodyPr>
            <a:normAutofit/>
          </a:bodyPr>
          <a:lstStyle/>
          <a:p>
            <a:r>
              <a:rPr lang="en-US" dirty="0">
                <a:solidFill>
                  <a:srgbClr val="FF0000"/>
                </a:solidFill>
              </a:rPr>
              <a:t>Cell body (Soma)</a:t>
            </a:r>
            <a:r>
              <a:rPr lang="en-US" dirty="0">
                <a:solidFill>
                  <a:schemeClr val="tx1"/>
                </a:solidFill>
              </a:rPr>
              <a:t>:</a:t>
            </a:r>
            <a:r>
              <a:rPr lang="en-US" dirty="0">
                <a:solidFill>
                  <a:srgbClr val="FF0000"/>
                </a:solidFill>
              </a:rPr>
              <a:t> </a:t>
            </a:r>
            <a:r>
              <a:rPr lang="en-US" dirty="0"/>
              <a:t>contains mechanisms to keep cell alive.</a:t>
            </a:r>
          </a:p>
          <a:p>
            <a:r>
              <a:rPr lang="en-US" altLang="ko-KR" dirty="0"/>
              <a:t>Responsible for cell growth &amp; maintenance</a:t>
            </a:r>
          </a:p>
          <a:p>
            <a:r>
              <a:rPr lang="en-US" dirty="0"/>
              <a:t>Question: Can you grow new brain cells?</a:t>
            </a:r>
          </a:p>
          <a:p>
            <a:endParaRPr lang="en-US" dirty="0"/>
          </a:p>
        </p:txBody>
      </p:sp>
    </p:spTree>
    <p:extLst>
      <p:ext uri="{BB962C8B-B14F-4D97-AF65-F5344CB8AC3E}">
        <p14:creationId xmlns:p14="http://schemas.microsoft.com/office/powerpoint/2010/main" val="259174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43492" y="914400"/>
            <a:ext cx="7024744" cy="1143000"/>
          </a:xfrm>
        </p:spPr>
        <p:txBody>
          <a:bodyPr>
            <a:normAutofit fontScale="90000"/>
          </a:bodyPr>
          <a:lstStyle/>
          <a:p>
            <a:r>
              <a:rPr lang="en-US" altLang="en-US" dirty="0"/>
              <a:t>Building Blocks of the Nervous System</a:t>
            </a:r>
          </a:p>
        </p:txBody>
      </p:sp>
      <p:sp>
        <p:nvSpPr>
          <p:cNvPr id="17411" name="Rectangle 3"/>
          <p:cNvSpPr>
            <a:spLocks noGrp="1" noChangeArrowheads="1"/>
          </p:cNvSpPr>
          <p:nvPr>
            <p:ph idx="1"/>
          </p:nvPr>
        </p:nvSpPr>
        <p:spPr>
          <a:xfrm>
            <a:off x="1043492" y="2209800"/>
            <a:ext cx="7109908" cy="4038600"/>
          </a:xfrm>
        </p:spPr>
        <p:txBody>
          <a:bodyPr>
            <a:normAutofit fontScale="85000" lnSpcReduction="20000"/>
          </a:bodyPr>
          <a:lstStyle/>
          <a:p>
            <a:pPr marL="457200" lvl="1" indent="-457200">
              <a:defRPr/>
            </a:pPr>
            <a:r>
              <a:rPr lang="en-US" sz="2800" dirty="0">
                <a:solidFill>
                  <a:srgbClr val="FF0000"/>
                </a:solidFill>
              </a:rPr>
              <a:t>Neurogenesis</a:t>
            </a:r>
            <a:r>
              <a:rPr lang="en-US" sz="2800" dirty="0"/>
              <a:t>: A 2013 study found that the brain of older people can still produce about 700-1400 new neurons in the hippocampus per day. </a:t>
            </a:r>
          </a:p>
          <a:p>
            <a:pPr marL="457200" lvl="1" indent="-457200">
              <a:defRPr/>
            </a:pPr>
            <a:r>
              <a:rPr lang="en-US" sz="2800" dirty="0"/>
              <a:t>In 2018 another study published on "Nature" asserted that adults could NOT produce new cells in the hippocampus.</a:t>
            </a:r>
          </a:p>
          <a:p>
            <a:pPr marL="457200" lvl="1" indent="-457200">
              <a:defRPr/>
            </a:pPr>
            <a:r>
              <a:rPr lang="en-US" sz="2800" dirty="0"/>
              <a:t>All scientific conclusions are “inconclusive”?</a:t>
            </a:r>
          </a:p>
          <a:p>
            <a:pPr marL="457200" lvl="1" indent="-457200">
              <a:defRPr/>
            </a:pPr>
            <a:r>
              <a:rPr lang="en-US" sz="2800" dirty="0"/>
              <a:t>Even if a person cannot grow new neurons, how does the brain change in order to accommodate new learning?</a:t>
            </a:r>
          </a:p>
          <a:p>
            <a:pPr marL="457200" lvl="1" indent="-457200">
              <a:defRPr/>
            </a:pPr>
            <a:r>
              <a:rPr lang="en-US" sz="2800" dirty="0"/>
              <a:t>Answer: New structure or networks</a:t>
            </a:r>
          </a:p>
          <a:p>
            <a:endParaRPr lang="en-US" dirty="0"/>
          </a:p>
          <a:p>
            <a:endParaRPr lang="en-US" dirty="0"/>
          </a:p>
        </p:txBody>
      </p:sp>
    </p:spTree>
    <p:extLst>
      <p:ext uri="{BB962C8B-B14F-4D97-AF65-F5344CB8AC3E}">
        <p14:creationId xmlns:p14="http://schemas.microsoft.com/office/powerpoint/2010/main" val="159077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ltLang="en-US"/>
              <a:t>Building Blocks of the Nervous System</a:t>
            </a:r>
          </a:p>
        </p:txBody>
      </p:sp>
      <p:sp>
        <p:nvSpPr>
          <p:cNvPr id="17411" name="Rectangle 3"/>
          <p:cNvSpPr>
            <a:spLocks noGrp="1" noChangeArrowheads="1"/>
          </p:cNvSpPr>
          <p:nvPr>
            <p:ph idx="1"/>
          </p:nvPr>
        </p:nvSpPr>
        <p:spPr/>
        <p:txBody>
          <a:bodyPr>
            <a:normAutofit/>
          </a:bodyPr>
          <a:lstStyle/>
          <a:p>
            <a:r>
              <a:rPr lang="en-US" dirty="0">
                <a:solidFill>
                  <a:srgbClr val="FF0000"/>
                </a:solidFill>
              </a:rPr>
              <a:t>Dendrites</a:t>
            </a:r>
            <a:r>
              <a:rPr lang="en-US" dirty="0"/>
              <a:t>: multiple branches reaching from the cell body, which receives information from other neurons</a:t>
            </a:r>
          </a:p>
          <a:p>
            <a:r>
              <a:rPr lang="en-US" dirty="0">
                <a:solidFill>
                  <a:srgbClr val="FF0000"/>
                </a:solidFill>
              </a:rPr>
              <a:t>Axon</a:t>
            </a:r>
            <a:r>
              <a:rPr lang="en-US" dirty="0"/>
              <a:t>: tube filled with fluid that transmits electrical signal to other neurons.</a:t>
            </a:r>
          </a:p>
        </p:txBody>
      </p:sp>
    </p:spTree>
    <p:extLst>
      <p:ext uri="{BB962C8B-B14F-4D97-AF65-F5344CB8AC3E}">
        <p14:creationId xmlns:p14="http://schemas.microsoft.com/office/powerpoint/2010/main" val="731061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68207" y="841743"/>
            <a:ext cx="7024744" cy="1143000"/>
          </a:xfrm>
        </p:spPr>
        <p:txBody>
          <a:bodyPr>
            <a:normAutofit fontScale="90000"/>
          </a:bodyPr>
          <a:lstStyle/>
          <a:p>
            <a:r>
              <a:rPr lang="en-US" altLang="en-US" dirty="0"/>
              <a:t>Building Blocks of the Nervous System</a:t>
            </a:r>
          </a:p>
        </p:txBody>
      </p:sp>
      <p:sp>
        <p:nvSpPr>
          <p:cNvPr id="17411" name="Rectangle 3"/>
          <p:cNvSpPr>
            <a:spLocks noGrp="1" noChangeArrowheads="1"/>
          </p:cNvSpPr>
          <p:nvPr>
            <p:ph idx="1"/>
          </p:nvPr>
        </p:nvSpPr>
        <p:spPr>
          <a:xfrm>
            <a:off x="941603" y="2052747"/>
            <a:ext cx="3079535" cy="3508977"/>
          </a:xfrm>
        </p:spPr>
        <p:txBody>
          <a:bodyPr>
            <a:normAutofit/>
          </a:bodyPr>
          <a:lstStyle/>
          <a:p>
            <a:r>
              <a:rPr lang="en-US" dirty="0">
                <a:solidFill>
                  <a:srgbClr val="FF0000"/>
                </a:solidFill>
              </a:rPr>
              <a:t>Dendrites</a:t>
            </a:r>
            <a:r>
              <a:rPr lang="en-US" dirty="0"/>
              <a:t>: multiple branches </a:t>
            </a:r>
          </a:p>
          <a:p>
            <a:r>
              <a:rPr lang="en-US" dirty="0"/>
              <a:t>reaching from the cell body, which detects o receives information from other neurons</a:t>
            </a:r>
          </a:p>
        </p:txBody>
      </p:sp>
      <p:pic>
        <p:nvPicPr>
          <p:cNvPr id="4" name="Picture 2"/>
          <p:cNvPicPr>
            <a:picLocks noChangeAspect="1" noChangeArrowheads="1"/>
          </p:cNvPicPr>
          <p:nvPr/>
        </p:nvPicPr>
        <p:blipFill>
          <a:blip r:embed="rId3">
            <a:lum contrast="6000"/>
            <a:extLst>
              <a:ext uri="{28A0092B-C50C-407E-A947-70E740481C1C}">
                <a14:useLocalDpi xmlns:a14="http://schemas.microsoft.com/office/drawing/2010/main"/>
              </a:ext>
            </a:extLst>
          </a:blip>
          <a:srcRect/>
          <a:stretch>
            <a:fillRect/>
          </a:stretch>
        </p:blipFill>
        <p:spPr bwMode="auto">
          <a:xfrm>
            <a:off x="4267200" y="2029618"/>
            <a:ext cx="4330700"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3"/>
          <p:cNvSpPr>
            <a:spLocks noChangeArrowheads="1"/>
          </p:cNvSpPr>
          <p:nvPr/>
        </p:nvSpPr>
        <p:spPr bwMode="auto">
          <a:xfrm>
            <a:off x="4052030" y="3505199"/>
            <a:ext cx="1447800" cy="838200"/>
          </a:xfrm>
          <a:prstGeom prst="rect">
            <a:avLst/>
          </a:prstGeom>
          <a:noFill/>
          <a:ln w="38100">
            <a:solidFill>
              <a:schemeClr val="hlink"/>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latinLnBrk="1" hangingPunct="0">
              <a:spcBef>
                <a:spcPct val="20000"/>
              </a:spcBef>
              <a:buFont typeface="Arial" panose="020B0604020202020204" pitchFamily="34" charset="0"/>
              <a:buChar char="•"/>
              <a:defRPr sz="3200">
                <a:solidFill>
                  <a:schemeClr val="tx1"/>
                </a:solidFill>
                <a:latin typeface="Malgun Gothic" panose="020B0503020000020004" pitchFamily="34" charset="-127"/>
              </a:defRPr>
            </a:lvl1pPr>
            <a:lvl2pPr marL="742950" indent="-285750" eaLnBrk="0" latinLnBrk="1" hangingPunct="0">
              <a:spcBef>
                <a:spcPct val="20000"/>
              </a:spcBef>
              <a:buFont typeface="Arial" panose="020B0604020202020204" pitchFamily="34" charset="0"/>
              <a:buChar char="–"/>
              <a:defRPr sz="2800">
                <a:solidFill>
                  <a:schemeClr val="tx1"/>
                </a:solidFill>
                <a:latin typeface="Malgun Gothic" panose="020B0503020000020004" pitchFamily="34" charset="-127"/>
              </a:defRPr>
            </a:lvl2pPr>
            <a:lvl3pPr marL="1143000" indent="-228600" eaLnBrk="0" latinLnBrk="1" hangingPunct="0">
              <a:spcBef>
                <a:spcPct val="20000"/>
              </a:spcBef>
              <a:buFont typeface="Arial" panose="020B0604020202020204" pitchFamily="34" charset="0"/>
              <a:buChar char="•"/>
              <a:defRPr sz="2400">
                <a:solidFill>
                  <a:schemeClr val="tx1"/>
                </a:solidFill>
                <a:latin typeface="Malgun Gothic" panose="020B0503020000020004" pitchFamily="34" charset="-127"/>
              </a:defRPr>
            </a:lvl3pPr>
            <a:lvl4pPr marL="1600200" indent="-228600" eaLnBrk="0" latinLnBrk="1" hangingPunct="0">
              <a:spcBef>
                <a:spcPct val="20000"/>
              </a:spcBef>
              <a:buFont typeface="Arial" panose="020B0604020202020204" pitchFamily="34" charset="0"/>
              <a:buChar char="–"/>
              <a:defRPr sz="2000">
                <a:solidFill>
                  <a:schemeClr val="tx1"/>
                </a:solidFill>
                <a:latin typeface="Malgun Gothic" panose="020B0503020000020004" pitchFamily="34" charset="-127"/>
              </a:defRPr>
            </a:lvl4pPr>
            <a:lvl5pPr marL="2057400" indent="-228600" eaLnBrk="0" latinLnBrk="1" hangingPunct="0">
              <a:spcBef>
                <a:spcPct val="20000"/>
              </a:spcBef>
              <a:buFont typeface="Arial" panose="020B0604020202020204" pitchFamily="34" charset="0"/>
              <a:buChar char="»"/>
              <a:defRPr sz="2000">
                <a:solidFill>
                  <a:schemeClr val="tx1"/>
                </a:solidFill>
                <a:latin typeface="Malgun Gothic" panose="020B0503020000020004" pitchFamily="34" charset="-127"/>
              </a:defRPr>
            </a:lvl5pPr>
            <a:lvl6pPr marL="25146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6pPr>
            <a:lvl7pPr marL="29718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7pPr>
            <a:lvl8pPr marL="34290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8pPr>
            <a:lvl9pPr marL="38862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9pPr>
          </a:lstStyle>
          <a:p>
            <a:pPr latinLnBrk="0">
              <a:spcBef>
                <a:spcPct val="0"/>
              </a:spcBef>
              <a:buFontTx/>
              <a:buNone/>
            </a:pPr>
            <a:endParaRPr lang="ko-KR" altLang="en-US" sz="2400">
              <a:latin typeface="Arial" panose="020B0604020202020204" pitchFamily="34" charset="0"/>
              <a:cs typeface="Arial" panose="020B0604020202020204" pitchFamily="34" charset="0"/>
            </a:endParaRPr>
          </a:p>
        </p:txBody>
      </p:sp>
      <p:sp>
        <p:nvSpPr>
          <p:cNvPr id="6" name="Line 14"/>
          <p:cNvSpPr>
            <a:spLocks noChangeShapeType="1"/>
          </p:cNvSpPr>
          <p:nvPr/>
        </p:nvSpPr>
        <p:spPr bwMode="auto">
          <a:xfrm>
            <a:off x="2711645" y="2418742"/>
            <a:ext cx="1309493" cy="1086458"/>
          </a:xfrm>
          <a:prstGeom prst="line">
            <a:avLst/>
          </a:prstGeom>
          <a:noFill/>
          <a:ln w="381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5969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Image result for Interne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3245" y="963948"/>
            <a:ext cx="7665234" cy="4905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781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10454-2B41-4C4C-B8BD-8622B3A9A9B2}"/>
              </a:ext>
            </a:extLst>
          </p:cNvPr>
          <p:cNvSpPr>
            <a:spLocks noGrp="1"/>
          </p:cNvSpPr>
          <p:nvPr>
            <p:ph type="title"/>
          </p:nvPr>
        </p:nvSpPr>
        <p:spPr/>
        <p:txBody>
          <a:bodyPr/>
          <a:lstStyle/>
          <a:p>
            <a:r>
              <a:rPr lang="en-US" dirty="0"/>
              <a:t>Min-Internet?</a:t>
            </a:r>
          </a:p>
        </p:txBody>
      </p:sp>
      <p:sp>
        <p:nvSpPr>
          <p:cNvPr id="3" name="Content Placeholder 2">
            <a:extLst>
              <a:ext uri="{FF2B5EF4-FFF2-40B4-BE49-F238E27FC236}">
                <a16:creationId xmlns:a16="http://schemas.microsoft.com/office/drawing/2014/main" id="{4CE7E5BF-E92E-7443-B8E5-9CDDE17E098D}"/>
              </a:ext>
            </a:extLst>
          </p:cNvPr>
          <p:cNvSpPr>
            <a:spLocks noGrp="1"/>
          </p:cNvSpPr>
          <p:nvPr>
            <p:ph idx="1"/>
          </p:nvPr>
        </p:nvSpPr>
        <p:spPr>
          <a:xfrm>
            <a:off x="1043493" y="2323652"/>
            <a:ext cx="3452308" cy="3508977"/>
          </a:xfrm>
        </p:spPr>
        <p:txBody>
          <a:bodyPr/>
          <a:lstStyle/>
          <a:p>
            <a:r>
              <a:rPr lang="en-US" dirty="0"/>
              <a:t>Our brain is a </a:t>
            </a:r>
            <a:r>
              <a:rPr lang="en-US" dirty="0">
                <a:solidFill>
                  <a:srgbClr val="FF0000"/>
                </a:solidFill>
              </a:rPr>
              <a:t>mini-internet</a:t>
            </a:r>
            <a:r>
              <a:rPr lang="en-US" dirty="0"/>
              <a:t>! What does it mean?</a:t>
            </a:r>
          </a:p>
          <a:p>
            <a:r>
              <a:rPr lang="en-US" dirty="0"/>
              <a:t>Father of AI: Minsky</a:t>
            </a:r>
          </a:p>
          <a:p>
            <a:r>
              <a:rPr lang="en-US" dirty="0"/>
              <a:t>Our intelligent mind is composed of mindless agents (parts)</a:t>
            </a:r>
          </a:p>
          <a:p>
            <a:endParaRPr lang="en-US" dirty="0"/>
          </a:p>
          <a:p>
            <a:endParaRPr lang="en-US" dirty="0"/>
          </a:p>
        </p:txBody>
      </p:sp>
      <p:pic>
        <p:nvPicPr>
          <p:cNvPr id="4" name="Picture 3">
            <a:extLst>
              <a:ext uri="{FF2B5EF4-FFF2-40B4-BE49-F238E27FC236}">
                <a16:creationId xmlns:a16="http://schemas.microsoft.com/office/drawing/2014/main" id="{F510CA96-96B1-F741-BC1C-54620BE21C0A}"/>
              </a:ext>
            </a:extLst>
          </p:cNvPr>
          <p:cNvPicPr>
            <a:picLocks noChangeAspect="1"/>
          </p:cNvPicPr>
          <p:nvPr/>
        </p:nvPicPr>
        <p:blipFill>
          <a:blip r:embed="rId2"/>
          <a:stretch>
            <a:fillRect/>
          </a:stretch>
        </p:blipFill>
        <p:spPr>
          <a:xfrm>
            <a:off x="5029200" y="1599164"/>
            <a:ext cx="3266140" cy="4311650"/>
          </a:xfrm>
          <a:prstGeom prst="rect">
            <a:avLst/>
          </a:prstGeom>
        </p:spPr>
      </p:pic>
    </p:spTree>
    <p:extLst>
      <p:ext uri="{BB962C8B-B14F-4D97-AF65-F5344CB8AC3E}">
        <p14:creationId xmlns:p14="http://schemas.microsoft.com/office/powerpoint/2010/main" val="1276183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43490" y="1027664"/>
            <a:ext cx="7024744" cy="801136"/>
          </a:xfrm>
        </p:spPr>
        <p:txBody>
          <a:bodyPr>
            <a:normAutofit fontScale="90000"/>
          </a:bodyPr>
          <a:lstStyle/>
          <a:p>
            <a:r>
              <a:rPr lang="en-US" altLang="en-US" dirty="0"/>
              <a:t>How Neurons Communicate</a:t>
            </a:r>
          </a:p>
        </p:txBody>
      </p:sp>
      <p:sp>
        <p:nvSpPr>
          <p:cNvPr id="11267" name="Rectangle 3"/>
          <p:cNvSpPr>
            <a:spLocks noGrp="1" noChangeArrowheads="1"/>
          </p:cNvSpPr>
          <p:nvPr>
            <p:ph idx="1"/>
          </p:nvPr>
        </p:nvSpPr>
        <p:spPr>
          <a:xfrm>
            <a:off x="848022" y="2154100"/>
            <a:ext cx="5095578" cy="3717078"/>
          </a:xfrm>
        </p:spPr>
        <p:txBody>
          <a:bodyPr>
            <a:normAutofit fontScale="92500"/>
          </a:bodyPr>
          <a:lstStyle/>
          <a:p>
            <a:r>
              <a:rPr lang="en-US" altLang="en-US" dirty="0"/>
              <a:t>If a neuron is stimulated beyond a certain threshold it will “fire” </a:t>
            </a:r>
          </a:p>
          <a:p>
            <a:r>
              <a:rPr lang="en-US" altLang="en-US" dirty="0"/>
              <a:t>All-or-none firing (binary: 1 or 0)</a:t>
            </a:r>
          </a:p>
          <a:p>
            <a:r>
              <a:rPr lang="en-US" altLang="en-US" dirty="0"/>
              <a:t>Like a gun shot</a:t>
            </a:r>
          </a:p>
          <a:p>
            <a:r>
              <a:rPr lang="en-US" altLang="en-US" dirty="0"/>
              <a:t>When a neuron “fires” electrochemical changes occur with the cell: Action potential</a:t>
            </a:r>
          </a:p>
          <a:p>
            <a:r>
              <a:rPr lang="en-US" dirty="0">
                <a:hlinkClick r:id="rId2"/>
              </a:rPr>
              <a:t>https://www.youtube.com/watch?v=FEHNIELPb0s</a:t>
            </a:r>
            <a:endParaRPr lang="en-US" altLang="en-US" dirty="0"/>
          </a:p>
          <a:p>
            <a:pPr lvl="1"/>
            <a:endParaRPr lang="en-US" altLang="en-US" dirty="0"/>
          </a:p>
        </p:txBody>
      </p:sp>
      <p:pic>
        <p:nvPicPr>
          <p:cNvPr id="4" name="Picture 4" descr="1747-light%20gu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43600" y="1981200"/>
            <a:ext cx="249396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F2B757F8-0EF5-3745-A239-120EA50633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55398" y="3852448"/>
            <a:ext cx="1974201" cy="2171621"/>
          </a:xfrm>
          <a:prstGeom prst="rect">
            <a:avLst/>
          </a:prstGeom>
        </p:spPr>
      </p:pic>
    </p:spTree>
    <p:extLst>
      <p:ext uri="{BB962C8B-B14F-4D97-AF65-F5344CB8AC3E}">
        <p14:creationId xmlns:p14="http://schemas.microsoft.com/office/powerpoint/2010/main" val="925620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ltLang="en-US"/>
              <a:t>How Neurons Communicate</a:t>
            </a:r>
          </a:p>
        </p:txBody>
      </p:sp>
      <p:sp>
        <p:nvSpPr>
          <p:cNvPr id="13315" name="Rectangle 3"/>
          <p:cNvSpPr>
            <a:spLocks noGrp="1" noChangeArrowheads="1"/>
          </p:cNvSpPr>
          <p:nvPr>
            <p:ph idx="1"/>
          </p:nvPr>
        </p:nvSpPr>
        <p:spPr/>
        <p:txBody>
          <a:bodyPr/>
          <a:lstStyle/>
          <a:p>
            <a:r>
              <a:rPr lang="en-US" altLang="en-US" dirty="0"/>
              <a:t>Measuring action potentials</a:t>
            </a:r>
          </a:p>
          <a:p>
            <a:pPr lvl="1"/>
            <a:r>
              <a:rPr lang="en-US" altLang="en-US" dirty="0"/>
              <a:t>The size is not measured; size remains consistent</a:t>
            </a:r>
          </a:p>
          <a:p>
            <a:pPr lvl="1"/>
            <a:r>
              <a:rPr lang="en-US" altLang="en-US" dirty="0">
                <a:solidFill>
                  <a:srgbClr val="FF0000"/>
                </a:solidFill>
              </a:rPr>
              <a:t>The rate of firing </a:t>
            </a:r>
            <a:r>
              <a:rPr lang="en-US" altLang="en-US" dirty="0"/>
              <a:t>is measured</a:t>
            </a:r>
          </a:p>
          <a:p>
            <a:pPr lvl="2"/>
            <a:r>
              <a:rPr lang="en-US" altLang="en-US" dirty="0"/>
              <a:t>Low intensities: slow firing</a:t>
            </a:r>
          </a:p>
          <a:p>
            <a:pPr lvl="2"/>
            <a:r>
              <a:rPr lang="en-US" altLang="en-US" dirty="0"/>
              <a:t>High intensities: fast firing</a:t>
            </a:r>
          </a:p>
        </p:txBody>
      </p:sp>
    </p:spTree>
    <p:extLst>
      <p:ext uri="{BB962C8B-B14F-4D97-AF65-F5344CB8AC3E}">
        <p14:creationId xmlns:p14="http://schemas.microsoft.com/office/powerpoint/2010/main" val="1646690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43490" y="533400"/>
            <a:ext cx="7024744" cy="1143000"/>
          </a:xfrm>
        </p:spPr>
        <p:txBody>
          <a:bodyPr>
            <a:normAutofit fontScale="90000"/>
          </a:bodyPr>
          <a:lstStyle/>
          <a:p>
            <a:r>
              <a:rPr lang="en-US" altLang="en-US"/>
              <a:t>How Neurons Communicate</a:t>
            </a:r>
          </a:p>
        </p:txBody>
      </p:sp>
      <p:sp>
        <p:nvSpPr>
          <p:cNvPr id="15363" name="Rectangle 3"/>
          <p:cNvSpPr>
            <a:spLocks noGrp="1" noChangeArrowheads="1"/>
          </p:cNvSpPr>
          <p:nvPr>
            <p:ph idx="1"/>
          </p:nvPr>
        </p:nvSpPr>
        <p:spPr>
          <a:xfrm>
            <a:off x="1043492" y="1867936"/>
            <a:ext cx="6777317" cy="4077148"/>
          </a:xfrm>
        </p:spPr>
        <p:txBody>
          <a:bodyPr>
            <a:normAutofit fontScale="92500"/>
          </a:bodyPr>
          <a:lstStyle/>
          <a:p>
            <a:r>
              <a:rPr lang="en-US" altLang="en-US" dirty="0"/>
              <a:t>Synapse: space between axon of one neuron and dendrite or cell body of another</a:t>
            </a:r>
          </a:p>
          <a:p>
            <a:r>
              <a:rPr lang="en-US" altLang="en-US" dirty="0"/>
              <a:t>When the action potential reaches the end of the axon, synaptic vesicles open and release chemical neurotransmitters </a:t>
            </a:r>
          </a:p>
          <a:p>
            <a:r>
              <a:rPr lang="en-US" altLang="en-US" dirty="0"/>
              <a:t>Neurotransmitters, chemicals that affect the electrical signal of the receiving neuron, cross the synapse and bind with the receiving dendrites</a:t>
            </a:r>
          </a:p>
          <a:p>
            <a:pPr lvl="1"/>
            <a:r>
              <a:rPr lang="en-US" dirty="0"/>
              <a:t>Excitatory: increases chance neuron will fire</a:t>
            </a:r>
          </a:p>
          <a:p>
            <a:pPr lvl="1"/>
            <a:r>
              <a:rPr lang="en-US" dirty="0"/>
              <a:t>Inhibitory: decreases chance neuron will fire</a:t>
            </a:r>
          </a:p>
          <a:p>
            <a:pPr lvl="1"/>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52561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제목 1"/>
          <p:cNvSpPr>
            <a:spLocks noGrp="1"/>
          </p:cNvSpPr>
          <p:nvPr>
            <p:ph type="title"/>
          </p:nvPr>
        </p:nvSpPr>
        <p:spPr>
          <a:xfrm>
            <a:off x="685799" y="533400"/>
            <a:ext cx="8156575" cy="838200"/>
          </a:xfrm>
        </p:spPr>
        <p:txBody>
          <a:bodyPr/>
          <a:lstStyle/>
          <a:p>
            <a:pPr eaLnBrk="1" hangingPunct="1"/>
            <a:r>
              <a:rPr lang="en-US" altLang="ko-KR" dirty="0"/>
              <a:t>Neural circuits</a:t>
            </a:r>
            <a:endParaRPr lang="ko-KR" altLang="en-US" dirty="0"/>
          </a:p>
        </p:txBody>
      </p:sp>
      <p:sp>
        <p:nvSpPr>
          <p:cNvPr id="21507" name="텍스트 개체 틀 2"/>
          <p:cNvSpPr>
            <a:spLocks noGrp="1"/>
          </p:cNvSpPr>
          <p:nvPr>
            <p:ph type="body" sz="half" idx="1"/>
          </p:nvPr>
        </p:nvSpPr>
        <p:spPr>
          <a:xfrm>
            <a:off x="609600" y="1746250"/>
            <a:ext cx="4194175" cy="4498975"/>
          </a:xfrm>
        </p:spPr>
        <p:txBody>
          <a:bodyPr/>
          <a:lstStyle/>
          <a:p>
            <a:pPr eaLnBrk="1" hangingPunct="1"/>
            <a:r>
              <a:rPr lang="en-US" altLang="ko-KR" dirty="0"/>
              <a:t>Many neurons are connected together</a:t>
            </a:r>
          </a:p>
          <a:p>
            <a:pPr eaLnBrk="1" hangingPunct="1"/>
            <a:r>
              <a:rPr lang="en-US" altLang="ko-KR" dirty="0"/>
              <a:t>But, not randomly</a:t>
            </a:r>
          </a:p>
          <a:p>
            <a:pPr eaLnBrk="1" hangingPunct="1"/>
            <a:r>
              <a:rPr lang="en-US" altLang="ko-KR" dirty="0"/>
              <a:t>Form connections only to specific neurons</a:t>
            </a:r>
            <a:endParaRPr lang="ko-KR" altLang="en-US" dirty="0"/>
          </a:p>
        </p:txBody>
      </p:sp>
      <p:sp>
        <p:nvSpPr>
          <p:cNvPr id="39940" name="슬라이드 번호 개체 틀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latinLnBrk="1" hangingPunct="0">
              <a:spcBef>
                <a:spcPct val="20000"/>
              </a:spcBef>
              <a:buFont typeface="Arial" panose="020B0604020202020204" pitchFamily="34" charset="0"/>
              <a:buChar char="•"/>
              <a:defRPr sz="3200">
                <a:solidFill>
                  <a:schemeClr val="tx1"/>
                </a:solidFill>
                <a:latin typeface="Malgun Gothic" panose="020B0503020000020004" pitchFamily="34" charset="-127"/>
              </a:defRPr>
            </a:lvl1pPr>
            <a:lvl2pPr marL="742950" indent="-285750" eaLnBrk="0" latinLnBrk="1" hangingPunct="0">
              <a:spcBef>
                <a:spcPct val="20000"/>
              </a:spcBef>
              <a:buFont typeface="Arial" panose="020B0604020202020204" pitchFamily="34" charset="0"/>
              <a:buChar char="–"/>
              <a:defRPr sz="2800">
                <a:solidFill>
                  <a:schemeClr val="tx1"/>
                </a:solidFill>
                <a:latin typeface="Malgun Gothic" panose="020B0503020000020004" pitchFamily="34" charset="-127"/>
              </a:defRPr>
            </a:lvl2pPr>
            <a:lvl3pPr marL="1143000" indent="-228600" eaLnBrk="0" latinLnBrk="1" hangingPunct="0">
              <a:spcBef>
                <a:spcPct val="20000"/>
              </a:spcBef>
              <a:buFont typeface="Arial" panose="020B0604020202020204" pitchFamily="34" charset="0"/>
              <a:buChar char="•"/>
              <a:defRPr sz="2400">
                <a:solidFill>
                  <a:schemeClr val="tx1"/>
                </a:solidFill>
                <a:latin typeface="Malgun Gothic" panose="020B0503020000020004" pitchFamily="34" charset="-127"/>
              </a:defRPr>
            </a:lvl3pPr>
            <a:lvl4pPr marL="1600200" indent="-228600" eaLnBrk="0" latinLnBrk="1" hangingPunct="0">
              <a:spcBef>
                <a:spcPct val="20000"/>
              </a:spcBef>
              <a:buFont typeface="Arial" panose="020B0604020202020204" pitchFamily="34" charset="0"/>
              <a:buChar char="–"/>
              <a:defRPr sz="2000">
                <a:solidFill>
                  <a:schemeClr val="tx1"/>
                </a:solidFill>
                <a:latin typeface="Malgun Gothic" panose="020B0503020000020004" pitchFamily="34" charset="-127"/>
              </a:defRPr>
            </a:lvl4pPr>
            <a:lvl5pPr marL="2057400" indent="-228600" eaLnBrk="0" latinLnBrk="1" hangingPunct="0">
              <a:spcBef>
                <a:spcPct val="20000"/>
              </a:spcBef>
              <a:buFont typeface="Arial" panose="020B0604020202020204" pitchFamily="34" charset="0"/>
              <a:buChar char="»"/>
              <a:defRPr sz="2000">
                <a:solidFill>
                  <a:schemeClr val="tx1"/>
                </a:solidFill>
                <a:latin typeface="Malgun Gothic" panose="020B0503020000020004" pitchFamily="34" charset="-127"/>
              </a:defRPr>
            </a:lvl5pPr>
            <a:lvl6pPr marL="25146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6pPr>
            <a:lvl7pPr marL="29718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7pPr>
            <a:lvl8pPr marL="34290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8pPr>
            <a:lvl9pPr marL="3886200" indent="-228600" eaLnBrk="0" fontAlgn="base" latinLnBrk="1" hangingPunct="0">
              <a:spcBef>
                <a:spcPct val="20000"/>
              </a:spcBef>
              <a:spcAft>
                <a:spcPct val="0"/>
              </a:spcAft>
              <a:buFont typeface="Arial" panose="020B0604020202020204" pitchFamily="34" charset="0"/>
              <a:buChar char="»"/>
              <a:defRPr sz="2000">
                <a:solidFill>
                  <a:schemeClr val="tx1"/>
                </a:solidFill>
                <a:latin typeface="Malgun Gothic" panose="020B0503020000020004" pitchFamily="34" charset="-127"/>
              </a:defRPr>
            </a:lvl9pPr>
          </a:lstStyle>
          <a:p>
            <a:pPr latinLnBrk="0">
              <a:spcBef>
                <a:spcPct val="0"/>
              </a:spcBef>
              <a:buFontTx/>
              <a:buNone/>
            </a:pPr>
            <a:fld id="{FDC85A3C-8BAC-4866-AFAF-32D81EE1F1C2}" type="slidenum">
              <a:rPr lang="en-US" altLang="ko-KR" sz="1200">
                <a:solidFill>
                  <a:srgbClr val="898989"/>
                </a:solidFill>
                <a:latin typeface="Arial" panose="020B0604020202020204" pitchFamily="34" charset="0"/>
                <a:cs typeface="Arial" panose="020B0604020202020204" pitchFamily="34" charset="0"/>
              </a:rPr>
              <a:pPr latinLnBrk="0">
                <a:spcBef>
                  <a:spcPct val="0"/>
                </a:spcBef>
                <a:buFontTx/>
                <a:buNone/>
              </a:pPr>
              <a:t>16</a:t>
            </a:fld>
            <a:endParaRPr lang="en-US" altLang="ko-KR" sz="1200">
              <a:solidFill>
                <a:srgbClr val="898989"/>
              </a:solidFill>
              <a:latin typeface="Arial" panose="020B0604020202020204" pitchFamily="34" charset="0"/>
              <a:cs typeface="Arial" panose="020B0604020202020204" pitchFamily="34" charset="0"/>
            </a:endParaRPr>
          </a:p>
        </p:txBody>
      </p:sp>
      <p:pic>
        <p:nvPicPr>
          <p:cNvPr id="21509"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2438400"/>
            <a:ext cx="376237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355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t>Localization of Function</a:t>
            </a:r>
          </a:p>
        </p:txBody>
      </p:sp>
      <p:sp>
        <p:nvSpPr>
          <p:cNvPr id="23555" name="Rectangle 3"/>
          <p:cNvSpPr>
            <a:spLocks noGrp="1" noChangeArrowheads="1"/>
          </p:cNvSpPr>
          <p:nvPr>
            <p:ph idx="1"/>
          </p:nvPr>
        </p:nvSpPr>
        <p:spPr/>
        <p:txBody>
          <a:bodyPr>
            <a:normAutofit lnSpcReduction="10000"/>
          </a:bodyPr>
          <a:lstStyle/>
          <a:p>
            <a:r>
              <a:rPr lang="en-US" altLang="en-US" dirty="0">
                <a:solidFill>
                  <a:srgbClr val="FF0000"/>
                </a:solidFill>
              </a:rPr>
              <a:t>Specific functions </a:t>
            </a:r>
            <a:r>
              <a:rPr lang="en-US" altLang="en-US" dirty="0"/>
              <a:t>are served by specific areas of the brain</a:t>
            </a:r>
          </a:p>
          <a:p>
            <a:r>
              <a:rPr lang="en-US" altLang="en-US" dirty="0"/>
              <a:t>Cognitive functioning breaks down in specific ways when areas of the brain are damaged</a:t>
            </a:r>
          </a:p>
          <a:p>
            <a:r>
              <a:rPr lang="en-US" altLang="en-US" dirty="0"/>
              <a:t>Cerebral cortex (3-mm thick layer that covers the brain) contains mechanisms responsible for most of our cognitive functions</a:t>
            </a:r>
          </a:p>
        </p:txBody>
      </p:sp>
    </p:spTree>
    <p:extLst>
      <p:ext uri="{BB962C8B-B14F-4D97-AF65-F5344CB8AC3E}">
        <p14:creationId xmlns:p14="http://schemas.microsoft.com/office/powerpoint/2010/main" val="1053699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Double Dissociation</a:t>
            </a:r>
          </a:p>
        </p:txBody>
      </p:sp>
      <p:sp>
        <p:nvSpPr>
          <p:cNvPr id="28675" name="Content Placeholder 2"/>
          <p:cNvSpPr>
            <a:spLocks noGrp="1"/>
          </p:cNvSpPr>
          <p:nvPr>
            <p:ph idx="1"/>
          </p:nvPr>
        </p:nvSpPr>
        <p:spPr/>
        <p:txBody>
          <a:bodyPr>
            <a:normAutofit/>
          </a:bodyPr>
          <a:lstStyle/>
          <a:p>
            <a:r>
              <a:rPr lang="en-US" altLang="en-US" dirty="0"/>
              <a:t>Two related mental processes function independently of each other. </a:t>
            </a:r>
          </a:p>
          <a:p>
            <a:r>
              <a:rPr lang="en-US" altLang="en-US" dirty="0"/>
              <a:t>Example: speech (production) and language comprehension. Although both processes pertain to use of language, the brain structures that control them work independently.</a:t>
            </a:r>
          </a:p>
        </p:txBody>
      </p:sp>
    </p:spTree>
    <p:extLst>
      <p:ext uri="{BB962C8B-B14F-4D97-AF65-F5344CB8AC3E}">
        <p14:creationId xmlns:p14="http://schemas.microsoft.com/office/powerpoint/2010/main" val="1369009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altLang="en-US"/>
              <a:t>Localization of Function: Language</a:t>
            </a:r>
          </a:p>
        </p:txBody>
      </p:sp>
      <p:sp>
        <p:nvSpPr>
          <p:cNvPr id="24579" name="Content Placeholder 2"/>
          <p:cNvSpPr>
            <a:spLocks noGrp="1"/>
          </p:cNvSpPr>
          <p:nvPr>
            <p:ph idx="1"/>
          </p:nvPr>
        </p:nvSpPr>
        <p:spPr/>
        <p:txBody>
          <a:bodyPr>
            <a:normAutofit lnSpcReduction="10000"/>
          </a:bodyPr>
          <a:lstStyle/>
          <a:p>
            <a:r>
              <a:rPr lang="en-US" altLang="en-US" dirty="0"/>
              <a:t>Language production is impaired by damage to </a:t>
            </a:r>
            <a:r>
              <a:rPr lang="en-US" altLang="en-US" dirty="0" err="1">
                <a:solidFill>
                  <a:srgbClr val="FF0000"/>
                </a:solidFill>
              </a:rPr>
              <a:t>Broca’s</a:t>
            </a:r>
            <a:r>
              <a:rPr lang="en-US" altLang="en-US" dirty="0">
                <a:solidFill>
                  <a:srgbClr val="FF0000"/>
                </a:solidFill>
              </a:rPr>
              <a:t> area</a:t>
            </a:r>
          </a:p>
          <a:p>
            <a:pPr lvl="1"/>
            <a:r>
              <a:rPr lang="en-US" altLang="en-US" dirty="0"/>
              <a:t>Frontal lobe</a:t>
            </a:r>
          </a:p>
          <a:p>
            <a:pPr lvl="1"/>
            <a:r>
              <a:rPr lang="en-US" altLang="en-US" dirty="0"/>
              <a:t>Combine sound and words</a:t>
            </a:r>
          </a:p>
          <a:p>
            <a:r>
              <a:rPr lang="en-US" altLang="en-US" dirty="0"/>
              <a:t>Language comprehension is impaired by damage to </a:t>
            </a:r>
            <a:r>
              <a:rPr lang="en-US" altLang="en-US" dirty="0">
                <a:solidFill>
                  <a:srgbClr val="FF0000"/>
                </a:solidFill>
              </a:rPr>
              <a:t>Wernicke’s area</a:t>
            </a:r>
          </a:p>
          <a:p>
            <a:pPr lvl="1"/>
            <a:r>
              <a:rPr lang="en-US" altLang="en-US" dirty="0"/>
              <a:t>Temporal lobe</a:t>
            </a:r>
          </a:p>
          <a:p>
            <a:r>
              <a:rPr lang="en-US" dirty="0">
                <a:hlinkClick r:id="rId2"/>
              </a:rPr>
              <a:t>https://www.youtube.com/watch?v=fFGmCRc0njk</a:t>
            </a:r>
            <a:endParaRPr lang="en-US" altLang="en-US" dirty="0"/>
          </a:p>
        </p:txBody>
      </p:sp>
    </p:spTree>
    <p:extLst>
      <p:ext uri="{BB962C8B-B14F-4D97-AF65-F5344CB8AC3E}">
        <p14:creationId xmlns:p14="http://schemas.microsoft.com/office/powerpoint/2010/main" val="1305686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C:\Users\jalderman\Desktop\ima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62200" y="1600200"/>
            <a:ext cx="4800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1"/>
          <p:cNvSpPr>
            <a:spLocks noGrp="1"/>
          </p:cNvSpPr>
          <p:nvPr>
            <p:ph type="title"/>
          </p:nvPr>
        </p:nvSpPr>
        <p:spPr>
          <a:xfrm>
            <a:off x="1043490" y="762000"/>
            <a:ext cx="7024744" cy="1143000"/>
          </a:xfrm>
        </p:spPr>
        <p:txBody>
          <a:bodyPr>
            <a:normAutofit fontScale="90000"/>
          </a:bodyPr>
          <a:lstStyle/>
          <a:p>
            <a:r>
              <a:rPr lang="en-US" altLang="en-US" dirty="0"/>
              <a:t>Localization of Function: Language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36018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066800" y="838200"/>
            <a:ext cx="7024744" cy="486811"/>
          </a:xfrm>
        </p:spPr>
        <p:txBody>
          <a:bodyPr>
            <a:normAutofit fontScale="90000"/>
          </a:bodyPr>
          <a:lstStyle/>
          <a:p>
            <a:r>
              <a:rPr lang="en-US" altLang="en-US" dirty="0"/>
              <a:t>Lobes of the Cerebral Cortex</a:t>
            </a:r>
          </a:p>
        </p:txBody>
      </p:sp>
      <p:sp>
        <p:nvSpPr>
          <p:cNvPr id="3" name="Content Placeholder 2"/>
          <p:cNvSpPr>
            <a:spLocks noGrp="1"/>
          </p:cNvSpPr>
          <p:nvPr>
            <p:ph idx="1"/>
          </p:nvPr>
        </p:nvSpPr>
        <p:spPr/>
        <p:txBody>
          <a:bodyPr/>
          <a:lstStyle/>
          <a:p>
            <a:endParaRPr lang="en-US"/>
          </a:p>
        </p:txBody>
      </p:sp>
      <p:sp>
        <p:nvSpPr>
          <p:cNvPr id="26627"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r>
              <a:rPr lang="en-US" altLang="en-US" sz="1400" b="1">
                <a:latin typeface="Tahoma" charset="0"/>
                <a:cs typeface="Arial" charset="0"/>
              </a:rPr>
              <a:t>0</a:t>
            </a:r>
          </a:p>
        </p:txBody>
      </p:sp>
      <p:pic>
        <p:nvPicPr>
          <p:cNvPr id="26628" name="Picture 5" descr="C:\Users\jalderman\Desktop\image.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0" y="1514475"/>
            <a:ext cx="49403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90803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r>
              <a:rPr lang="en-US" altLang="en-US"/>
              <a:t>Localization of Function: Perception</a:t>
            </a:r>
          </a:p>
        </p:txBody>
      </p:sp>
      <p:sp>
        <p:nvSpPr>
          <p:cNvPr id="27651" name="Content Placeholder 2"/>
          <p:cNvSpPr>
            <a:spLocks noGrp="1"/>
          </p:cNvSpPr>
          <p:nvPr>
            <p:ph idx="1"/>
          </p:nvPr>
        </p:nvSpPr>
        <p:spPr/>
        <p:txBody>
          <a:bodyPr>
            <a:normAutofit/>
          </a:bodyPr>
          <a:lstStyle/>
          <a:p>
            <a:r>
              <a:rPr lang="en-US" altLang="en-US" dirty="0"/>
              <a:t>Primary receiving areas for the senses</a:t>
            </a:r>
          </a:p>
          <a:p>
            <a:pPr lvl="1"/>
            <a:r>
              <a:rPr lang="en-US" altLang="en-US" dirty="0"/>
              <a:t>Occipital lobe: vision</a:t>
            </a:r>
          </a:p>
          <a:p>
            <a:pPr lvl="1"/>
            <a:r>
              <a:rPr lang="en-US" altLang="en-US" dirty="0"/>
              <a:t>Parietal lobe: touch, temperature, pain</a:t>
            </a:r>
          </a:p>
          <a:p>
            <a:pPr lvl="1"/>
            <a:r>
              <a:rPr lang="en-US" altLang="en-US" dirty="0"/>
              <a:t>Temporal lobe: hearing, taste, smell</a:t>
            </a:r>
          </a:p>
          <a:p>
            <a:r>
              <a:rPr lang="en-US" altLang="en-US" dirty="0"/>
              <a:t>Coordination of information received from all senses</a:t>
            </a:r>
          </a:p>
          <a:p>
            <a:pPr lvl="1"/>
            <a:r>
              <a:rPr lang="en-US" altLang="en-US" dirty="0"/>
              <a:t>Frontal lobe: Inhibit what you should not say </a:t>
            </a:r>
          </a:p>
          <a:p>
            <a:pPr marL="68580" indent="0">
              <a:buNone/>
            </a:pPr>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2476596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609600"/>
            <a:ext cx="5029200" cy="1219200"/>
          </a:xfrm>
        </p:spPr>
        <p:txBody>
          <a:bodyPr/>
          <a:lstStyle/>
          <a:p>
            <a:r>
              <a:rPr lang="en-US" altLang="en-US"/>
              <a:t>Damasio's research</a:t>
            </a:r>
          </a:p>
        </p:txBody>
      </p:sp>
      <p:sp>
        <p:nvSpPr>
          <p:cNvPr id="30723" name="Content Placeholder 2"/>
          <p:cNvSpPr>
            <a:spLocks noGrp="1"/>
          </p:cNvSpPr>
          <p:nvPr>
            <p:ph idx="1"/>
          </p:nvPr>
        </p:nvSpPr>
        <p:spPr>
          <a:xfrm>
            <a:off x="685800" y="2209800"/>
            <a:ext cx="8001000" cy="3962400"/>
          </a:xfrm>
        </p:spPr>
        <p:txBody>
          <a:bodyPr>
            <a:normAutofit fontScale="92500"/>
          </a:bodyPr>
          <a:lstStyle/>
          <a:p>
            <a:r>
              <a:rPr lang="en-US" altLang="en-US" sz="2400" dirty="0"/>
              <a:t>Neuroscientist Antonio Damasio studied a patient whose </a:t>
            </a:r>
            <a:r>
              <a:rPr lang="en-US" altLang="en-US" sz="2400" dirty="0">
                <a:solidFill>
                  <a:srgbClr val="FF0000"/>
                </a:solidFill>
              </a:rPr>
              <a:t>frontal lobes </a:t>
            </a:r>
            <a:r>
              <a:rPr lang="en-US" altLang="en-US" sz="2400" dirty="0"/>
              <a:t>was damaged by a tumor. He lost emotion, while other intellectual abilities are intact.</a:t>
            </a:r>
          </a:p>
          <a:p>
            <a:r>
              <a:rPr lang="en-US" altLang="en-US" sz="2400" dirty="0"/>
              <a:t>His ability to make decisions was impaired. He could logically analyze the pros and cons of different options, and was aware of what should be done. But he could not make a simple decision, such as which restaurant to go for lunch.</a:t>
            </a:r>
          </a:p>
          <a:p>
            <a:r>
              <a:rPr lang="en-US" altLang="en-US" sz="2400" dirty="0"/>
              <a:t>A pure rational being without emotion, such as Spock in Star Trek, CANNOT function in the real world. </a:t>
            </a:r>
          </a:p>
        </p:txBody>
      </p:sp>
      <p:pic>
        <p:nvPicPr>
          <p:cNvPr id="30724" name="Picture 2" descr="https://encrypted-tbn3.gstatic.com/images?q=tbn:ANd9GcToNmZDHTitaWOoOJ2RfrKsPKTtOZzE2gSOANG9uO-7gfyDG3e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2200" y="130175"/>
            <a:ext cx="237172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812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06E18-0CC7-4C45-A437-C62007C53BB6}"/>
              </a:ext>
            </a:extLst>
          </p:cNvPr>
          <p:cNvSpPr>
            <a:spLocks noGrp="1"/>
          </p:cNvSpPr>
          <p:nvPr>
            <p:ph type="title"/>
          </p:nvPr>
        </p:nvSpPr>
        <p:spPr>
          <a:xfrm>
            <a:off x="1043490" y="1027664"/>
            <a:ext cx="7024744" cy="724936"/>
          </a:xfrm>
        </p:spPr>
        <p:txBody>
          <a:bodyPr/>
          <a:lstStyle/>
          <a:p>
            <a:r>
              <a:rPr lang="en-US" dirty="0" err="1"/>
              <a:t>Capgras</a:t>
            </a:r>
            <a:r>
              <a:rPr lang="en-US" dirty="0"/>
              <a:t> Syndrome</a:t>
            </a:r>
          </a:p>
        </p:txBody>
      </p:sp>
      <p:sp>
        <p:nvSpPr>
          <p:cNvPr id="3" name="Content Placeholder 2">
            <a:extLst>
              <a:ext uri="{FF2B5EF4-FFF2-40B4-BE49-F238E27FC236}">
                <a16:creationId xmlns:a16="http://schemas.microsoft.com/office/drawing/2014/main" id="{8B3D686A-2F2D-E846-90CE-14F01166D52C}"/>
              </a:ext>
            </a:extLst>
          </p:cNvPr>
          <p:cNvSpPr>
            <a:spLocks noGrp="1"/>
          </p:cNvSpPr>
          <p:nvPr>
            <p:ph idx="1"/>
          </p:nvPr>
        </p:nvSpPr>
        <p:spPr>
          <a:xfrm>
            <a:off x="914400" y="2133600"/>
            <a:ext cx="4800600" cy="4038600"/>
          </a:xfrm>
        </p:spPr>
        <p:txBody>
          <a:bodyPr>
            <a:normAutofit fontScale="85000" lnSpcReduction="20000"/>
          </a:bodyPr>
          <a:lstStyle/>
          <a:p>
            <a:r>
              <a:rPr lang="en-US" dirty="0"/>
              <a:t>When the injury happens in </a:t>
            </a:r>
            <a:r>
              <a:rPr lang="en-US" dirty="0">
                <a:solidFill>
                  <a:srgbClr val="FF0000"/>
                </a:solidFill>
              </a:rPr>
              <a:t>the back of the right hemisphere of the brain</a:t>
            </a:r>
            <a:r>
              <a:rPr lang="en-US" dirty="0"/>
              <a:t>, it causes </a:t>
            </a:r>
            <a:r>
              <a:rPr lang="en-US" dirty="0" err="1"/>
              <a:t>Capgras</a:t>
            </a:r>
            <a:r>
              <a:rPr lang="en-US" dirty="0"/>
              <a:t> syndrome.</a:t>
            </a:r>
          </a:p>
          <a:p>
            <a:r>
              <a:rPr lang="en-US" dirty="0"/>
              <a:t>Also known as imposter syndrome</a:t>
            </a:r>
          </a:p>
          <a:p>
            <a:r>
              <a:rPr lang="en-US" dirty="0"/>
              <a:t>People who experience this syndrome will have the irrational belief that someone they know has been replaced by an imposter.</a:t>
            </a:r>
          </a:p>
          <a:p>
            <a:r>
              <a:rPr lang="en-US" dirty="0"/>
              <a:t>“You are not my wife! You are not my son!”</a:t>
            </a:r>
          </a:p>
          <a:p>
            <a:r>
              <a:rPr lang="en-US" dirty="0">
                <a:hlinkClick r:id="rId2"/>
              </a:rPr>
              <a:t>https://www.youtube.com/watch?v=dqBGzkz1oDU</a:t>
            </a:r>
            <a:endParaRPr lang="en-US" dirty="0"/>
          </a:p>
        </p:txBody>
      </p:sp>
      <p:pic>
        <p:nvPicPr>
          <p:cNvPr id="4" name="Picture 3">
            <a:extLst>
              <a:ext uri="{FF2B5EF4-FFF2-40B4-BE49-F238E27FC236}">
                <a16:creationId xmlns:a16="http://schemas.microsoft.com/office/drawing/2014/main" id="{2692ED35-1B75-FB41-91EE-87F05F1BF1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91200" y="2128777"/>
            <a:ext cx="2624532" cy="2575322"/>
          </a:xfrm>
          <a:prstGeom prst="rect">
            <a:avLst/>
          </a:prstGeom>
        </p:spPr>
      </p:pic>
    </p:spTree>
    <p:extLst>
      <p:ext uri="{BB962C8B-B14F-4D97-AF65-F5344CB8AC3E}">
        <p14:creationId xmlns:p14="http://schemas.microsoft.com/office/powerpoint/2010/main" val="343027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5800" y="838200"/>
            <a:ext cx="7772400" cy="533400"/>
          </a:xfrm>
        </p:spPr>
        <p:txBody>
          <a:bodyPr>
            <a:normAutofit fontScale="90000"/>
          </a:bodyPr>
          <a:lstStyle/>
          <a:p>
            <a:pPr eaLnBrk="1" hangingPunct="1"/>
            <a:r>
              <a:rPr lang="en-US" altLang="en-US" dirty="0">
                <a:ea typeface="ＭＳ Ｐゴシック" charset="-128"/>
              </a:rPr>
              <a:t>Organization: Brain Imaging</a:t>
            </a:r>
          </a:p>
        </p:txBody>
      </p:sp>
      <p:sp>
        <p:nvSpPr>
          <p:cNvPr id="29699" name="Content Placeholder 2"/>
          <p:cNvSpPr>
            <a:spLocks noGrp="1"/>
          </p:cNvSpPr>
          <p:nvPr>
            <p:ph idx="1"/>
          </p:nvPr>
        </p:nvSpPr>
        <p:spPr>
          <a:xfrm>
            <a:off x="381000" y="1600200"/>
            <a:ext cx="2971800" cy="4572000"/>
          </a:xfrm>
        </p:spPr>
        <p:txBody>
          <a:bodyPr/>
          <a:lstStyle/>
          <a:p>
            <a:pPr eaLnBrk="1" hangingPunct="1"/>
            <a:r>
              <a:rPr lang="en-US" altLang="en-US">
                <a:ea typeface="ＭＳ Ｐゴシック" charset="-128"/>
              </a:rPr>
              <a:t>Magnetic Resonance Imaging (MRI)</a:t>
            </a:r>
          </a:p>
          <a:p>
            <a:pPr eaLnBrk="1" hangingPunct="1"/>
            <a:r>
              <a:rPr lang="en-US" altLang="en-US">
                <a:ea typeface="ＭＳ Ｐゴシック" charset="-128"/>
              </a:rPr>
              <a:t>Functional Magnetic Resonance Imaging (fMRI)</a:t>
            </a:r>
          </a:p>
          <a:p>
            <a:pPr eaLnBrk="1" hangingPunct="1"/>
            <a:endParaRPr lang="en-US" altLang="en-US">
              <a:ea typeface="ＭＳ Ｐゴシック" charset="-128"/>
            </a:endParaRPr>
          </a:p>
        </p:txBody>
      </p:sp>
      <p:pic>
        <p:nvPicPr>
          <p:cNvPr id="29700" name="Picture 6"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48013" y="1905000"/>
            <a:ext cx="584358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68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81000" y="1066800"/>
            <a:ext cx="8458200" cy="457200"/>
          </a:xfrm>
        </p:spPr>
        <p:txBody>
          <a:bodyPr>
            <a:normAutofit fontScale="90000"/>
          </a:bodyPr>
          <a:lstStyle/>
          <a:p>
            <a:pPr eaLnBrk="1" hangingPunct="1"/>
            <a:r>
              <a:rPr lang="en-US" altLang="en-US" dirty="0">
                <a:ea typeface="ＭＳ Ｐゴシック" charset="-128"/>
              </a:rPr>
              <a:t>Brain Imaging: </a:t>
            </a:r>
            <a:br>
              <a:rPr lang="en-US" altLang="en-US" dirty="0">
                <a:ea typeface="ＭＳ Ｐゴシック" charset="-128"/>
              </a:rPr>
            </a:br>
            <a:r>
              <a:rPr lang="en-US" altLang="en-US" dirty="0">
                <a:ea typeface="ＭＳ Ｐゴシック" charset="-128"/>
              </a:rPr>
              <a:t>Evidence for Localization of Function</a:t>
            </a:r>
          </a:p>
        </p:txBody>
      </p:sp>
      <p:sp>
        <p:nvSpPr>
          <p:cNvPr id="30723" name="Content Placeholder 2"/>
          <p:cNvSpPr>
            <a:spLocks noGrp="1"/>
          </p:cNvSpPr>
          <p:nvPr>
            <p:ph idx="1"/>
          </p:nvPr>
        </p:nvSpPr>
        <p:spPr>
          <a:xfrm>
            <a:off x="457200" y="1752600"/>
            <a:ext cx="8229600" cy="4525963"/>
          </a:xfrm>
        </p:spPr>
        <p:txBody>
          <a:bodyPr>
            <a:normAutofit fontScale="92500"/>
          </a:bodyPr>
          <a:lstStyle/>
          <a:p>
            <a:pPr eaLnBrk="1" hangingPunct="1"/>
            <a:r>
              <a:rPr lang="en-US" altLang="en-US" sz="2800" dirty="0">
                <a:ea typeface="ＭＳ Ｐゴシック" charset="-128"/>
              </a:rPr>
              <a:t>Fusiform face area (FFA) responds specifically to faces</a:t>
            </a:r>
          </a:p>
          <a:p>
            <a:pPr lvl="1" eaLnBrk="1" hangingPunct="1"/>
            <a:r>
              <a:rPr lang="en-US" altLang="en-US" dirty="0">
                <a:ea typeface="ＭＳ Ｐゴシック" charset="-128"/>
              </a:rPr>
              <a:t>Temporal lobe</a:t>
            </a:r>
          </a:p>
          <a:p>
            <a:pPr lvl="1" eaLnBrk="1" hangingPunct="1"/>
            <a:r>
              <a:rPr lang="en-US" altLang="en-US" dirty="0">
                <a:ea typeface="ＭＳ Ｐゴシック" charset="-128"/>
              </a:rPr>
              <a:t>Damage to this area causes prosopagnosia (inability to recognize faces)</a:t>
            </a:r>
          </a:p>
          <a:p>
            <a:pPr eaLnBrk="1" hangingPunct="1"/>
            <a:r>
              <a:rPr lang="en-US" altLang="en-US" sz="2800" dirty="0" err="1">
                <a:ea typeface="ＭＳ Ｐゴシック" charset="-128"/>
              </a:rPr>
              <a:t>Parahippocampal</a:t>
            </a:r>
            <a:r>
              <a:rPr lang="en-US" altLang="en-US" sz="2800" dirty="0">
                <a:ea typeface="ＭＳ Ｐゴシック" charset="-128"/>
              </a:rPr>
              <a:t> place area (PPA) responds specifically to places (indoor/outdoor scenes)</a:t>
            </a:r>
          </a:p>
          <a:p>
            <a:pPr lvl="1" eaLnBrk="1" hangingPunct="1"/>
            <a:r>
              <a:rPr lang="en-US" altLang="en-US" dirty="0">
                <a:ea typeface="ＭＳ Ｐゴシック" charset="-128"/>
              </a:rPr>
              <a:t>Temporal lobe</a:t>
            </a:r>
          </a:p>
          <a:p>
            <a:pPr eaLnBrk="1" hangingPunct="1"/>
            <a:r>
              <a:rPr lang="en-US" altLang="en-US" sz="2800" dirty="0" err="1">
                <a:ea typeface="ＭＳ Ｐゴシック" charset="-128"/>
              </a:rPr>
              <a:t>Extrastriate</a:t>
            </a:r>
            <a:r>
              <a:rPr lang="en-US" altLang="en-US" sz="2800" dirty="0">
                <a:ea typeface="ＭＳ Ｐゴシック" charset="-128"/>
              </a:rPr>
              <a:t> body area (EBA) responds specifically to pictures of bodies and parts of bodies</a:t>
            </a:r>
          </a:p>
        </p:txBody>
      </p:sp>
    </p:spTree>
    <p:extLst>
      <p:ext uri="{BB962C8B-B14F-4D97-AF65-F5344CB8AC3E}">
        <p14:creationId xmlns:p14="http://schemas.microsoft.com/office/powerpoint/2010/main" val="103883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C:\Users\jalderman\Desktop\ima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0" y="1513114"/>
            <a:ext cx="4495800" cy="5294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47" name="Title 1"/>
          <p:cNvSpPr>
            <a:spLocks noGrp="1"/>
          </p:cNvSpPr>
          <p:nvPr>
            <p:ph type="title"/>
          </p:nvPr>
        </p:nvSpPr>
        <p:spPr>
          <a:xfrm>
            <a:off x="457200" y="381000"/>
            <a:ext cx="8382000" cy="1143000"/>
          </a:xfrm>
        </p:spPr>
        <p:txBody>
          <a:bodyPr>
            <a:normAutofit fontScale="90000"/>
          </a:bodyPr>
          <a:lstStyle/>
          <a:p>
            <a:r>
              <a:rPr lang="en-US" altLang="en-US" dirty="0"/>
              <a:t>Brain Imaging: </a:t>
            </a:r>
            <a:br>
              <a:rPr lang="en-US" altLang="en-US" dirty="0"/>
            </a:br>
            <a:r>
              <a:rPr lang="en-US" altLang="en-US" dirty="0"/>
              <a:t>Evidence for Localization of Function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713677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en-US" altLang="en-US"/>
              <a:t>Distributed Representation in the Brain</a:t>
            </a:r>
          </a:p>
        </p:txBody>
      </p:sp>
      <p:sp>
        <p:nvSpPr>
          <p:cNvPr id="32771" name="Content Placeholder 2"/>
          <p:cNvSpPr>
            <a:spLocks noGrp="1"/>
          </p:cNvSpPr>
          <p:nvPr>
            <p:ph idx="1"/>
          </p:nvPr>
        </p:nvSpPr>
        <p:spPr/>
        <p:txBody>
          <a:bodyPr/>
          <a:lstStyle/>
          <a:p>
            <a:pPr lvl="1"/>
            <a:r>
              <a:rPr lang="en-US" altLang="en-US"/>
              <a:t>In addition to localization of function, specific functions are processed by many different areas of the brain</a:t>
            </a:r>
          </a:p>
          <a:p>
            <a:pPr lvl="1"/>
            <a:r>
              <a:rPr lang="en-US" altLang="en-US"/>
              <a:t>Many different areas may contribute to a function</a:t>
            </a:r>
          </a:p>
          <a:p>
            <a:pPr lvl="1"/>
            <a:r>
              <a:rPr lang="en-US" altLang="en-US"/>
              <a:t>May appear to contradict the notion of localization of function, but the two concepts are actually complementary</a:t>
            </a:r>
          </a:p>
          <a:p>
            <a:endParaRPr lang="en-US" altLang="en-US"/>
          </a:p>
        </p:txBody>
      </p:sp>
    </p:spTree>
    <p:extLst>
      <p:ext uri="{BB962C8B-B14F-4D97-AF65-F5344CB8AC3E}">
        <p14:creationId xmlns:p14="http://schemas.microsoft.com/office/powerpoint/2010/main" val="2023876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0" y="1831033"/>
            <a:ext cx="4876800"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le 1"/>
          <p:cNvSpPr>
            <a:spLocks noGrp="1"/>
          </p:cNvSpPr>
          <p:nvPr>
            <p:ph type="title"/>
          </p:nvPr>
        </p:nvSpPr>
        <p:spPr>
          <a:xfrm>
            <a:off x="1043492" y="628403"/>
            <a:ext cx="7024744" cy="1143000"/>
          </a:xfrm>
        </p:spPr>
        <p:txBody>
          <a:bodyPr>
            <a:normAutofit fontScale="90000"/>
          </a:bodyPr>
          <a:lstStyle/>
          <a:p>
            <a:r>
              <a:rPr lang="en-US" altLang="en-US" dirty="0"/>
              <a:t>Distributed Representation in the Brain (Mini-internet?)</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139928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and home-work</a:t>
            </a:r>
          </a:p>
        </p:txBody>
      </p:sp>
      <p:sp>
        <p:nvSpPr>
          <p:cNvPr id="3" name="Content Placeholder 2"/>
          <p:cNvSpPr>
            <a:spLocks noGrp="1"/>
          </p:cNvSpPr>
          <p:nvPr>
            <p:ph idx="1"/>
          </p:nvPr>
        </p:nvSpPr>
        <p:spPr/>
        <p:txBody>
          <a:bodyPr>
            <a:normAutofit fontScale="92500"/>
          </a:bodyPr>
          <a:lstStyle/>
          <a:p>
            <a:r>
              <a:rPr lang="en-US" dirty="0"/>
              <a:t>According to classical Christian dualism, the soul (mind) and the body are separated. </a:t>
            </a:r>
          </a:p>
          <a:p>
            <a:r>
              <a:rPr lang="en-US" dirty="0"/>
              <a:t>According to neuroscience, the function of the mind comes from the physical neuro network. </a:t>
            </a:r>
          </a:p>
          <a:p>
            <a:r>
              <a:rPr lang="en-US" dirty="0"/>
              <a:t>If the brain is damaged, you lost your mind or part of your mind.</a:t>
            </a:r>
          </a:p>
          <a:p>
            <a:r>
              <a:rPr lang="en-US" dirty="0"/>
              <a:t>Some scholars go even further to assert that we are nothing more than a pack of neurons!</a:t>
            </a:r>
          </a:p>
        </p:txBody>
      </p:sp>
    </p:spTree>
    <p:extLst>
      <p:ext uri="{BB962C8B-B14F-4D97-AF65-F5344CB8AC3E}">
        <p14:creationId xmlns:p14="http://schemas.microsoft.com/office/powerpoint/2010/main" val="131884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4" descr="http://www.algemeiner.com/wp-content/uploads/2012/06/Francis-Crick-289x30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1600200"/>
            <a:ext cx="23495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le 1"/>
          <p:cNvSpPr>
            <a:spLocks noGrp="1"/>
          </p:cNvSpPr>
          <p:nvPr>
            <p:ph type="title"/>
          </p:nvPr>
        </p:nvSpPr>
        <p:spPr>
          <a:xfrm>
            <a:off x="609600" y="762000"/>
            <a:ext cx="7772400" cy="685800"/>
          </a:xfrm>
        </p:spPr>
        <p:txBody>
          <a:bodyPr>
            <a:normAutofit/>
          </a:bodyPr>
          <a:lstStyle/>
          <a:p>
            <a:pPr eaLnBrk="1" hangingPunct="1"/>
            <a:r>
              <a:rPr lang="en-US" altLang="en-US" sz="3200" b="1" dirty="0">
                <a:solidFill>
                  <a:srgbClr val="7B9899"/>
                </a:solidFill>
              </a:rPr>
              <a:t>Astounding hypothesis: Francis Crick</a:t>
            </a:r>
            <a:endParaRPr lang="en-US" altLang="en-US" sz="3200" dirty="0">
              <a:solidFill>
                <a:srgbClr val="7B9899"/>
              </a:solidFill>
            </a:endParaRPr>
          </a:p>
        </p:txBody>
      </p:sp>
      <p:sp>
        <p:nvSpPr>
          <p:cNvPr id="3" name="Content Placeholder 2"/>
          <p:cNvSpPr>
            <a:spLocks noGrp="1"/>
          </p:cNvSpPr>
          <p:nvPr>
            <p:ph sz="quarter" idx="1"/>
          </p:nvPr>
        </p:nvSpPr>
        <p:spPr>
          <a:xfrm>
            <a:off x="4495800" y="1527175"/>
            <a:ext cx="4310063" cy="4572000"/>
          </a:xfrm>
        </p:spPr>
        <p:txBody>
          <a:bodyPr>
            <a:normAutofit/>
          </a:bodyPr>
          <a:lstStyle/>
          <a:p>
            <a:pPr marL="0" indent="0" eaLnBrk="1" fontAlgn="auto" hangingPunct="1">
              <a:spcAft>
                <a:spcPts val="0"/>
              </a:spcAft>
              <a:buFont typeface="Wingdings 2" charset="2"/>
              <a:buNone/>
              <a:defRPr/>
            </a:pPr>
            <a:r>
              <a:rPr lang="en-US" dirty="0"/>
              <a:t>“Your joys and your sorrows, your memories and your ambitions, your sense of personal identity and free will, are in fact no more than the behavior of a vast assembly of nerve cells and their associated molecules.  As Lewis Carroll’s Alice might have phrased it: ‘You’re nothing but a pack of neurons.’” (p.3).</a:t>
            </a:r>
          </a:p>
          <a:p>
            <a:pPr marL="274320" indent="-274320" eaLnBrk="1" fontAlgn="auto" hangingPunct="1">
              <a:spcAft>
                <a:spcPts val="0"/>
              </a:spcAft>
              <a:buFont typeface="Wingdings 2"/>
              <a:buChar char=""/>
              <a:defRPr/>
            </a:pPr>
            <a:endParaRPr lang="en-US" dirty="0"/>
          </a:p>
        </p:txBody>
      </p:sp>
      <p:pic>
        <p:nvPicPr>
          <p:cNvPr id="20484" name="Picture 2" descr="https://encrypted-tbn3.google.com/images?q=tbn:ANd9GcTomlycvzvvsjfBKdevQINbX17ra_sOxg1ASa4x1_-jlOvqR326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09800" y="3124200"/>
            <a:ext cx="213360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425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and homework</a:t>
            </a:r>
          </a:p>
        </p:txBody>
      </p:sp>
      <p:sp>
        <p:nvSpPr>
          <p:cNvPr id="3" name="Content Placeholder 2"/>
          <p:cNvSpPr>
            <a:spLocks noGrp="1"/>
          </p:cNvSpPr>
          <p:nvPr>
            <p:ph idx="1"/>
          </p:nvPr>
        </p:nvSpPr>
        <p:spPr/>
        <p:txBody>
          <a:bodyPr>
            <a:normAutofit lnSpcReduction="10000"/>
          </a:bodyPr>
          <a:lstStyle/>
          <a:p>
            <a:r>
              <a:rPr lang="en-US" dirty="0"/>
              <a:t>Form a group of 3-5 to discuss the following: Is neuroscience challenging the Christian view of the human nature? How can we reconcile the two views? </a:t>
            </a:r>
          </a:p>
          <a:p>
            <a:r>
              <a:rPr lang="en-US" dirty="0"/>
              <a:t>You are welcome to Google search for more information. </a:t>
            </a:r>
          </a:p>
          <a:p>
            <a:r>
              <a:rPr lang="en-US" dirty="0"/>
              <a:t>There is no right or wrong answer.</a:t>
            </a:r>
          </a:p>
          <a:p>
            <a:r>
              <a:rPr lang="en-US" dirty="0"/>
              <a:t>Write a ½ to 1-page essay individually and submit it to Canvas.</a:t>
            </a:r>
          </a:p>
        </p:txBody>
      </p:sp>
    </p:spTree>
    <p:extLst>
      <p:ext uri="{BB962C8B-B14F-4D97-AF65-F5344CB8AC3E}">
        <p14:creationId xmlns:p14="http://schemas.microsoft.com/office/powerpoint/2010/main" val="14282497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TLE" val=""/>
  <p:tag name="CHARTLABELS" val=""/>
  <p:tag name="VALUES" val=" "/>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2341</TotalTime>
  <Words>1382</Words>
  <Application>Microsoft Macintosh PowerPoint</Application>
  <PresentationFormat>On-screen Show (4:3)</PresentationFormat>
  <Paragraphs>149</Paragraphs>
  <Slides>32</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HY중고딕</vt:lpstr>
      <vt:lpstr>맑은 고딕</vt:lpstr>
      <vt:lpstr>ＭＳ Ｐゴシック</vt:lpstr>
      <vt:lpstr>ＭＳ Ｐゴシック</vt:lpstr>
      <vt:lpstr>Arial</vt:lpstr>
      <vt:lpstr>Calibri</vt:lpstr>
      <vt:lpstr>Century Gothic</vt:lpstr>
      <vt:lpstr>Tahoma</vt:lpstr>
      <vt:lpstr>Wingdings 2</vt:lpstr>
      <vt:lpstr>Austin</vt:lpstr>
      <vt:lpstr>Cognitive Neuroscience</vt:lpstr>
      <vt:lpstr>Some Questions We Will Consider</vt:lpstr>
      <vt:lpstr>Levels of Analysis</vt:lpstr>
      <vt:lpstr>Building Blocks of the Nervous System</vt:lpstr>
      <vt:lpstr>Nerve Nets &amp; the Neuron Doctrine</vt:lpstr>
      <vt:lpstr>Nerve Nets</vt:lpstr>
      <vt:lpstr>Building Blocks of the Nervous System</vt:lpstr>
      <vt:lpstr>Building Blocks of the Nervous System</vt:lpstr>
      <vt:lpstr>Building Blocks of the Nervous System</vt:lpstr>
      <vt:lpstr>Building Blocks of the Nervous System</vt:lpstr>
      <vt:lpstr>PowerPoint Presentation</vt:lpstr>
      <vt:lpstr>Min-Internet?</vt:lpstr>
      <vt:lpstr>How Neurons Communicate</vt:lpstr>
      <vt:lpstr>How Neurons Communicate</vt:lpstr>
      <vt:lpstr>How Neurons Communicate</vt:lpstr>
      <vt:lpstr>Neural circuits</vt:lpstr>
      <vt:lpstr>Localization of Function</vt:lpstr>
      <vt:lpstr>Double Dissociation</vt:lpstr>
      <vt:lpstr>Localization of Function: Language</vt:lpstr>
      <vt:lpstr>Localization of Function: Language</vt:lpstr>
      <vt:lpstr>Lobes of the Cerebral Cortex</vt:lpstr>
      <vt:lpstr>Localization of Function: Perception</vt:lpstr>
      <vt:lpstr>Damasio's research</vt:lpstr>
      <vt:lpstr>Capgras Syndrome</vt:lpstr>
      <vt:lpstr>Organization: Brain Imaging</vt:lpstr>
      <vt:lpstr>Brain Imaging:  Evidence for Localization of Function</vt:lpstr>
      <vt:lpstr>Brain Imaging:  Evidence for Localization of Function</vt:lpstr>
      <vt:lpstr>Distributed Representation in the Brain</vt:lpstr>
      <vt:lpstr>Distributed Representation in the Brain (Mini-internet?)</vt:lpstr>
      <vt:lpstr>Discussion and home-work</vt:lpstr>
      <vt:lpstr>Astounding hypothesis: Francis Crick</vt:lpstr>
      <vt:lpstr>Discussion and homework</vt:lpstr>
    </vt:vector>
  </TitlesOfParts>
  <Company>Toshiba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Benjamin Uel Marsh</dc:creator>
  <cp:lastModifiedBy>Chong Ho (Alex) Yu</cp:lastModifiedBy>
  <cp:revision>92</cp:revision>
  <dcterms:created xsi:type="dcterms:W3CDTF">2011-07-23T18:00:23Z</dcterms:created>
  <dcterms:modified xsi:type="dcterms:W3CDTF">2020-01-13T23:35:26Z</dcterms:modified>
</cp:coreProperties>
</file>