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notesMasterIdLst>
    <p:notesMasterId r:id="rId11"/>
  </p:notesMasterIdLst>
  <p:sldIdLst>
    <p:sldId id="256" r:id="rId3"/>
    <p:sldId id="257" r:id="rId4"/>
    <p:sldId id="275" r:id="rId5"/>
    <p:sldId id="276" r:id="rId6"/>
    <p:sldId id="273" r:id="rId7"/>
    <p:sldId id="278" r:id="rId8"/>
    <p:sldId id="279" r:id="rId9"/>
    <p:sldId id="258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43" autoAdjust="0"/>
    <p:restoredTop sz="94660"/>
  </p:normalViewPr>
  <p:slideViewPr>
    <p:cSldViewPr>
      <p:cViewPr varScale="1">
        <p:scale>
          <a:sx n="91" d="100"/>
          <a:sy n="91" d="100"/>
        </p:scale>
        <p:origin x="141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85426-8859-ED4A-A8AE-FFE12EDECB01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8BE01-416C-5749-B345-7E68ED379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74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Unit 4: Ungraded review questions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you explain your answer?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Use your fingers to indicate your answer: 1=A, 2=B, 3=C, 4=D.</a:t>
            </a:r>
          </a:p>
          <a:p>
            <a:r>
              <a:rPr lang="en-US" sz="2800" dirty="0"/>
              <a:t>After viewing the question, show me your answer in 15 seconds.</a:t>
            </a:r>
          </a:p>
          <a:p>
            <a:r>
              <a:rPr lang="en-US" sz="2800" dirty="0"/>
              <a:t>Next, turn to your neighbor and you have one minute to convince him/her that you are right.</a:t>
            </a:r>
          </a:p>
        </p:txBody>
      </p:sp>
    </p:spTree>
    <p:extLst>
      <p:ext uri="{BB962C8B-B14F-4D97-AF65-F5344CB8AC3E}">
        <p14:creationId xmlns:p14="http://schemas.microsoft.com/office/powerpoint/2010/main" val="24054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3200" y="2645979"/>
            <a:ext cx="2209800" cy="2688021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C000"/>
                </a:solidFill>
              </a:rPr>
              <a:t>Red</a:t>
            </a:r>
            <a:r>
              <a:rPr lang="en-US" sz="4000" b="1" dirty="0" smtClean="0"/>
              <a:t> </a:t>
            </a:r>
            <a:r>
              <a:rPr lang="en-US" sz="4000" b="1" dirty="0" smtClean="0">
                <a:solidFill>
                  <a:srgbClr val="FF0000"/>
                </a:solidFill>
              </a:rPr>
              <a:t>Blue</a:t>
            </a:r>
            <a:r>
              <a:rPr lang="en-US" sz="4000" b="1" dirty="0" smtClean="0"/>
              <a:t> </a:t>
            </a:r>
            <a:r>
              <a:rPr lang="en-US" sz="4000" b="1" dirty="0" smtClean="0">
                <a:solidFill>
                  <a:srgbClr val="00B0F0"/>
                </a:solidFill>
              </a:rPr>
              <a:t>Green</a:t>
            </a:r>
            <a:endParaRPr lang="en-US" sz="4000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9407" y="2042890"/>
            <a:ext cx="5523793" cy="4158622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how automatic processing can interfere with intended processing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a failure of divided attention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the ease of performing a low-load task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support for object-based attention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676400" y="762000"/>
            <a:ext cx="4455599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3200" smtClean="0"/>
              <a:t>The Stroop effect demonstrates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1681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1" y="685800"/>
            <a:ext cx="3886199" cy="2743200"/>
          </a:xfrm>
        </p:spPr>
        <p:txBody>
          <a:bodyPr>
            <a:noAutofit/>
          </a:bodyPr>
          <a:lstStyle/>
          <a:p>
            <a:r>
              <a:rPr lang="en-US" sz="2400" dirty="0"/>
              <a:t>In a </a:t>
            </a:r>
            <a:r>
              <a:rPr lang="en-US" sz="2400" dirty="0" smtClean="0"/>
              <a:t>photo, </a:t>
            </a:r>
            <a:r>
              <a:rPr lang="en-US" sz="2400" dirty="0"/>
              <a:t>features like </a:t>
            </a:r>
            <a:r>
              <a:rPr lang="en-US" sz="2400" b="1" dirty="0"/>
              <a:t>bright colors </a:t>
            </a:r>
            <a:r>
              <a:rPr lang="en-US" sz="2400" dirty="0"/>
              <a:t>and </a:t>
            </a:r>
            <a:r>
              <a:rPr lang="en-US" sz="2400" b="1" dirty="0"/>
              <a:t>motion</a:t>
            </a:r>
            <a:r>
              <a:rPr lang="en-US" sz="2400" dirty="0"/>
              <a:t> are often considered _____________ determinants of visual attention.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3581400"/>
            <a:ext cx="3581400" cy="30918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dirty="0"/>
              <a:t>signal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top-down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Bottom-up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Both bottom-up and top-down</a:t>
            </a:r>
          </a:p>
          <a:p>
            <a:pPr marL="514350" indent="-514350">
              <a:buFont typeface="+mj-lt"/>
              <a:buAutoNum type="alphaUcPeriod"/>
            </a:pPr>
            <a:endParaRPr lang="en-US" sz="2400" dirty="0"/>
          </a:p>
          <a:p>
            <a:pPr marL="514350" indent="-514350">
              <a:buFont typeface="+mj-lt"/>
              <a:buAutoNum type="alphaUcPeriod"/>
            </a:pPr>
            <a:endParaRPr lang="en-US" sz="2400" dirty="0"/>
          </a:p>
        </p:txBody>
      </p:sp>
      <p:pic>
        <p:nvPicPr>
          <p:cNvPr id="4098" name="Picture 2" descr="http://www.creative-wisdom.com/photography/mountain/yosemite_firefalls_93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762000"/>
            <a:ext cx="3108325" cy="466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630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24110"/>
            <a:ext cx="7238999" cy="1280890"/>
          </a:xfrm>
        </p:spPr>
        <p:txBody>
          <a:bodyPr>
            <a:noAutofit/>
          </a:bodyPr>
          <a:lstStyle/>
          <a:p>
            <a:r>
              <a:rPr lang="en-US" sz="3200" dirty="0"/>
              <a:t>The use of a machine that tracks the movement of one's eyes can help reveal the shifting of one's ________ attention: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3124200"/>
            <a:ext cx="6934200" cy="228600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overt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covert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divided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dichotic</a:t>
            </a:r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000" dirty="0"/>
          </a:p>
          <a:p>
            <a:endParaRPr lang="en-US" dirty="0"/>
          </a:p>
        </p:txBody>
      </p:sp>
      <p:pic>
        <p:nvPicPr>
          <p:cNvPr id="3074" name="Picture 2" descr="Image result for eye track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126828"/>
            <a:ext cx="4343400" cy="244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3207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24110"/>
            <a:ext cx="7238999" cy="1280890"/>
          </a:xfrm>
        </p:spPr>
        <p:txBody>
          <a:bodyPr>
            <a:noAutofit/>
          </a:bodyPr>
          <a:lstStyle/>
          <a:p>
            <a:r>
              <a:rPr lang="en-US" sz="2800" dirty="0"/>
              <a:t>According to </a:t>
            </a:r>
            <a:r>
              <a:rPr lang="en-US" sz="2800" dirty="0" err="1"/>
              <a:t>Treisman's</a:t>
            </a:r>
            <a:r>
              <a:rPr lang="en-US" sz="2800" dirty="0"/>
              <a:t> feature integration theory, illusory conjunctions occur because features of an object are free floating (no context) during the __________ stage.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3124200"/>
            <a:ext cx="6934200" cy="22860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feature analysis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focused attention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pre-attentive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Lateral analysis</a:t>
            </a:r>
          </a:p>
          <a:p>
            <a:pPr marL="457200" indent="-457200">
              <a:buFont typeface="+mj-lt"/>
              <a:buAutoNum type="alphaUcPeriod"/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604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38" y="838200"/>
            <a:ext cx="4648200" cy="2119090"/>
          </a:xfrm>
        </p:spPr>
        <p:txBody>
          <a:bodyPr>
            <a:noAutofit/>
          </a:bodyPr>
          <a:lstStyle/>
          <a:p>
            <a:r>
              <a:rPr lang="en-US" sz="2400" dirty="0"/>
              <a:t>In the movie “Avengers: End Game” a stuntman played the role of Captain America whenever there was any dangerous action.  Their faces are different but you cannot tell. This is an example of: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3657600"/>
            <a:ext cx="4343400" cy="25908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600" dirty="0"/>
              <a:t>the late-selection model of attention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600" dirty="0"/>
              <a:t>attentional blink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600" dirty="0"/>
              <a:t>change blindness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600" dirty="0"/>
              <a:t>inattentional blindness</a:t>
            </a:r>
          </a:p>
          <a:p>
            <a:endParaRPr lang="en-US" dirty="0"/>
          </a:p>
        </p:txBody>
      </p:sp>
      <p:pic>
        <p:nvPicPr>
          <p:cNvPr id="1026" name="Picture 2" descr="https://geeksoncoffee.com/wp-content/uploads/2018/09/Screen-Shot-2018-09-20-at-1.51.37-PM-696x399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28"/>
          <a:stretch/>
        </p:blipFill>
        <p:spPr bwMode="auto">
          <a:xfrm>
            <a:off x="6172200" y="990600"/>
            <a:ext cx="2816225" cy="323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9265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1" y="589951"/>
            <a:ext cx="4114799" cy="2271490"/>
          </a:xfrm>
        </p:spPr>
        <p:txBody>
          <a:bodyPr>
            <a:noAutofit/>
          </a:bodyPr>
          <a:lstStyle/>
          <a:p>
            <a:r>
              <a:rPr lang="en-US" sz="2400" dirty="0"/>
              <a:t>Given the principles of divided attention, which of the following conditions would pose the biggest safety risk on the road?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971800"/>
            <a:ext cx="6591985" cy="34290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000" dirty="0"/>
              <a:t>Someone 17 years old driving a 2018 Jeep Cherokee with blue tooth connection to the cell phone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/>
              <a:t>Someone 40 year old driving a 2017 Lincoln Continental with blue tooth connection to the cell phone.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/>
              <a:t>Someone 60 years old driving a 2015 Hyundai Genesis with basic center console.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/>
              <a:t>All of the above</a:t>
            </a:r>
          </a:p>
          <a:p>
            <a:pPr marL="457200" indent="-457200">
              <a:buFont typeface="+mj-lt"/>
              <a:buAutoNum type="alphaUcPeriod"/>
            </a:pPr>
            <a:endParaRPr lang="en-US" dirty="0"/>
          </a:p>
          <a:p>
            <a:endParaRPr lang="en-US" dirty="0"/>
          </a:p>
        </p:txBody>
      </p:sp>
      <p:pic>
        <p:nvPicPr>
          <p:cNvPr id="2050" name="Picture 2" descr="Image result for young driver hands free phone drivi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38800" y="685800"/>
            <a:ext cx="3048000" cy="1713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770495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340</TotalTime>
  <Words>302</Words>
  <Application>Microsoft Office PowerPoint</Application>
  <PresentationFormat>On-screen Show (4:3)</PresentationFormat>
  <Paragraphs>37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Century Gothic</vt:lpstr>
      <vt:lpstr>Times New Roman</vt:lpstr>
      <vt:lpstr>Wingdings 3</vt:lpstr>
      <vt:lpstr>Wisp</vt:lpstr>
      <vt:lpstr>Unit 4: Ungraded review questions</vt:lpstr>
      <vt:lpstr>Can you explain your answer?</vt:lpstr>
      <vt:lpstr>Red Blue Green</vt:lpstr>
      <vt:lpstr>In a photo, features like bright colors and motion are often considered _____________ determinants of visual attention.</vt:lpstr>
      <vt:lpstr>The use of a machine that tracks the movement of one's eyes can help reveal the shifting of one's ________ attention:</vt:lpstr>
      <vt:lpstr>According to Treisman's feature integration theory, illusory conjunctions occur because features of an object are free floating (no context) during the __________ stage.</vt:lpstr>
      <vt:lpstr>In the movie “Avengers: End Game” a stuntman played the role of Captain America whenever there was any dangerous action.  Their faces are different but you cannot tell. This is an example of: </vt:lpstr>
      <vt:lpstr>Given the principles of divided attention, which of the following conditions would pose the biggest safety risk on the road?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Chong Ho Yu</cp:lastModifiedBy>
  <cp:revision>92</cp:revision>
  <cp:lastPrinted>1601-01-01T00:00:00Z</cp:lastPrinted>
  <dcterms:created xsi:type="dcterms:W3CDTF">2015-03-25T05:36:38Z</dcterms:created>
  <dcterms:modified xsi:type="dcterms:W3CDTF">2019-09-18T05:23:27Z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