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9"/>
  </p:notesMasterIdLst>
  <p:sldIdLst>
    <p:sldId id="257" r:id="rId2"/>
    <p:sldId id="258" r:id="rId3"/>
    <p:sldId id="412" r:id="rId4"/>
    <p:sldId id="348" r:id="rId5"/>
    <p:sldId id="261" r:id="rId6"/>
    <p:sldId id="349" r:id="rId7"/>
    <p:sldId id="263" r:id="rId8"/>
    <p:sldId id="264" r:id="rId9"/>
    <p:sldId id="350" r:id="rId10"/>
    <p:sldId id="351" r:id="rId11"/>
    <p:sldId id="273" r:id="rId12"/>
    <p:sldId id="370" r:id="rId13"/>
    <p:sldId id="352" r:id="rId14"/>
    <p:sldId id="354" r:id="rId15"/>
    <p:sldId id="371" r:id="rId16"/>
    <p:sldId id="390" r:id="rId17"/>
    <p:sldId id="391" r:id="rId18"/>
    <p:sldId id="355" r:id="rId19"/>
    <p:sldId id="356" r:id="rId20"/>
    <p:sldId id="357" r:id="rId21"/>
    <p:sldId id="302" r:id="rId22"/>
    <p:sldId id="337" r:id="rId23"/>
    <p:sldId id="392" r:id="rId24"/>
    <p:sldId id="394" r:id="rId25"/>
    <p:sldId id="393" r:id="rId26"/>
    <p:sldId id="395" r:id="rId27"/>
    <p:sldId id="396" r:id="rId28"/>
    <p:sldId id="397" r:id="rId29"/>
    <p:sldId id="398" r:id="rId30"/>
    <p:sldId id="399" r:id="rId31"/>
    <p:sldId id="400" r:id="rId32"/>
    <p:sldId id="401" r:id="rId33"/>
    <p:sldId id="402" r:id="rId34"/>
    <p:sldId id="403" r:id="rId35"/>
    <p:sldId id="410" r:id="rId36"/>
    <p:sldId id="303" r:id="rId37"/>
    <p:sldId id="304" r:id="rId38"/>
    <p:sldId id="305" r:id="rId39"/>
    <p:sldId id="409" r:id="rId40"/>
    <p:sldId id="404" r:id="rId41"/>
    <p:sldId id="405" r:id="rId42"/>
    <p:sldId id="414" r:id="rId43"/>
    <p:sldId id="334" r:id="rId44"/>
    <p:sldId id="406" r:id="rId45"/>
    <p:sldId id="407" r:id="rId46"/>
    <p:sldId id="408" r:id="rId47"/>
    <p:sldId id="413" r:id="rId48"/>
    <p:sldId id="416" r:id="rId49"/>
    <p:sldId id="358" r:id="rId50"/>
    <p:sldId id="359" r:id="rId51"/>
    <p:sldId id="300" r:id="rId52"/>
    <p:sldId id="415" r:id="rId53"/>
    <p:sldId id="417" r:id="rId54"/>
    <p:sldId id="366" r:id="rId55"/>
    <p:sldId id="312" r:id="rId56"/>
    <p:sldId id="313" r:id="rId57"/>
    <p:sldId id="41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00"/>
    <p:restoredTop sz="89369" autoAdjust="0"/>
  </p:normalViewPr>
  <p:slideViewPr>
    <p:cSldViewPr>
      <p:cViewPr varScale="1">
        <p:scale>
          <a:sx n="92" d="100"/>
          <a:sy n="92" d="100"/>
        </p:scale>
        <p:origin x="115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942AA7-686E-470A-A9B4-9733BED71F8F}" type="datetimeFigureOut">
              <a:rPr lang="en-US" smtClean="0"/>
              <a:t>2/17/20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00395D-5460-440F-9181-4006841E1F72}" type="slidenum">
              <a:rPr lang="en-US" smtClean="0"/>
              <a:t>‹#›</a:t>
            </a:fld>
            <a:endParaRPr lang="en-US"/>
          </a:p>
        </p:txBody>
      </p:sp>
    </p:spTree>
    <p:extLst>
      <p:ext uri="{BB962C8B-B14F-4D97-AF65-F5344CB8AC3E}">
        <p14:creationId xmlns:p14="http://schemas.microsoft.com/office/powerpoint/2010/main" val="2378952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00395D-5460-440F-9181-4006841E1F72}" type="slidenum">
              <a:rPr lang="en-US" smtClean="0"/>
              <a:t>1</a:t>
            </a:fld>
            <a:endParaRPr lang="en-US"/>
          </a:p>
        </p:txBody>
      </p:sp>
    </p:spTree>
    <p:extLst>
      <p:ext uri="{BB962C8B-B14F-4D97-AF65-F5344CB8AC3E}">
        <p14:creationId xmlns:p14="http://schemas.microsoft.com/office/powerpoint/2010/main" val="4175423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011CF487-F761-43B2-A19D-A0053C5F79D3}" type="slidenum">
              <a:rPr lang="en-US" altLang="en-US" sz="1200" smtClean="0"/>
              <a:pPr/>
              <a:t>6</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349000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the surrounding stimuli</a:t>
            </a:r>
            <a:r>
              <a:rPr lang="en-US" baseline="0" dirty="0"/>
              <a:t> has a sensational part and meaningful part.</a:t>
            </a:r>
            <a:endParaRPr lang="en-US" dirty="0"/>
          </a:p>
        </p:txBody>
      </p:sp>
      <p:sp>
        <p:nvSpPr>
          <p:cNvPr id="4" name="Slide Number Placeholder 3"/>
          <p:cNvSpPr>
            <a:spLocks noGrp="1"/>
          </p:cNvSpPr>
          <p:nvPr>
            <p:ph type="sldNum" sz="quarter" idx="10"/>
          </p:nvPr>
        </p:nvSpPr>
        <p:spPr/>
        <p:txBody>
          <a:bodyPr/>
          <a:lstStyle/>
          <a:p>
            <a:fld id="{C700395D-5460-440F-9181-4006841E1F72}" type="slidenum">
              <a:rPr lang="en-US" smtClean="0"/>
              <a:t>7</a:t>
            </a:fld>
            <a:endParaRPr lang="en-US"/>
          </a:p>
        </p:txBody>
      </p:sp>
    </p:spTree>
    <p:extLst>
      <p:ext uri="{BB962C8B-B14F-4D97-AF65-F5344CB8AC3E}">
        <p14:creationId xmlns:p14="http://schemas.microsoft.com/office/powerpoint/2010/main" val="79089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128"/>
              </a:rPr>
              <a:t>Explain</a:t>
            </a:r>
            <a:r>
              <a:rPr lang="en-US" baseline="0" dirty="0">
                <a:latin typeface="Arial" charset="0"/>
                <a:ea typeface="ＭＳ Ｐゴシック" charset="-128"/>
              </a:rPr>
              <a:t> the filter.</a:t>
            </a:r>
            <a:endParaRPr lang="en-US" dirty="0">
              <a:latin typeface="Arial" charset="0"/>
              <a:ea typeface="ＭＳ Ｐゴシック" charset="-128"/>
            </a:endParaRPr>
          </a:p>
        </p:txBody>
      </p:sp>
    </p:spTree>
    <p:extLst>
      <p:ext uri="{BB962C8B-B14F-4D97-AF65-F5344CB8AC3E}">
        <p14:creationId xmlns:p14="http://schemas.microsoft.com/office/powerpoint/2010/main" val="190629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49406FF8-F50B-434D-81C8-3FD689998FC3}" type="slidenum">
              <a:rPr lang="en-US" altLang="en-US" sz="1200" smtClean="0"/>
              <a:pPr/>
              <a:t>9</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90625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37931725" indent="-37474525">
              <a:defRPr sz="2400">
                <a:solidFill>
                  <a:schemeClr val="tx1"/>
                </a:solidFill>
                <a:latin typeface="Times New Roman" charset="0"/>
                <a:ea typeface="ＭＳ Ｐゴシック" charset="-128"/>
              </a:defRPr>
            </a:lvl2pPr>
            <a:lvl3pPr>
              <a:defRPr sz="2400">
                <a:solidFill>
                  <a:schemeClr val="tx1"/>
                </a:solidFill>
                <a:latin typeface="Times New Roman" charset="0"/>
                <a:ea typeface="ＭＳ Ｐゴシック" charset="-128"/>
              </a:defRPr>
            </a:lvl3pPr>
            <a:lvl4pPr>
              <a:defRPr sz="2400">
                <a:solidFill>
                  <a:schemeClr val="tx1"/>
                </a:solidFill>
                <a:latin typeface="Times New Roman" charset="0"/>
                <a:ea typeface="ＭＳ Ｐゴシック" charset="-128"/>
              </a:defRPr>
            </a:lvl4pPr>
            <a:lvl5pPr>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fld id="{F6F76286-4CCF-4912-A2A0-13BECDC0DBF3}" type="slidenum">
              <a:rPr lang="en-US" sz="1200"/>
              <a:pPr/>
              <a:t>11</a:t>
            </a:fld>
            <a:endParaRPr 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charset="0"/>
                <a:ea typeface="ＭＳ Ｐゴシック" charset="-128"/>
              </a:rPr>
              <a:t>How intense must the signal</a:t>
            </a:r>
            <a:r>
              <a:rPr lang="en-US" baseline="0" dirty="0">
                <a:latin typeface="Times New Roman" charset="0"/>
                <a:ea typeface="ＭＳ Ｐゴシック" charset="-128"/>
              </a:rPr>
              <a:t> be to draw your attention?</a:t>
            </a:r>
            <a:endParaRPr lang="en-US" dirty="0">
              <a:latin typeface="Times New Roman" charset="0"/>
              <a:ea typeface="ＭＳ Ｐゴシック" charset="-128"/>
            </a:endParaRPr>
          </a:p>
          <a:p>
            <a:r>
              <a:rPr lang="en-US" dirty="0">
                <a:latin typeface="Times New Roman" charset="0"/>
                <a:ea typeface="ＭＳ Ｐゴシック" charset="-128"/>
              </a:rPr>
              <a:t>How</a:t>
            </a:r>
            <a:r>
              <a:rPr lang="en-US" baseline="0" dirty="0">
                <a:latin typeface="Times New Roman" charset="0"/>
                <a:ea typeface="ＭＳ Ｐゴシック" charset="-128"/>
              </a:rPr>
              <a:t> much attentional resources are required for you to be consciously aware of something or for you to fully process information.</a:t>
            </a:r>
            <a:endParaRPr lang="en-US" dirty="0">
              <a:latin typeface="Times New Roman" charset="0"/>
              <a:ea typeface="ＭＳ Ｐゴシック" charset="-128"/>
            </a:endParaRPr>
          </a:p>
        </p:txBody>
      </p:sp>
    </p:spTree>
    <p:extLst>
      <p:ext uri="{BB962C8B-B14F-4D97-AF65-F5344CB8AC3E}">
        <p14:creationId xmlns:p14="http://schemas.microsoft.com/office/powerpoint/2010/main" val="849381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a:t>
            </a:r>
            <a:r>
              <a:rPr lang="en-US" baseline="0" dirty="0"/>
              <a:t>ways attention is about our ability to ignore stimuli or to inhibit extraneous stimuli from influencing our performance on a given task.</a:t>
            </a:r>
            <a:endParaRPr lang="en-US" dirty="0"/>
          </a:p>
        </p:txBody>
      </p:sp>
      <p:sp>
        <p:nvSpPr>
          <p:cNvPr id="4" name="Slide Number Placeholder 3"/>
          <p:cNvSpPr>
            <a:spLocks noGrp="1"/>
          </p:cNvSpPr>
          <p:nvPr>
            <p:ph type="sldNum" sz="quarter" idx="10"/>
          </p:nvPr>
        </p:nvSpPr>
        <p:spPr/>
        <p:txBody>
          <a:bodyPr/>
          <a:lstStyle/>
          <a:p>
            <a:fld id="{C700395D-5460-440F-9181-4006841E1F72}" type="slidenum">
              <a:rPr lang="en-US" smtClean="0"/>
              <a:t>18</a:t>
            </a:fld>
            <a:endParaRPr lang="en-US"/>
          </a:p>
        </p:txBody>
      </p:sp>
    </p:spTree>
    <p:extLst>
      <p:ext uri="{BB962C8B-B14F-4D97-AF65-F5344CB8AC3E}">
        <p14:creationId xmlns:p14="http://schemas.microsoft.com/office/powerpoint/2010/main" val="789873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37931725" indent="-37474525">
              <a:defRPr sz="2400">
                <a:solidFill>
                  <a:schemeClr val="tx1"/>
                </a:solidFill>
                <a:latin typeface="Times New Roman" charset="0"/>
                <a:ea typeface="ＭＳ Ｐゴシック" charset="-128"/>
              </a:defRPr>
            </a:lvl2pPr>
            <a:lvl3pPr>
              <a:defRPr sz="2400">
                <a:solidFill>
                  <a:schemeClr val="tx1"/>
                </a:solidFill>
                <a:latin typeface="Times New Roman" charset="0"/>
                <a:ea typeface="ＭＳ Ｐゴシック" charset="-128"/>
              </a:defRPr>
            </a:lvl3pPr>
            <a:lvl4pPr>
              <a:defRPr sz="2400">
                <a:solidFill>
                  <a:schemeClr val="tx1"/>
                </a:solidFill>
                <a:latin typeface="Times New Roman" charset="0"/>
                <a:ea typeface="ＭＳ Ｐゴシック" charset="-128"/>
              </a:defRPr>
            </a:lvl4pPr>
            <a:lvl5pPr>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fld id="{C38EC910-7700-4ED7-9F0F-26082990BC89}" type="slidenum">
              <a:rPr lang="en-US" sz="1200"/>
              <a:pPr/>
              <a:t>38</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charset="0"/>
              <a:ea typeface="ＭＳ Ｐゴシック" charset="-128"/>
            </a:endParaRPr>
          </a:p>
        </p:txBody>
      </p:sp>
    </p:spTree>
    <p:extLst>
      <p:ext uri="{BB962C8B-B14F-4D97-AF65-F5344CB8AC3E}">
        <p14:creationId xmlns:p14="http://schemas.microsoft.com/office/powerpoint/2010/main" val="846620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looked at selective attention which was basically ones ability to focus on one task one</a:t>
            </a:r>
            <a:r>
              <a:rPr lang="en-US" baseline="0" dirty="0"/>
              <a:t> stimulus and ignore others. During this discussion we learned that it was more important to discuss this ability in terms of cognitive load or task load. Here, we now understand that a high load task </a:t>
            </a:r>
            <a:r>
              <a:rPr lang="en-US" baseline="0" dirty="0" err="1"/>
              <a:t>utlizes</a:t>
            </a:r>
            <a:r>
              <a:rPr lang="en-US" baseline="0" dirty="0"/>
              <a:t> most if not all of our cognitive resources making it easier for us to ignore distractors. Such task typically provided evidence that supported a early selection model. On the other hand, we learned that low load task spares much of our cognitive resources which in turns leaves room for the processing of distractors which makes it more difficult to ignore said distractors. Now, we want to discuss divided attention which simply ones ability to perform two tasks at once.</a:t>
            </a:r>
          </a:p>
        </p:txBody>
      </p:sp>
      <p:sp>
        <p:nvSpPr>
          <p:cNvPr id="4" name="Slide Number Placeholder 3"/>
          <p:cNvSpPr>
            <a:spLocks noGrp="1"/>
          </p:cNvSpPr>
          <p:nvPr>
            <p:ph type="sldNum" sz="quarter" idx="10"/>
          </p:nvPr>
        </p:nvSpPr>
        <p:spPr/>
        <p:txBody>
          <a:bodyPr/>
          <a:lstStyle/>
          <a:p>
            <a:fld id="{C700395D-5460-440F-9181-4006841E1F72}" type="slidenum">
              <a:rPr lang="en-US" smtClean="0"/>
              <a:t>43</a:t>
            </a:fld>
            <a:endParaRPr lang="en-US"/>
          </a:p>
        </p:txBody>
      </p:sp>
    </p:spTree>
    <p:extLst>
      <p:ext uri="{BB962C8B-B14F-4D97-AF65-F5344CB8AC3E}">
        <p14:creationId xmlns:p14="http://schemas.microsoft.com/office/powerpoint/2010/main" val="1092912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5743015C-ED63-4993-B9B8-20ADE6B2500B}" type="slidenum">
              <a:rPr lang="en-US" altLang="en-US" sz="1200" smtClean="0"/>
              <a:pPr/>
              <a:t>50</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474543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36CA6C26-E0E0-4EE6-83DC-4A864DE856D8}" type="slidenum">
              <a:rPr lang="en-US" altLang="en-US" sz="1200" smtClean="0"/>
              <a:pPr/>
              <a:t>54</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4045685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4402A2-F86E-42A5-9ABA-7FD7B43777EB}"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E4E7C77-25E7-41DC-B6DD-3E648F915BA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4402A2-F86E-42A5-9ABA-7FD7B43777EB}"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754402A2-F86E-42A5-9ABA-7FD7B43777EB}" type="datetimeFigureOut">
              <a:rPr lang="en-US" smtClean="0"/>
              <a:t>2/17/20</a:t>
            </a:fld>
            <a:endParaRPr lang="en-US"/>
          </a:p>
        </p:txBody>
      </p:sp>
      <p:sp>
        <p:nvSpPr>
          <p:cNvPr id="8" name="Slide Number Placeholder 7"/>
          <p:cNvSpPr>
            <a:spLocks noGrp="1"/>
          </p:cNvSpPr>
          <p:nvPr>
            <p:ph type="sldNum" sz="quarter" idx="11"/>
          </p:nvPr>
        </p:nvSpPr>
        <p:spPr/>
        <p:txBody>
          <a:bodyPr/>
          <a:lstStyle/>
          <a:p>
            <a:fld id="{DE4E7C77-25E7-41DC-B6DD-3E648F915BA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4402A2-F86E-42A5-9ABA-7FD7B43777EB}"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4402A2-F86E-42A5-9ABA-7FD7B43777EB}" type="datetimeFigureOut">
              <a:rPr lang="en-US" smtClean="0"/>
              <a:t>2/17/20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4402A2-F86E-42A5-9ABA-7FD7B43777EB}" type="datetimeFigureOut">
              <a:rPr lang="en-US" smtClean="0"/>
              <a:t>2/17/20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4402A2-F86E-42A5-9ABA-7FD7B43777EB}" type="datetimeFigureOut">
              <a:rPr lang="en-US" smtClean="0"/>
              <a:t>2/17/20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4402A2-F86E-42A5-9ABA-7FD7B43777EB}"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4E7C77-25E7-41DC-B6DD-3E648F915BA5}"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4402A2-F86E-42A5-9ABA-7FD7B43777EB}"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E4E7C77-25E7-41DC-B6DD-3E648F915BA5}" type="slidenum">
              <a:rPr lang="en-US" smtClean="0"/>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4402A2-F86E-42A5-9ABA-7FD7B43777EB}"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4402A2-F86E-42A5-9ABA-7FD7B43777EB}"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E7C77-25E7-41DC-B6DD-3E648F915B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754402A2-F86E-42A5-9ABA-7FD7B43777EB}" type="datetimeFigureOut">
              <a:rPr lang="en-US" smtClean="0"/>
              <a:t>2/17/20</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E4E7C77-25E7-41DC-B6DD-3E648F915BA5}" type="slidenum">
              <a:rPr lang="en-US" smtClean="0"/>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Jm1VEO9C4VQ"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LTGFT4tdtB8"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MtObrnaovr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gjesfzWozo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WqD2pXqT0Z0"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youtube.com/watch?v=dDTBnsqxZ3k"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youtube.com/watch?v=CeVn6_iwtJQ"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youtube.com/watch?v=PkBa5oHXgs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www.youtube.com/watch?v=JcgJvJqCdrw"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youtube.com/watch?v=VkrrVozZR2c"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541682" y="1674422"/>
            <a:ext cx="5985159" cy="851962"/>
          </a:xfrm>
        </p:spPr>
        <p:txBody>
          <a:bodyPr>
            <a:noAutofit/>
          </a:bodyPr>
          <a:lstStyle/>
          <a:p>
            <a:r>
              <a:rPr lang="en-US" sz="4000" dirty="0">
                <a:ea typeface="ＭＳ Ｐゴシック" charset="-128"/>
              </a:rPr>
              <a:t>Attention</a:t>
            </a:r>
          </a:p>
        </p:txBody>
      </p:sp>
      <p:sp>
        <p:nvSpPr>
          <p:cNvPr id="14339" name="Rectangle 3"/>
          <p:cNvSpPr>
            <a:spLocks noGrp="1" noChangeArrowheads="1"/>
          </p:cNvSpPr>
          <p:nvPr>
            <p:ph type="subTitle" idx="1"/>
          </p:nvPr>
        </p:nvSpPr>
        <p:spPr>
          <a:xfrm>
            <a:off x="533400" y="2514600"/>
            <a:ext cx="8305800" cy="1128495"/>
          </a:xfrm>
        </p:spPr>
        <p:txBody>
          <a:bodyPr>
            <a:normAutofit/>
          </a:bodyPr>
          <a:lstStyle/>
          <a:p>
            <a:pPr algn="l"/>
            <a:endParaRPr lang="en-US" sz="2000" dirty="0">
              <a:effectLst/>
              <a:ea typeface="ＭＳ Ｐゴシック" charset="-128"/>
            </a:endParaRPr>
          </a:p>
        </p:txBody>
      </p:sp>
    </p:spTree>
    <p:extLst>
      <p:ext uri="{BB962C8B-B14F-4D97-AF65-F5344CB8AC3E}">
        <p14:creationId xmlns:p14="http://schemas.microsoft.com/office/powerpoint/2010/main" val="2591674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04800" y="533400"/>
            <a:ext cx="7772400" cy="457200"/>
          </a:xfrm>
        </p:spPr>
        <p:txBody>
          <a:bodyPr>
            <a:normAutofit fontScale="90000"/>
          </a:bodyPr>
          <a:lstStyle/>
          <a:p>
            <a:r>
              <a:rPr lang="en-US" dirty="0">
                <a:ea typeface="ＭＳ Ｐゴシック" charset="-128"/>
              </a:rPr>
              <a:t>Some Questions to Consider</a:t>
            </a:r>
          </a:p>
        </p:txBody>
      </p:sp>
      <p:sp>
        <p:nvSpPr>
          <p:cNvPr id="15363" name="Content Placeholder 2"/>
          <p:cNvSpPr>
            <a:spLocks noGrp="1"/>
          </p:cNvSpPr>
          <p:nvPr>
            <p:ph idx="1"/>
          </p:nvPr>
        </p:nvSpPr>
        <p:spPr>
          <a:xfrm>
            <a:off x="685800" y="1295400"/>
            <a:ext cx="7162800" cy="5077623"/>
          </a:xfrm>
        </p:spPr>
        <p:txBody>
          <a:bodyPr>
            <a:normAutofit/>
          </a:bodyPr>
          <a:lstStyle/>
          <a:p>
            <a:r>
              <a:rPr lang="en-US" sz="2400" dirty="0">
                <a:ea typeface="ＭＳ Ｐゴシック" charset="-128"/>
              </a:rPr>
              <a:t>In Chapter 1 we see the problem of </a:t>
            </a:r>
            <a:r>
              <a:rPr lang="en-US" sz="2400" dirty="0" err="1">
                <a:ea typeface="ＭＳ Ｐゴシック" charset="-128"/>
              </a:rPr>
              <a:t>inattentional</a:t>
            </a:r>
            <a:r>
              <a:rPr lang="en-US" sz="2400" dirty="0">
                <a:ea typeface="ＭＳ Ｐゴシック" charset="-128"/>
              </a:rPr>
              <a:t> blindness. Is it always bad to ignore some information?</a:t>
            </a:r>
            <a:endParaRPr lang="en-US" sz="2400" dirty="0">
              <a:effectLst/>
              <a:ea typeface="ＭＳ Ｐゴシック" charset="-128"/>
            </a:endParaRPr>
          </a:p>
          <a:p>
            <a:r>
              <a:rPr lang="en-US" sz="2400" dirty="0">
                <a:effectLst/>
                <a:ea typeface="ＭＳ Ｐゴシック" charset="-128"/>
              </a:rPr>
              <a:t>Under what conditions can we pay attention to more than one thing at a time? </a:t>
            </a:r>
            <a:r>
              <a:rPr lang="en-US" sz="2400" dirty="0">
                <a:solidFill>
                  <a:srgbClr val="FF0000"/>
                </a:solidFill>
                <a:effectLst/>
                <a:ea typeface="ＭＳ Ｐゴシック" charset="-128"/>
              </a:rPr>
              <a:t>(Is multi-tasking possible?)</a:t>
            </a:r>
          </a:p>
          <a:p>
            <a:r>
              <a:rPr lang="en-US" sz="2400" dirty="0">
                <a:ea typeface="ＭＳ Ｐゴシック" charset="-128"/>
              </a:rPr>
              <a:t>Is it possible to focus attention on just one thing, even when lots of other things are going on at the same time?</a:t>
            </a:r>
          </a:p>
          <a:p>
            <a:r>
              <a:rPr lang="en-US" sz="2400" dirty="0">
                <a:ea typeface="ＭＳ Ｐゴシック" charset="-128"/>
              </a:rPr>
              <a:t>Is it true that we are not paying attention to a large fraction of the things happening in our environment? </a:t>
            </a:r>
            <a:r>
              <a:rPr lang="en-US" sz="2400" dirty="0">
                <a:solidFill>
                  <a:srgbClr val="FF0000"/>
                </a:solidFill>
                <a:ea typeface="ＭＳ Ｐゴシック" charset="-128"/>
              </a:rPr>
              <a:t>(Is human a screening machine?)</a:t>
            </a:r>
            <a:endParaRPr lang="en-US" sz="2400" dirty="0">
              <a:ea typeface="ＭＳ Ｐゴシック" charset="-128"/>
            </a:endParaRPr>
          </a:p>
        </p:txBody>
      </p:sp>
    </p:spTree>
    <p:extLst>
      <p:ext uri="{BB962C8B-B14F-4D97-AF65-F5344CB8AC3E}">
        <p14:creationId xmlns:p14="http://schemas.microsoft.com/office/powerpoint/2010/main" val="216813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5791200" cy="686118"/>
          </a:xfrm>
        </p:spPr>
        <p:txBody>
          <a:bodyPr/>
          <a:lstStyle/>
          <a:p>
            <a:r>
              <a:rPr lang="en-US" dirty="0"/>
              <a:t>I love </a:t>
            </a:r>
            <a:r>
              <a:rPr lang="en-US" dirty="0" err="1"/>
              <a:t>lucy</a:t>
            </a:r>
            <a:endParaRPr lang="en-US" dirty="0"/>
          </a:p>
        </p:txBody>
      </p:sp>
      <p:sp>
        <p:nvSpPr>
          <p:cNvPr id="3" name="Content Placeholder 2"/>
          <p:cNvSpPr>
            <a:spLocks noGrp="1"/>
          </p:cNvSpPr>
          <p:nvPr>
            <p:ph idx="1"/>
          </p:nvPr>
        </p:nvSpPr>
        <p:spPr>
          <a:xfrm>
            <a:off x="457200" y="5486400"/>
            <a:ext cx="7620000" cy="1066800"/>
          </a:xfrm>
        </p:spPr>
        <p:txBody>
          <a:bodyPr>
            <a:normAutofit/>
          </a:bodyPr>
          <a:lstStyle/>
          <a:p>
            <a:r>
              <a:rPr lang="en-US" dirty="0">
                <a:hlinkClick r:id="rId2"/>
              </a:rPr>
              <a:t>https://www.youtube.com/watch?v=Jm1VEO9C4VQ</a:t>
            </a:r>
            <a:endParaRPr lang="en-US" dirty="0"/>
          </a:p>
          <a:p>
            <a:r>
              <a:rPr lang="en-US" dirty="0"/>
              <a:t>If we are unable to filter information…</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219200"/>
            <a:ext cx="5486400" cy="4023703"/>
          </a:xfrm>
          <a:prstGeom prst="rect">
            <a:avLst/>
          </a:prstGeom>
        </p:spPr>
      </p:pic>
    </p:spTree>
    <p:extLst>
      <p:ext uri="{BB962C8B-B14F-4D97-AF65-F5344CB8AC3E}">
        <p14:creationId xmlns:p14="http://schemas.microsoft.com/office/powerpoint/2010/main" val="1426073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609600"/>
          </a:xfrm>
        </p:spPr>
        <p:txBody>
          <a:bodyPr>
            <a:normAutofit fontScale="90000"/>
          </a:bodyPr>
          <a:lstStyle/>
          <a:p>
            <a:pPr eaLnBrk="1" hangingPunct="1"/>
            <a:r>
              <a:rPr lang="en-US" altLang="en-US">
                <a:ea typeface="ＭＳ Ｐゴシック" charset="-128"/>
              </a:rPr>
              <a:t>Selective Attention</a:t>
            </a:r>
          </a:p>
        </p:txBody>
      </p:sp>
      <p:sp>
        <p:nvSpPr>
          <p:cNvPr id="5123" name="Rectangle 3"/>
          <p:cNvSpPr>
            <a:spLocks noGrp="1" noChangeArrowheads="1"/>
          </p:cNvSpPr>
          <p:nvPr>
            <p:ph idx="1"/>
          </p:nvPr>
        </p:nvSpPr>
        <p:spPr/>
        <p:txBody>
          <a:bodyPr>
            <a:normAutofit/>
          </a:bodyPr>
          <a:lstStyle/>
          <a:p>
            <a:pPr eaLnBrk="1" hangingPunct="1"/>
            <a:r>
              <a:rPr lang="en-US" altLang="en-US" sz="2400" dirty="0">
                <a:ea typeface="ＭＳ Ｐゴシック" charset="-128"/>
              </a:rPr>
              <a:t>Ability to focus on one message and ignore all others</a:t>
            </a:r>
          </a:p>
          <a:p>
            <a:pPr lvl="1">
              <a:defRPr/>
            </a:pPr>
            <a:r>
              <a:rPr lang="en-US" sz="2400" dirty="0">
                <a:ea typeface="ＭＳ Ｐゴシック" charset="-128"/>
              </a:rPr>
              <a:t>Selective: attending to one thing while ignoring others</a:t>
            </a:r>
          </a:p>
          <a:p>
            <a:pPr lvl="1">
              <a:defRPr/>
            </a:pPr>
            <a:r>
              <a:rPr lang="en-US" sz="2400" dirty="0">
                <a:ea typeface="ＭＳ Ｐゴシック" charset="-128"/>
              </a:rPr>
              <a:t>Divided: paying attention to more than one thing at a time</a:t>
            </a:r>
          </a:p>
          <a:p>
            <a:pPr eaLnBrk="1" hangingPunct="1"/>
            <a:r>
              <a:rPr lang="en-US" altLang="en-US" sz="2400" dirty="0">
                <a:ea typeface="ＭＳ Ｐゴシック" charset="-128"/>
              </a:rPr>
              <a:t>We do not attend to a large fraction of the information in the environment</a:t>
            </a:r>
          </a:p>
          <a:p>
            <a:pPr eaLnBrk="1" hangingPunct="1"/>
            <a:r>
              <a:rPr lang="en-US" altLang="en-US" sz="2400" dirty="0">
                <a:ea typeface="ＭＳ Ｐゴシック" charset="-128"/>
              </a:rPr>
              <a:t>We </a:t>
            </a:r>
            <a:r>
              <a:rPr lang="en-US" altLang="en-US" sz="2400" dirty="0">
                <a:solidFill>
                  <a:srgbClr val="FF0000"/>
                </a:solidFill>
                <a:ea typeface="ＭＳ Ｐゴシック" charset="-128"/>
              </a:rPr>
              <a:t>have to </a:t>
            </a:r>
            <a:r>
              <a:rPr lang="en-US" altLang="en-US" sz="2400" dirty="0">
                <a:ea typeface="ＭＳ Ｐゴシック" charset="-128"/>
              </a:rPr>
              <a:t>filter out some information and promote other information for further processing</a:t>
            </a:r>
          </a:p>
          <a:p>
            <a:pPr eaLnBrk="1" hangingPunct="1"/>
            <a:endParaRPr lang="en-US" altLang="en-US" sz="2400" dirty="0">
              <a:ea typeface="ＭＳ Ｐゴシック" charset="-128"/>
            </a:endParaRPr>
          </a:p>
        </p:txBody>
      </p:sp>
    </p:spTree>
    <p:extLst>
      <p:ext uri="{BB962C8B-B14F-4D97-AF65-F5344CB8AC3E}">
        <p14:creationId xmlns:p14="http://schemas.microsoft.com/office/powerpoint/2010/main" val="243164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52400" y="533400"/>
            <a:ext cx="8458200" cy="533400"/>
          </a:xfrm>
        </p:spPr>
        <p:txBody>
          <a:bodyPr>
            <a:noAutofit/>
          </a:bodyPr>
          <a:lstStyle/>
          <a:p>
            <a:pPr marL="24161750" indent="-24161750" algn="l"/>
            <a:r>
              <a:rPr lang="en-US" sz="2800" dirty="0">
                <a:ea typeface="ＭＳ Ｐゴシック" charset="-128"/>
              </a:rPr>
              <a:t>Research Method: Dichotic Listening</a:t>
            </a:r>
          </a:p>
        </p:txBody>
      </p:sp>
      <p:sp>
        <p:nvSpPr>
          <p:cNvPr id="18435" name="Content Placeholder 2"/>
          <p:cNvSpPr>
            <a:spLocks noGrp="1"/>
          </p:cNvSpPr>
          <p:nvPr>
            <p:ph idx="1"/>
          </p:nvPr>
        </p:nvSpPr>
        <p:spPr>
          <a:xfrm>
            <a:off x="1219201" y="1295400"/>
            <a:ext cx="6705600" cy="5077623"/>
          </a:xfrm>
        </p:spPr>
        <p:txBody>
          <a:bodyPr>
            <a:normAutofit/>
          </a:bodyPr>
          <a:lstStyle/>
          <a:p>
            <a:r>
              <a:rPr lang="en-US" sz="2400" dirty="0">
                <a:effectLst/>
                <a:ea typeface="ＭＳ Ｐゴシック" charset="-128"/>
              </a:rPr>
              <a:t>One message is presented to the left ear and another to the right ear</a:t>
            </a:r>
          </a:p>
          <a:p>
            <a:r>
              <a:rPr lang="en-US" sz="2400" dirty="0">
                <a:effectLst/>
                <a:ea typeface="ＭＳ Ｐゴシック" charset="-128"/>
              </a:rPr>
              <a:t>Participant “shadows” one message to ensure he is attending to that message</a:t>
            </a:r>
          </a:p>
          <a:p>
            <a:r>
              <a:rPr lang="en-US" sz="2400" dirty="0">
                <a:effectLst/>
                <a:ea typeface="ＭＳ Ｐゴシック" charset="-128"/>
              </a:rPr>
              <a:t>Can we completely filter out the message to the unattended ear and attend only to the shadowed message?</a:t>
            </a:r>
          </a:p>
          <a:p>
            <a:endParaRPr lang="en-US" sz="2400" dirty="0">
              <a:effectLst/>
              <a:ea typeface="ＭＳ Ｐゴシック" charset="-128"/>
            </a:endParaRPr>
          </a:p>
        </p:txBody>
      </p:sp>
      <p:sp>
        <p:nvSpPr>
          <p:cNvPr id="2" name="AutoShape 2" descr="Displaying 3473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0" y="4191000"/>
            <a:ext cx="4381500" cy="2627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4149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24869" y="1219200"/>
            <a:ext cx="4894262"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
          <p:cNvSpPr>
            <a:spLocks noGrp="1"/>
          </p:cNvSpPr>
          <p:nvPr>
            <p:ph type="title"/>
          </p:nvPr>
        </p:nvSpPr>
        <p:spPr>
          <a:xfrm>
            <a:off x="685800" y="457200"/>
            <a:ext cx="7772400" cy="533400"/>
          </a:xfrm>
        </p:spPr>
        <p:txBody>
          <a:bodyPr>
            <a:normAutofit fontScale="90000"/>
          </a:bodyPr>
          <a:lstStyle/>
          <a:p>
            <a:pPr marL="24161750" indent="-24161750" eaLnBrk="1" hangingPunct="1"/>
            <a:r>
              <a:rPr lang="en-US" altLang="en-US">
                <a:ea typeface="ＭＳ Ｐゴシック" charset="-128"/>
              </a:rPr>
              <a:t>Research Method: Dichotic Listening</a:t>
            </a:r>
          </a:p>
        </p:txBody>
      </p:sp>
    </p:spTree>
    <p:extLst>
      <p:ext uri="{BB962C8B-B14F-4D97-AF65-F5344CB8AC3E}">
        <p14:creationId xmlns:p14="http://schemas.microsoft.com/office/powerpoint/2010/main" val="292321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228600"/>
            <a:ext cx="8534400" cy="683543"/>
          </a:xfrm>
        </p:spPr>
        <p:txBody>
          <a:bodyPr>
            <a:normAutofit/>
          </a:bodyPr>
          <a:lstStyle/>
          <a:p>
            <a:pPr algn="l"/>
            <a:r>
              <a:rPr lang="en-US" dirty="0">
                <a:ea typeface="ＭＳ Ｐゴシック" charset="-128"/>
              </a:rPr>
              <a:t>Results of Dichotic Listening</a:t>
            </a:r>
          </a:p>
        </p:txBody>
      </p:sp>
      <p:sp>
        <p:nvSpPr>
          <p:cNvPr id="21507" name="Rectangle 3"/>
          <p:cNvSpPr>
            <a:spLocks noGrp="1" noChangeArrowheads="1"/>
          </p:cNvSpPr>
          <p:nvPr>
            <p:ph sz="half" idx="1"/>
          </p:nvPr>
        </p:nvSpPr>
        <p:spPr>
          <a:xfrm>
            <a:off x="457200" y="1452798"/>
            <a:ext cx="4953000" cy="4839838"/>
          </a:xfrm>
        </p:spPr>
        <p:txBody>
          <a:bodyPr>
            <a:normAutofit/>
          </a:bodyPr>
          <a:lstStyle/>
          <a:p>
            <a:r>
              <a:rPr lang="en-US" sz="2400" dirty="0">
                <a:effectLst/>
                <a:ea typeface="ＭＳ Ｐゴシック" charset="-128"/>
              </a:rPr>
              <a:t>Participants could not report the content of the message in unattended ear</a:t>
            </a:r>
          </a:p>
          <a:p>
            <a:pPr lvl="1"/>
            <a:r>
              <a:rPr lang="en-US" dirty="0">
                <a:effectLst/>
                <a:ea typeface="ＭＳ Ｐゴシック" charset="-128"/>
              </a:rPr>
              <a:t>Knew that there was a message</a:t>
            </a:r>
          </a:p>
          <a:p>
            <a:pPr lvl="1"/>
            <a:r>
              <a:rPr lang="en-US" dirty="0">
                <a:effectLst/>
                <a:ea typeface="ＭＳ Ｐゴシック" charset="-128"/>
              </a:rPr>
              <a:t>Knew the gender of the speaker</a:t>
            </a:r>
          </a:p>
          <a:p>
            <a:r>
              <a:rPr lang="en-US" sz="2400" dirty="0">
                <a:effectLst/>
                <a:ea typeface="ＭＳ Ｐゴシック" charset="-128"/>
              </a:rPr>
              <a:t>However unattended ear is being processed at some level</a:t>
            </a:r>
          </a:p>
          <a:p>
            <a:pPr lvl="1"/>
            <a:r>
              <a:rPr lang="en-US" dirty="0">
                <a:effectLst/>
                <a:ea typeface="ＭＳ Ｐゴシック" charset="-128"/>
              </a:rPr>
              <a:t>Cocktail party effect: You hear your name in a noisy environment</a:t>
            </a:r>
          </a:p>
          <a:p>
            <a:pPr lvl="1"/>
            <a:r>
              <a:rPr lang="en-US" dirty="0">
                <a:hlinkClick r:id="rId3"/>
              </a:rPr>
              <a:t>https://www.youtube.com/watch?v=LTGFT4tdtB8</a:t>
            </a:r>
            <a:endParaRPr lang="en-US" dirty="0">
              <a:effectLst/>
              <a:ea typeface="ＭＳ Ｐゴシック" charset="-128"/>
            </a:endParaRPr>
          </a:p>
        </p:txBody>
      </p:sp>
      <p:pic>
        <p:nvPicPr>
          <p:cNvPr id="4098" name="Picture 2" descr="Image result for cocktail party effec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69660" y="1527238"/>
            <a:ext cx="331092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580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28600"/>
            <a:ext cx="8077200" cy="609600"/>
          </a:xfrm>
        </p:spPr>
        <p:txBody>
          <a:bodyPr>
            <a:normAutofit fontScale="90000"/>
          </a:bodyPr>
          <a:lstStyle/>
          <a:p>
            <a:r>
              <a:rPr lang="en-US" dirty="0">
                <a:ea typeface="ＭＳ Ｐゴシック" charset="-128"/>
              </a:rPr>
              <a:t>Models of Selective Attention</a:t>
            </a:r>
          </a:p>
        </p:txBody>
      </p:sp>
      <p:sp>
        <p:nvSpPr>
          <p:cNvPr id="22531" name="Rectangle 3"/>
          <p:cNvSpPr>
            <a:spLocks noGrp="1" noChangeArrowheads="1"/>
          </p:cNvSpPr>
          <p:nvPr>
            <p:ph idx="1"/>
          </p:nvPr>
        </p:nvSpPr>
        <p:spPr>
          <a:xfrm>
            <a:off x="1158318" y="1219200"/>
            <a:ext cx="6827364" cy="5077623"/>
          </a:xfrm>
        </p:spPr>
        <p:txBody>
          <a:bodyPr>
            <a:normAutofit/>
          </a:bodyPr>
          <a:lstStyle/>
          <a:p>
            <a:r>
              <a:rPr lang="en-US" sz="2800" dirty="0">
                <a:effectLst/>
                <a:ea typeface="ＭＳ Ｐゴシック" charset="-128"/>
              </a:rPr>
              <a:t>Where does the attention </a:t>
            </a:r>
            <a:r>
              <a:rPr lang="en-US" sz="2800" dirty="0">
                <a:solidFill>
                  <a:srgbClr val="FF0000"/>
                </a:solidFill>
                <a:effectLst/>
                <a:ea typeface="ＭＳ Ｐゴシック" charset="-128"/>
              </a:rPr>
              <a:t>filter</a:t>
            </a:r>
            <a:r>
              <a:rPr lang="en-US" sz="2800" dirty="0">
                <a:effectLst/>
                <a:ea typeface="ＭＳ Ｐゴシック" charset="-128"/>
              </a:rPr>
              <a:t> occur?</a:t>
            </a:r>
          </a:p>
          <a:p>
            <a:pPr lvl="1"/>
            <a:r>
              <a:rPr lang="en-US" sz="2400" dirty="0">
                <a:effectLst/>
                <a:ea typeface="ＭＳ Ｐゴシック" charset="-128"/>
              </a:rPr>
              <a:t>Early in processing</a:t>
            </a:r>
          </a:p>
          <a:p>
            <a:pPr lvl="1"/>
            <a:r>
              <a:rPr lang="en-US" sz="2400" dirty="0">
                <a:effectLst/>
                <a:ea typeface="ＭＳ Ｐゴシック" charset="-128"/>
              </a:rPr>
              <a:t>Later in processing</a:t>
            </a:r>
          </a:p>
          <a:p>
            <a:r>
              <a:rPr lang="en-US" sz="2800" dirty="0">
                <a:effectLst/>
                <a:ea typeface="ＭＳ Ｐゴシック" charset="-128"/>
              </a:rPr>
              <a:t>Early selection model </a:t>
            </a:r>
          </a:p>
          <a:p>
            <a:pPr lvl="1"/>
            <a:r>
              <a:rPr lang="en-US" sz="2400" dirty="0">
                <a:effectLst/>
                <a:ea typeface="ＭＳ Ｐゴシック" charset="-128"/>
              </a:rPr>
              <a:t>Broadbent’s filter model</a:t>
            </a:r>
          </a:p>
          <a:p>
            <a:r>
              <a:rPr lang="en-US" sz="2800" dirty="0">
                <a:effectLst/>
                <a:ea typeface="ＭＳ Ｐゴシック" charset="-128"/>
              </a:rPr>
              <a:t>Intermediate selection model</a:t>
            </a:r>
          </a:p>
          <a:p>
            <a:pPr lvl="1"/>
            <a:r>
              <a:rPr lang="en-US" sz="2400" dirty="0" err="1">
                <a:effectLst/>
                <a:ea typeface="ＭＳ Ｐゴシック" charset="-128"/>
              </a:rPr>
              <a:t>Tresiman’s</a:t>
            </a:r>
            <a:r>
              <a:rPr lang="en-US" sz="2400" dirty="0">
                <a:effectLst/>
                <a:ea typeface="ＭＳ Ｐゴシック" charset="-128"/>
              </a:rPr>
              <a:t> attenuation theory</a:t>
            </a:r>
          </a:p>
          <a:p>
            <a:r>
              <a:rPr lang="en-US" sz="2800" dirty="0">
                <a:effectLst/>
                <a:ea typeface="ＭＳ Ｐゴシック" charset="-128"/>
              </a:rPr>
              <a:t>Late selection model</a:t>
            </a:r>
          </a:p>
          <a:p>
            <a:pPr lvl="1"/>
            <a:r>
              <a:rPr lang="en-US" sz="2400" dirty="0">
                <a:effectLst/>
                <a:ea typeface="ＭＳ Ｐゴシック" charset="-128"/>
              </a:rPr>
              <a:t>e.g. McKay (1973)</a:t>
            </a:r>
          </a:p>
          <a:p>
            <a:pPr lvl="1"/>
            <a:endParaRPr lang="en-US" sz="2400" dirty="0">
              <a:effectLst/>
              <a:ea typeface="ＭＳ Ｐゴシック" charset="-128"/>
            </a:endParaRPr>
          </a:p>
          <a:p>
            <a:pPr lvl="1"/>
            <a:endParaRPr lang="en-US" sz="2400" dirty="0">
              <a:effectLst/>
              <a:ea typeface="ＭＳ Ｐゴシック" charset="-128"/>
            </a:endParaRPr>
          </a:p>
        </p:txBody>
      </p:sp>
      <p:sp>
        <p:nvSpPr>
          <p:cNvPr id="2253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charset="0"/>
              </a:rPr>
              <a:t>0</a:t>
            </a:r>
          </a:p>
        </p:txBody>
      </p:sp>
    </p:spTree>
    <p:extLst>
      <p:ext uri="{BB962C8B-B14F-4D97-AF65-F5344CB8AC3E}">
        <p14:creationId xmlns:p14="http://schemas.microsoft.com/office/powerpoint/2010/main" val="230885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7"/>
          <p:cNvSpPr>
            <a:spLocks noGrp="1"/>
          </p:cNvSpPr>
          <p:nvPr>
            <p:ph type="title"/>
          </p:nvPr>
        </p:nvSpPr>
        <p:spPr>
          <a:xfrm>
            <a:off x="685800" y="533400"/>
            <a:ext cx="7772400" cy="457200"/>
          </a:xfrm>
        </p:spPr>
        <p:txBody>
          <a:bodyPr>
            <a:normAutofit fontScale="90000"/>
          </a:bodyPr>
          <a:lstStyle/>
          <a:p>
            <a:pPr eaLnBrk="1" hangingPunct="1"/>
            <a:r>
              <a:rPr lang="en-US" altLang="en-US">
                <a:ea typeface="ＭＳ Ｐゴシック" charset="-128"/>
              </a:rPr>
              <a:t>Broadbent’s Filter Model</a:t>
            </a:r>
          </a:p>
        </p:txBody>
      </p:sp>
      <p:sp>
        <p:nvSpPr>
          <p:cNvPr id="10243" name="Rectangle 2"/>
          <p:cNvSpPr>
            <a:spLocks noGrp="1" noChangeArrowheads="1"/>
          </p:cNvSpPr>
          <p:nvPr>
            <p:ph idx="1"/>
          </p:nvPr>
        </p:nvSpPr>
        <p:spPr>
          <a:xfrm>
            <a:off x="541337" y="1995386"/>
            <a:ext cx="8229600" cy="1600200"/>
          </a:xfrm>
        </p:spPr>
        <p:txBody>
          <a:bodyPr/>
          <a:lstStyle/>
          <a:p>
            <a:pPr eaLnBrk="1" hangingPunct="1"/>
            <a:r>
              <a:rPr lang="en-US" altLang="en-US" dirty="0">
                <a:ea typeface="ＭＳ Ｐゴシック" charset="-128"/>
              </a:rPr>
              <a:t>Early-selection model</a:t>
            </a:r>
          </a:p>
          <a:p>
            <a:pPr lvl="1" eaLnBrk="1" hangingPunct="1"/>
            <a:r>
              <a:rPr lang="en-US" altLang="en-US" dirty="0">
                <a:ea typeface="ＭＳ Ｐゴシック" charset="-128"/>
              </a:rPr>
              <a:t>Filters message before incoming information is analyzed for meaning</a:t>
            </a:r>
          </a:p>
        </p:txBody>
      </p:sp>
      <p:pic>
        <p:nvPicPr>
          <p:cNvPr id="10244" name="Picture 6"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6475" y="3573463"/>
            <a:ext cx="729932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742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altLang="en-US"/>
              <a:t>Treisman’s Attenuation Theory</a:t>
            </a:r>
          </a:p>
        </p:txBody>
      </p:sp>
      <p:sp>
        <p:nvSpPr>
          <p:cNvPr id="14339" name="Rectangle 3"/>
          <p:cNvSpPr>
            <a:spLocks noGrp="1" noChangeArrowheads="1"/>
          </p:cNvSpPr>
          <p:nvPr>
            <p:ph idx="1"/>
          </p:nvPr>
        </p:nvSpPr>
        <p:spPr/>
        <p:txBody>
          <a:bodyPr/>
          <a:lstStyle/>
          <a:p>
            <a:r>
              <a:rPr lang="en-US" altLang="en-US" dirty="0"/>
              <a:t>Intermediate-selection model</a:t>
            </a:r>
          </a:p>
          <a:p>
            <a:pPr lvl="1"/>
            <a:r>
              <a:rPr lang="en-US" altLang="en-US" dirty="0"/>
              <a:t>Attended message can be separated from unattended message early in the </a:t>
            </a:r>
            <a:r>
              <a:rPr lang="en-US" altLang="en-US" dirty="0">
                <a:solidFill>
                  <a:srgbClr val="FF0000"/>
                </a:solidFill>
              </a:rPr>
              <a:t>information-processing system</a:t>
            </a:r>
          </a:p>
          <a:p>
            <a:pPr lvl="1"/>
            <a:r>
              <a:rPr lang="en-US" altLang="en-US" dirty="0"/>
              <a:t>After you married many years…</a:t>
            </a:r>
          </a:p>
          <a:p>
            <a:pPr lvl="1"/>
            <a:r>
              <a:rPr lang="en-US" dirty="0">
                <a:hlinkClick r:id="rId2"/>
              </a:rPr>
              <a:t>https://www.youtube.com/watch?v=MtObrnaovrI</a:t>
            </a:r>
            <a:endParaRPr lang="en-US" altLang="en-US" dirty="0">
              <a:solidFill>
                <a:srgbClr val="FF0000"/>
              </a:solidFill>
            </a:endParaRPr>
          </a:p>
          <a:p>
            <a:pPr lvl="1"/>
            <a:r>
              <a:rPr lang="en-US" altLang="en-US" dirty="0"/>
              <a:t>Selection can also occur later</a:t>
            </a:r>
          </a:p>
        </p:txBody>
      </p:sp>
      <p:pic>
        <p:nvPicPr>
          <p:cNvPr id="14340" name="Picture 6"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2600" y="4114800"/>
            <a:ext cx="589121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24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a:xfrm>
            <a:off x="533400" y="5257800"/>
            <a:ext cx="8077200" cy="1295400"/>
          </a:xfrm>
        </p:spPr>
        <p:txBody>
          <a:bodyPr>
            <a:normAutofit lnSpcReduction="10000"/>
          </a:bodyPr>
          <a:lstStyle/>
          <a:p>
            <a:pPr marL="0" indent="0">
              <a:lnSpc>
                <a:spcPct val="80000"/>
              </a:lnSpc>
              <a:spcBef>
                <a:spcPct val="30000"/>
              </a:spcBef>
              <a:buFontTx/>
              <a:buNone/>
            </a:pPr>
            <a:r>
              <a:rPr lang="en-US" sz="1800" dirty="0">
                <a:ea typeface="ＭＳ Ｐゴシック" charset="-128"/>
              </a:rPr>
              <a:t>Caption: The dictionary unit of </a:t>
            </a:r>
            <a:r>
              <a:rPr lang="en-US" sz="1800" dirty="0" err="1">
                <a:ea typeface="ＭＳ Ｐゴシック" charset="-128"/>
              </a:rPr>
              <a:t>Treisman’s</a:t>
            </a:r>
            <a:r>
              <a:rPr lang="en-US" sz="1800" dirty="0">
                <a:ea typeface="ＭＳ Ｐゴシック" charset="-128"/>
              </a:rPr>
              <a:t> model contains words, each of which has a threshold for being detected. This graph shows the thresholds that might exist for three words. The person’s name has a low threshold, so it will be easily detected. The thresholds for the words </a:t>
            </a:r>
            <a:r>
              <a:rPr lang="en-US" sz="1800" i="1" dirty="0">
                <a:ea typeface="ＭＳ Ｐゴシック" charset="-128"/>
              </a:rPr>
              <a:t>rutabaga </a:t>
            </a:r>
            <a:r>
              <a:rPr lang="en-US" sz="1800" dirty="0">
                <a:ea typeface="ＭＳ Ｐゴシック" charset="-128"/>
              </a:rPr>
              <a:t>and </a:t>
            </a:r>
            <a:r>
              <a:rPr lang="en-US" sz="1800" i="1" dirty="0">
                <a:ea typeface="ＭＳ Ｐゴシック" charset="-128"/>
              </a:rPr>
              <a:t>boat</a:t>
            </a:r>
            <a:r>
              <a:rPr lang="en-US" sz="1800" dirty="0">
                <a:ea typeface="ＭＳ Ｐゴシック" charset="-128"/>
              </a:rPr>
              <a:t> are higher, because they are used less or are less important to this particular listener.</a:t>
            </a:r>
          </a:p>
        </p:txBody>
      </p:sp>
      <p:pic>
        <p:nvPicPr>
          <p:cNvPr id="34819" name="Picture 3" descr="01330_f040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22463" y="762000"/>
            <a:ext cx="5302250" cy="433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760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718"/>
            <a:ext cx="8077200" cy="1371600"/>
          </a:xfrm>
        </p:spPr>
        <p:txBody>
          <a:bodyPr>
            <a:normAutofit/>
          </a:bodyPr>
          <a:lstStyle/>
          <a:p>
            <a:r>
              <a:rPr lang="en-US" dirty="0"/>
              <a:t>Top 10 sounds most likely to wake Men and Women</a:t>
            </a:r>
          </a:p>
        </p:txBody>
      </p:sp>
      <p:sp>
        <p:nvSpPr>
          <p:cNvPr id="5" name="Text Placeholder 4"/>
          <p:cNvSpPr>
            <a:spLocks noGrp="1"/>
          </p:cNvSpPr>
          <p:nvPr>
            <p:ph type="body" idx="1"/>
          </p:nvPr>
        </p:nvSpPr>
        <p:spPr>
          <a:xfrm>
            <a:off x="899160" y="1828800"/>
            <a:ext cx="3291840" cy="639762"/>
          </a:xfrm>
        </p:spPr>
        <p:txBody>
          <a:bodyPr/>
          <a:lstStyle/>
          <a:p>
            <a:r>
              <a:rPr lang="en-US" dirty="0"/>
              <a:t>men:</a:t>
            </a:r>
          </a:p>
        </p:txBody>
      </p:sp>
      <p:sp>
        <p:nvSpPr>
          <p:cNvPr id="6" name="Content Placeholder 5"/>
          <p:cNvSpPr>
            <a:spLocks noGrp="1"/>
          </p:cNvSpPr>
          <p:nvPr>
            <p:ph sz="half" idx="2"/>
          </p:nvPr>
        </p:nvSpPr>
        <p:spPr>
          <a:xfrm>
            <a:off x="899160" y="2515398"/>
            <a:ext cx="3291840" cy="3840480"/>
          </a:xfrm>
        </p:spPr>
        <p:txBody>
          <a:bodyPr>
            <a:normAutofit fontScale="85000" lnSpcReduction="20000"/>
          </a:bodyPr>
          <a:lstStyle/>
          <a:p>
            <a:pPr marL="457200" indent="-457200">
              <a:buFont typeface="+mj-lt"/>
              <a:buAutoNum type="arabicPeriod"/>
            </a:pPr>
            <a:r>
              <a:rPr lang="en-US" b="0" dirty="0"/>
              <a:t>Car alarm</a:t>
            </a:r>
          </a:p>
          <a:p>
            <a:pPr marL="457200" indent="-457200">
              <a:buFont typeface="+mj-lt"/>
              <a:buAutoNum type="arabicPeriod"/>
            </a:pPr>
            <a:r>
              <a:rPr lang="en-US" b="0" dirty="0"/>
              <a:t>Howling wind</a:t>
            </a:r>
          </a:p>
          <a:p>
            <a:pPr marL="457200" indent="-457200">
              <a:buFont typeface="+mj-lt"/>
              <a:buAutoNum type="arabicPeriod"/>
            </a:pPr>
            <a:r>
              <a:rPr lang="en-US" b="0" dirty="0"/>
              <a:t>Buzzing fly</a:t>
            </a:r>
          </a:p>
          <a:p>
            <a:pPr marL="457200" indent="-457200">
              <a:buFont typeface="+mj-lt"/>
              <a:buAutoNum type="arabicPeriod"/>
            </a:pPr>
            <a:r>
              <a:rPr lang="en-US" b="0" dirty="0"/>
              <a:t>Snoring</a:t>
            </a:r>
          </a:p>
          <a:p>
            <a:pPr marL="457200" indent="-457200">
              <a:buFont typeface="+mj-lt"/>
              <a:buAutoNum type="arabicPeriod"/>
            </a:pPr>
            <a:r>
              <a:rPr lang="en-US" b="0" dirty="0"/>
              <a:t>Noise from drains</a:t>
            </a:r>
          </a:p>
          <a:p>
            <a:pPr marL="457200" indent="-457200">
              <a:buFont typeface="+mj-lt"/>
              <a:buAutoNum type="arabicPeriod"/>
            </a:pPr>
            <a:r>
              <a:rPr lang="en-US" b="0" dirty="0"/>
              <a:t>Crickets chirping</a:t>
            </a:r>
          </a:p>
          <a:p>
            <a:pPr marL="457200" indent="-457200">
              <a:buFont typeface="+mj-lt"/>
              <a:buAutoNum type="arabicPeriod"/>
            </a:pPr>
            <a:r>
              <a:rPr lang="en-US" b="0" dirty="0"/>
              <a:t>Sirens</a:t>
            </a:r>
          </a:p>
          <a:p>
            <a:pPr marL="457200" indent="-457200">
              <a:buFont typeface="+mj-lt"/>
              <a:buAutoNum type="arabicPeriod"/>
            </a:pPr>
            <a:r>
              <a:rPr lang="en-US" b="0" dirty="0"/>
              <a:t>Clock ticking</a:t>
            </a:r>
          </a:p>
          <a:p>
            <a:pPr marL="457200" indent="-457200">
              <a:buFont typeface="+mj-lt"/>
              <a:buAutoNum type="arabicPeriod"/>
            </a:pPr>
            <a:r>
              <a:rPr lang="en-US" b="0" dirty="0"/>
              <a:t>Drilling/workmen</a:t>
            </a:r>
          </a:p>
          <a:p>
            <a:pPr marL="457200" indent="-457200">
              <a:buFont typeface="+mj-lt"/>
              <a:buAutoNum type="arabicPeriod"/>
            </a:pPr>
            <a:r>
              <a:rPr lang="en-US" b="0" dirty="0"/>
              <a:t>Dripping tap</a:t>
            </a:r>
          </a:p>
          <a:p>
            <a:endParaRPr lang="en-US" dirty="0"/>
          </a:p>
        </p:txBody>
      </p:sp>
      <p:sp>
        <p:nvSpPr>
          <p:cNvPr id="7" name="Text Placeholder 6"/>
          <p:cNvSpPr>
            <a:spLocks noGrp="1"/>
          </p:cNvSpPr>
          <p:nvPr>
            <p:ph type="body" sz="quarter" idx="3"/>
          </p:nvPr>
        </p:nvSpPr>
        <p:spPr>
          <a:xfrm>
            <a:off x="5013960" y="1828002"/>
            <a:ext cx="3291840" cy="639762"/>
          </a:xfrm>
        </p:spPr>
        <p:txBody>
          <a:bodyPr/>
          <a:lstStyle/>
          <a:p>
            <a:r>
              <a:rPr lang="en-US" dirty="0"/>
              <a:t>women:</a:t>
            </a:r>
          </a:p>
        </p:txBody>
      </p:sp>
      <p:sp>
        <p:nvSpPr>
          <p:cNvPr id="8" name="Content Placeholder 7"/>
          <p:cNvSpPr>
            <a:spLocks noGrp="1"/>
          </p:cNvSpPr>
          <p:nvPr>
            <p:ph sz="quarter" idx="4"/>
          </p:nvPr>
        </p:nvSpPr>
        <p:spPr>
          <a:xfrm>
            <a:off x="5013960" y="2514600"/>
            <a:ext cx="3291840" cy="3840480"/>
          </a:xfrm>
        </p:spPr>
        <p:txBody>
          <a:bodyPr>
            <a:normAutofit fontScale="85000" lnSpcReduction="20000"/>
          </a:bodyPr>
          <a:lstStyle/>
          <a:p>
            <a:pPr marL="457200" indent="-457200">
              <a:buFont typeface="+mj-lt"/>
              <a:buAutoNum type="arabicPeriod"/>
            </a:pPr>
            <a:r>
              <a:rPr lang="en-US" b="0" dirty="0"/>
              <a:t>Baby crying</a:t>
            </a:r>
          </a:p>
          <a:p>
            <a:pPr marL="457200" indent="-457200">
              <a:buFont typeface="+mj-lt"/>
              <a:buAutoNum type="arabicPeriod"/>
            </a:pPr>
            <a:r>
              <a:rPr lang="en-US" b="0" dirty="0"/>
              <a:t>Dripping tap</a:t>
            </a:r>
          </a:p>
          <a:p>
            <a:pPr marL="457200" indent="-457200">
              <a:buFont typeface="+mj-lt"/>
              <a:buAutoNum type="arabicPeriod"/>
            </a:pPr>
            <a:r>
              <a:rPr lang="en-US" b="0" dirty="0"/>
              <a:t>Rowdiness outside</a:t>
            </a:r>
          </a:p>
          <a:p>
            <a:pPr marL="457200" indent="-457200">
              <a:buFont typeface="+mj-lt"/>
              <a:buAutoNum type="arabicPeriod"/>
            </a:pPr>
            <a:r>
              <a:rPr lang="en-US" b="0" dirty="0"/>
              <a:t>Snoring</a:t>
            </a:r>
          </a:p>
          <a:p>
            <a:pPr marL="457200" indent="-457200">
              <a:buFont typeface="+mj-lt"/>
              <a:buAutoNum type="arabicPeriod"/>
            </a:pPr>
            <a:r>
              <a:rPr lang="en-US" b="0" dirty="0"/>
              <a:t>Buzzing fly</a:t>
            </a:r>
          </a:p>
          <a:p>
            <a:pPr marL="457200" indent="-457200">
              <a:buFont typeface="+mj-lt"/>
              <a:buAutoNum type="arabicPeriod"/>
            </a:pPr>
            <a:r>
              <a:rPr lang="en-US" b="0" dirty="0"/>
              <a:t>Drilling/workmen</a:t>
            </a:r>
          </a:p>
          <a:p>
            <a:pPr marL="457200" indent="-457200">
              <a:buFont typeface="+mj-lt"/>
              <a:buAutoNum type="arabicPeriod"/>
            </a:pPr>
            <a:r>
              <a:rPr lang="en-US" b="0" dirty="0"/>
              <a:t>Sirens</a:t>
            </a:r>
          </a:p>
          <a:p>
            <a:pPr marL="457200" indent="-457200">
              <a:buFont typeface="+mj-lt"/>
              <a:buAutoNum type="arabicPeriod"/>
            </a:pPr>
            <a:r>
              <a:rPr lang="en-US" b="0" dirty="0"/>
              <a:t>Car alarm</a:t>
            </a:r>
          </a:p>
          <a:p>
            <a:pPr marL="457200" indent="-457200">
              <a:buFont typeface="+mj-lt"/>
              <a:buAutoNum type="arabicPeriod"/>
            </a:pPr>
            <a:r>
              <a:rPr lang="en-US" b="0" dirty="0"/>
              <a:t>Howling wind</a:t>
            </a:r>
          </a:p>
          <a:p>
            <a:pPr marL="457200" indent="-457200">
              <a:buFont typeface="+mj-lt"/>
              <a:buAutoNum type="arabicPeriod"/>
            </a:pPr>
            <a:r>
              <a:rPr lang="en-US" b="0" dirty="0"/>
              <a:t>Noise from drains</a:t>
            </a:r>
          </a:p>
          <a:p>
            <a:endParaRPr lang="en-US" dirty="0"/>
          </a:p>
        </p:txBody>
      </p:sp>
    </p:spTree>
    <p:extLst>
      <p:ext uri="{BB962C8B-B14F-4D97-AF65-F5344CB8AC3E}">
        <p14:creationId xmlns:p14="http://schemas.microsoft.com/office/powerpoint/2010/main" val="1857191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609600"/>
            <a:ext cx="7772400" cy="381000"/>
          </a:xfrm>
        </p:spPr>
        <p:txBody>
          <a:bodyPr>
            <a:normAutofit fontScale="90000"/>
          </a:bodyPr>
          <a:lstStyle/>
          <a:p>
            <a:pPr eaLnBrk="1" hangingPunct="1"/>
            <a:r>
              <a:rPr lang="en-US" altLang="en-US">
                <a:ea typeface="ＭＳ Ｐゴシック" charset="-128"/>
              </a:rPr>
              <a:t>Late Selection Models</a:t>
            </a:r>
          </a:p>
        </p:txBody>
      </p:sp>
      <p:sp>
        <p:nvSpPr>
          <p:cNvPr id="18435" name="Rectangle 3"/>
          <p:cNvSpPr>
            <a:spLocks noGrp="1" noChangeArrowheads="1"/>
          </p:cNvSpPr>
          <p:nvPr>
            <p:ph idx="1"/>
          </p:nvPr>
        </p:nvSpPr>
        <p:spPr>
          <a:xfrm>
            <a:off x="381000" y="1524000"/>
            <a:ext cx="3282462" cy="4648200"/>
          </a:xfrm>
        </p:spPr>
        <p:txBody>
          <a:bodyPr/>
          <a:lstStyle/>
          <a:p>
            <a:pPr>
              <a:spcBef>
                <a:spcPct val="30000"/>
              </a:spcBef>
            </a:pPr>
            <a:r>
              <a:rPr lang="en-US" altLang="en-US" dirty="0">
                <a:ea typeface="ＭＳ Ｐゴシック" charset="-128"/>
              </a:rPr>
              <a:t>MacKay (1973): Selection of stimuli for final processing does not occur until after information has been analyzed for </a:t>
            </a:r>
            <a:r>
              <a:rPr lang="en-US" altLang="en-US" dirty="0">
                <a:solidFill>
                  <a:srgbClr val="FF0000"/>
                </a:solidFill>
                <a:ea typeface="ＭＳ Ｐゴシック" charset="-128"/>
              </a:rPr>
              <a:t>meaning.</a:t>
            </a:r>
          </a:p>
          <a:p>
            <a:pPr>
              <a:spcBef>
                <a:spcPct val="30000"/>
              </a:spcBef>
            </a:pPr>
            <a:r>
              <a:rPr lang="en-US" altLang="en-US" dirty="0">
                <a:ea typeface="ＭＳ Ｐゴシック" charset="-128"/>
              </a:rPr>
              <a:t>When do we do this?</a:t>
            </a:r>
          </a:p>
          <a:p>
            <a:pPr>
              <a:spcBef>
                <a:spcPct val="30000"/>
              </a:spcBef>
            </a:pPr>
            <a:r>
              <a:rPr lang="en-US" altLang="en-US" dirty="0">
                <a:ea typeface="ＭＳ Ｐゴシック" charset="-128"/>
              </a:rPr>
              <a:t>Data analysis, reading research paper.</a:t>
            </a:r>
          </a:p>
          <a:p>
            <a:pPr>
              <a:spcBef>
                <a:spcPct val="30000"/>
              </a:spcBef>
            </a:pPr>
            <a:endParaRPr lang="en-US" altLang="en-US" dirty="0">
              <a:ea typeface="ＭＳ Ｐゴシック" charset="-128"/>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00" y="1676400"/>
            <a:ext cx="5105400" cy="4021863"/>
          </a:xfrm>
          <a:prstGeom prst="rect">
            <a:avLst/>
          </a:prstGeom>
          <a:ln>
            <a:solidFill>
              <a:schemeClr val="accent1"/>
            </a:solidFill>
          </a:ln>
        </p:spPr>
      </p:pic>
    </p:spTree>
    <p:extLst>
      <p:ext uri="{BB962C8B-B14F-4D97-AF65-F5344CB8AC3E}">
        <p14:creationId xmlns:p14="http://schemas.microsoft.com/office/powerpoint/2010/main" val="290101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609600"/>
            <a:ext cx="8077200" cy="381000"/>
          </a:xfrm>
        </p:spPr>
        <p:txBody>
          <a:bodyPr>
            <a:normAutofit fontScale="90000"/>
          </a:bodyPr>
          <a:lstStyle/>
          <a:p>
            <a:pPr eaLnBrk="1" hangingPunct="1"/>
            <a:r>
              <a:rPr lang="en-US" altLang="en-US">
                <a:ea typeface="ＭＳ Ｐゴシック" charset="-128"/>
              </a:rPr>
              <a:t>Load Theory of Attention</a:t>
            </a:r>
          </a:p>
        </p:txBody>
      </p:sp>
      <p:sp>
        <p:nvSpPr>
          <p:cNvPr id="20483" name="Rectangle 3"/>
          <p:cNvSpPr>
            <a:spLocks noGrp="1" noChangeArrowheads="1"/>
          </p:cNvSpPr>
          <p:nvPr>
            <p:ph idx="1"/>
          </p:nvPr>
        </p:nvSpPr>
        <p:spPr>
          <a:xfrm>
            <a:off x="76200" y="1295400"/>
            <a:ext cx="4572000" cy="4648200"/>
          </a:xfrm>
        </p:spPr>
        <p:txBody>
          <a:bodyPr>
            <a:noAutofit/>
          </a:bodyPr>
          <a:lstStyle/>
          <a:p>
            <a:pPr eaLnBrk="1" hangingPunct="1">
              <a:spcBef>
                <a:spcPct val="30000"/>
              </a:spcBef>
            </a:pPr>
            <a:r>
              <a:rPr lang="en-US" altLang="en-US" sz="2400" dirty="0">
                <a:ea typeface="ＭＳ Ｐゴシック" charset="-128"/>
              </a:rPr>
              <a:t>Processing capacity – how much information a person can handle at any given moment</a:t>
            </a:r>
          </a:p>
          <a:p>
            <a:pPr eaLnBrk="1" hangingPunct="1">
              <a:spcBef>
                <a:spcPct val="30000"/>
              </a:spcBef>
            </a:pPr>
            <a:r>
              <a:rPr lang="en-US" altLang="en-US" sz="2400" dirty="0">
                <a:ea typeface="ＭＳ Ｐゴシック" charset="-128"/>
              </a:rPr>
              <a:t>Perceptual load – the difficulty of a given task</a:t>
            </a:r>
          </a:p>
          <a:p>
            <a:pPr lvl="1" eaLnBrk="1" hangingPunct="1">
              <a:spcBef>
                <a:spcPct val="30000"/>
              </a:spcBef>
            </a:pPr>
            <a:r>
              <a:rPr lang="en-US" altLang="en-US" sz="2400" dirty="0">
                <a:ea typeface="ＭＳ Ｐゴシック" charset="-128"/>
              </a:rPr>
              <a:t>High-load (difficult) tasks use higher amounts of processing capacity</a:t>
            </a:r>
          </a:p>
          <a:p>
            <a:pPr lvl="1" eaLnBrk="1" hangingPunct="1">
              <a:spcBef>
                <a:spcPct val="30000"/>
              </a:spcBef>
            </a:pPr>
            <a:r>
              <a:rPr lang="en-US" altLang="en-US" sz="2400" dirty="0">
                <a:ea typeface="ＭＳ Ｐゴシック" charset="-128"/>
              </a:rPr>
              <a:t>Low-load (easy) tasks use lower amounts of processing capacity</a:t>
            </a:r>
          </a:p>
        </p:txBody>
      </p:sp>
      <p:pic>
        <p:nvPicPr>
          <p:cNvPr id="20484" name="Picture 4"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48200" y="1516063"/>
            <a:ext cx="4264025" cy="46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646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8" name="Picture 4" descr="http://deepforestproductions.com/banned/Wheres-Waldo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45720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86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B86D-DF92-B046-856F-3B8343B26C93}"/>
              </a:ext>
            </a:extLst>
          </p:cNvPr>
          <p:cNvSpPr>
            <a:spLocks noGrp="1"/>
          </p:cNvSpPr>
          <p:nvPr>
            <p:ph type="title"/>
          </p:nvPr>
        </p:nvSpPr>
        <p:spPr/>
        <p:txBody>
          <a:bodyPr/>
          <a:lstStyle/>
          <a:p>
            <a:r>
              <a:rPr lang="en-US" dirty="0"/>
              <a:t>Cognitive overload!!!!!</a:t>
            </a:r>
          </a:p>
        </p:txBody>
      </p:sp>
      <p:sp>
        <p:nvSpPr>
          <p:cNvPr id="3" name="Content Placeholder 2">
            <a:extLst>
              <a:ext uri="{FF2B5EF4-FFF2-40B4-BE49-F238E27FC236}">
                <a16:creationId xmlns:a16="http://schemas.microsoft.com/office/drawing/2014/main" id="{B3C59A4E-1CBF-D340-A545-2E935DE72F8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398811B-C3FB-A64E-AA70-0E14CBF37212}"/>
              </a:ext>
            </a:extLst>
          </p:cNvPr>
          <p:cNvPicPr>
            <a:picLocks noChangeAspect="1"/>
          </p:cNvPicPr>
          <p:nvPr/>
        </p:nvPicPr>
        <p:blipFill>
          <a:blip r:embed="rId2"/>
          <a:stretch>
            <a:fillRect/>
          </a:stretch>
        </p:blipFill>
        <p:spPr>
          <a:xfrm>
            <a:off x="304800" y="1600200"/>
            <a:ext cx="8077200" cy="5061712"/>
          </a:xfrm>
          <a:prstGeom prst="rect">
            <a:avLst/>
          </a:prstGeom>
        </p:spPr>
      </p:pic>
    </p:spTree>
    <p:extLst>
      <p:ext uri="{BB962C8B-B14F-4D97-AF65-F5344CB8AC3E}">
        <p14:creationId xmlns:p14="http://schemas.microsoft.com/office/powerpoint/2010/main" val="3697624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9D0C-DC74-5541-8C26-46E8C8F5FEE5}"/>
              </a:ext>
            </a:extLst>
          </p:cNvPr>
          <p:cNvSpPr>
            <a:spLocks noGrp="1"/>
          </p:cNvSpPr>
          <p:nvPr>
            <p:ph type="title"/>
          </p:nvPr>
        </p:nvSpPr>
        <p:spPr/>
        <p:txBody>
          <a:bodyPr/>
          <a:lstStyle/>
          <a:p>
            <a:r>
              <a:rPr lang="en-US" dirty="0"/>
              <a:t>Ungraded discussion</a:t>
            </a:r>
          </a:p>
        </p:txBody>
      </p:sp>
      <p:sp>
        <p:nvSpPr>
          <p:cNvPr id="3" name="Content Placeholder 2">
            <a:extLst>
              <a:ext uri="{FF2B5EF4-FFF2-40B4-BE49-F238E27FC236}">
                <a16:creationId xmlns:a16="http://schemas.microsoft.com/office/drawing/2014/main" id="{1CB372E8-8E35-7940-870B-E9B900B89416}"/>
              </a:ext>
            </a:extLst>
          </p:cNvPr>
          <p:cNvSpPr>
            <a:spLocks noGrp="1"/>
          </p:cNvSpPr>
          <p:nvPr>
            <p:ph idx="1"/>
          </p:nvPr>
        </p:nvSpPr>
        <p:spPr/>
        <p:txBody>
          <a:bodyPr/>
          <a:lstStyle/>
          <a:p>
            <a:r>
              <a:rPr lang="en-US" sz="2800" dirty="0"/>
              <a:t>Have you ever encountered a situation in which you have to pay attention to multiple things simultaneously and you cannot throw out the information until you figure out its meaning?</a:t>
            </a:r>
          </a:p>
          <a:p>
            <a:r>
              <a:rPr lang="en-US" sz="2800" dirty="0"/>
              <a:t>What strategy do you use to deal with this situation and get things done?</a:t>
            </a:r>
          </a:p>
          <a:p>
            <a:endParaRPr lang="en-US" dirty="0"/>
          </a:p>
        </p:txBody>
      </p:sp>
    </p:spTree>
    <p:extLst>
      <p:ext uri="{BB962C8B-B14F-4D97-AF65-F5344CB8AC3E}">
        <p14:creationId xmlns:p14="http://schemas.microsoft.com/office/powerpoint/2010/main" val="2749195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533400"/>
            <a:ext cx="7772400" cy="533400"/>
          </a:xfrm>
        </p:spPr>
        <p:txBody>
          <a:bodyPr>
            <a:normAutofit fontScale="90000"/>
          </a:bodyPr>
          <a:lstStyle/>
          <a:p>
            <a:pPr eaLnBrk="1" hangingPunct="1"/>
            <a:r>
              <a:rPr lang="en-US" altLang="en-US" dirty="0">
                <a:ea typeface="ＭＳ Ｐゴシック" charset="-128"/>
              </a:rPr>
              <a:t>The Stroop Test</a:t>
            </a:r>
          </a:p>
        </p:txBody>
      </p:sp>
      <p:sp>
        <p:nvSpPr>
          <p:cNvPr id="21507" name="Rectangle 3"/>
          <p:cNvSpPr>
            <a:spLocks noGrp="1" noChangeArrowheads="1"/>
          </p:cNvSpPr>
          <p:nvPr>
            <p:ph idx="1"/>
          </p:nvPr>
        </p:nvSpPr>
        <p:spPr/>
        <p:txBody>
          <a:bodyPr>
            <a:normAutofit/>
          </a:bodyPr>
          <a:lstStyle/>
          <a:p>
            <a:pPr eaLnBrk="1" hangingPunct="1"/>
            <a:r>
              <a:rPr lang="en-US" altLang="en-US" sz="2400" dirty="0" err="1">
                <a:ea typeface="ＭＳ Ｐゴシック" charset="-128"/>
              </a:rPr>
              <a:t>Stroop</a:t>
            </a:r>
            <a:r>
              <a:rPr lang="en-US" altLang="en-US" sz="2400" dirty="0">
                <a:ea typeface="ＭＳ Ｐゴシック" charset="-128"/>
              </a:rPr>
              <a:t> effect </a:t>
            </a:r>
          </a:p>
          <a:p>
            <a:pPr lvl="1" eaLnBrk="1" hangingPunct="1"/>
            <a:r>
              <a:rPr lang="en-US" altLang="en-US" sz="2400" dirty="0">
                <a:ea typeface="ＭＳ Ｐゴシック" charset="-128"/>
              </a:rPr>
              <a:t>The situation gets worse when you receive </a:t>
            </a:r>
            <a:r>
              <a:rPr lang="en-US" altLang="en-US" sz="2400" dirty="0">
                <a:solidFill>
                  <a:srgbClr val="FF0000"/>
                </a:solidFill>
                <a:ea typeface="ＭＳ Ｐゴシック" charset="-128"/>
              </a:rPr>
              <a:t>competing</a:t>
            </a:r>
            <a:r>
              <a:rPr lang="en-US" altLang="en-US" sz="2400" dirty="0">
                <a:ea typeface="ＭＳ Ｐゴシック" charset="-128"/>
              </a:rPr>
              <a:t> or even </a:t>
            </a:r>
            <a:r>
              <a:rPr lang="en-US" altLang="en-US" sz="2400" dirty="0">
                <a:solidFill>
                  <a:srgbClr val="FF0000"/>
                </a:solidFill>
                <a:ea typeface="ＭＳ Ｐゴシック" charset="-128"/>
              </a:rPr>
              <a:t>contradictory</a:t>
            </a:r>
            <a:r>
              <a:rPr lang="en-US" altLang="en-US" sz="2400" dirty="0">
                <a:ea typeface="ＭＳ Ｐゴシック" charset="-128"/>
              </a:rPr>
              <a:t> information</a:t>
            </a:r>
          </a:p>
          <a:p>
            <a:pPr lvl="1" eaLnBrk="1" hangingPunct="1"/>
            <a:r>
              <a:rPr lang="en-US" altLang="en-US" sz="2400" dirty="0">
                <a:ea typeface="ＭＳ Ｐゴシック" charset="-128"/>
              </a:rPr>
              <a:t>Name of the word interferes with the ability to name the ink color</a:t>
            </a:r>
          </a:p>
          <a:p>
            <a:pPr lvl="1" eaLnBrk="1" hangingPunct="1"/>
            <a:r>
              <a:rPr lang="en-US" altLang="en-US" sz="2400" dirty="0">
                <a:ea typeface="ＭＳ Ｐゴシック" charset="-128"/>
              </a:rPr>
              <a:t>Cannot avoid paying attention to the meanings of the words</a:t>
            </a:r>
          </a:p>
          <a:p>
            <a:pPr lvl="1" eaLnBrk="1" hangingPunct="1"/>
            <a:r>
              <a:rPr lang="en-US" altLang="en-US" sz="2400" dirty="0">
                <a:ea typeface="ＭＳ Ｐゴシック" charset="-128"/>
              </a:rPr>
              <a:t>Anyone want to volunteer?</a:t>
            </a:r>
          </a:p>
          <a:p>
            <a:pPr lvl="1"/>
            <a:r>
              <a:rPr lang="en-US" sz="2400" dirty="0">
                <a:hlinkClick r:id="rId3"/>
              </a:rPr>
              <a:t>https://www.youtube.com/watch?v=gjesfzWozo4</a:t>
            </a:r>
            <a:endParaRPr lang="en-US" altLang="en-US" sz="2400" dirty="0">
              <a:ea typeface="ＭＳ Ｐゴシック" charset="-128"/>
            </a:endParaRPr>
          </a:p>
        </p:txBody>
      </p:sp>
    </p:spTree>
    <p:extLst>
      <p:ext uri="{BB962C8B-B14F-4D97-AF65-F5344CB8AC3E}">
        <p14:creationId xmlns:p14="http://schemas.microsoft.com/office/powerpoint/2010/main" val="1205886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2838" y="1676400"/>
            <a:ext cx="7065962" cy="466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p:cNvSpPr>
            <a:spLocks noGrp="1" noChangeArrowheads="1"/>
          </p:cNvSpPr>
          <p:nvPr>
            <p:ph type="title"/>
          </p:nvPr>
        </p:nvSpPr>
        <p:spPr>
          <a:xfrm>
            <a:off x="685800" y="533400"/>
            <a:ext cx="7772400" cy="533400"/>
          </a:xfrm>
        </p:spPr>
        <p:txBody>
          <a:bodyPr>
            <a:normAutofit fontScale="90000"/>
          </a:bodyPr>
          <a:lstStyle/>
          <a:p>
            <a:pPr eaLnBrk="1" hangingPunct="1"/>
            <a:r>
              <a:rPr lang="en-US" altLang="en-US">
                <a:ea typeface="ＭＳ Ｐゴシック" charset="-128"/>
              </a:rPr>
              <a:t>The Stroop Test</a:t>
            </a:r>
          </a:p>
        </p:txBody>
      </p:sp>
    </p:spTree>
    <p:extLst>
      <p:ext uri="{BB962C8B-B14F-4D97-AF65-F5344CB8AC3E}">
        <p14:creationId xmlns:p14="http://schemas.microsoft.com/office/powerpoint/2010/main" val="599654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533400"/>
            <a:ext cx="7772400" cy="533400"/>
          </a:xfrm>
        </p:spPr>
        <p:txBody>
          <a:bodyPr>
            <a:normAutofit fontScale="90000"/>
          </a:bodyPr>
          <a:lstStyle/>
          <a:p>
            <a:pPr eaLnBrk="1" hangingPunct="1"/>
            <a:r>
              <a:rPr lang="en-US" altLang="en-US">
                <a:ea typeface="ＭＳ Ｐゴシック" charset="-128"/>
              </a:rPr>
              <a:t>The Stroop Test</a:t>
            </a:r>
          </a:p>
        </p:txBody>
      </p:sp>
      <p:pic>
        <p:nvPicPr>
          <p:cNvPr id="23555" name="Picture 2" descr="C:\Users\jalderman\Desktop\imag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2625" y="2362200"/>
            <a:ext cx="7710488"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838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762000"/>
            <a:ext cx="7772400" cy="533400"/>
          </a:xfrm>
        </p:spPr>
        <p:txBody>
          <a:bodyPr>
            <a:normAutofit fontScale="90000"/>
          </a:bodyPr>
          <a:lstStyle/>
          <a:p>
            <a:r>
              <a:rPr lang="en-US" dirty="0">
                <a:ea typeface="ＭＳ Ｐゴシック" charset="-128"/>
              </a:rPr>
              <a:t>Overt Attention</a:t>
            </a:r>
          </a:p>
        </p:txBody>
      </p:sp>
      <p:sp>
        <p:nvSpPr>
          <p:cNvPr id="73731" name="Rectangle 3"/>
          <p:cNvSpPr>
            <a:spLocks noGrp="1" noChangeArrowheads="1"/>
          </p:cNvSpPr>
          <p:nvPr>
            <p:ph idx="1"/>
          </p:nvPr>
        </p:nvSpPr>
        <p:spPr/>
        <p:txBody>
          <a:bodyPr>
            <a:normAutofit/>
          </a:bodyPr>
          <a:lstStyle/>
          <a:p>
            <a:r>
              <a:rPr lang="en-US" sz="2800" dirty="0">
                <a:ea typeface="ＭＳ Ｐゴシック" charset="-128"/>
              </a:rPr>
              <a:t>Eye movements, attention, and perception</a:t>
            </a:r>
          </a:p>
          <a:p>
            <a:pPr lvl="1"/>
            <a:r>
              <a:rPr lang="en-US" sz="2800" dirty="0">
                <a:solidFill>
                  <a:srgbClr val="FF0000"/>
                </a:solidFill>
                <a:ea typeface="ＭＳ Ｐゴシック" charset="-128"/>
              </a:rPr>
              <a:t>Saccades</a:t>
            </a:r>
            <a:r>
              <a:rPr lang="en-US" sz="2800" dirty="0">
                <a:ea typeface="ＭＳ Ｐゴシック" charset="-128"/>
              </a:rPr>
              <a:t>: rapid movements of the eyes from one place to another</a:t>
            </a:r>
          </a:p>
          <a:p>
            <a:pPr lvl="1"/>
            <a:r>
              <a:rPr lang="en-US" sz="2800" dirty="0">
                <a:solidFill>
                  <a:srgbClr val="FF0000"/>
                </a:solidFill>
                <a:ea typeface="ＭＳ Ｐゴシック" charset="-128"/>
              </a:rPr>
              <a:t>Fixations</a:t>
            </a:r>
            <a:r>
              <a:rPr lang="en-US" sz="2800" dirty="0">
                <a:ea typeface="ＭＳ Ｐゴシック" charset="-128"/>
              </a:rPr>
              <a:t>: short pauses on points of interest</a:t>
            </a:r>
          </a:p>
          <a:p>
            <a:pPr lvl="1"/>
            <a:r>
              <a:rPr lang="en-US" sz="2800" dirty="0">
                <a:ea typeface="ＭＳ Ｐゴシック" charset="-128"/>
              </a:rPr>
              <a:t>Studied by using an eye tracker. </a:t>
            </a:r>
          </a:p>
          <a:p>
            <a:pPr lvl="1"/>
            <a:r>
              <a:rPr lang="en-US" sz="2800" dirty="0">
                <a:ea typeface="ＭＳ Ｐゴシック" charset="-128"/>
              </a:rPr>
              <a:t>e.g. Study whether a website is effective to capture your attention (so that I can find out how to sell you my product or service)</a:t>
            </a:r>
          </a:p>
        </p:txBody>
      </p:sp>
    </p:spTree>
    <p:extLst>
      <p:ext uri="{BB962C8B-B14F-4D97-AF65-F5344CB8AC3E}">
        <p14:creationId xmlns:p14="http://schemas.microsoft.com/office/powerpoint/2010/main" val="181176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731">
                                            <p:txEl>
                                              <p:pRg st="1" end="1"/>
                                            </p:txEl>
                                          </p:spTgt>
                                        </p:tgtEl>
                                        <p:attrNameLst>
                                          <p:attrName>style.visibility</p:attrName>
                                        </p:attrNameLst>
                                      </p:cBhvr>
                                      <p:to>
                                        <p:strVal val="visible"/>
                                      </p:to>
                                    </p:set>
                                    <p:anim calcmode="lin" valueType="num">
                                      <p:cBhvr additive="base">
                                        <p:cTn id="11"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373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3731">
                                            <p:txEl>
                                              <p:pRg st="2" end="2"/>
                                            </p:txEl>
                                          </p:spTgt>
                                        </p:tgtEl>
                                        <p:attrNameLst>
                                          <p:attrName>style.visibility</p:attrName>
                                        </p:attrNameLst>
                                      </p:cBhvr>
                                      <p:to>
                                        <p:strVal val="visible"/>
                                      </p:to>
                                    </p:set>
                                    <p:anim calcmode="lin" valueType="num">
                                      <p:cBhvr additive="base">
                                        <p:cTn id="15" dur="500" fill="hold"/>
                                        <p:tgtEl>
                                          <p:spTgt spid="7373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373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731">
                                            <p:txEl>
                                              <p:pRg st="3" end="3"/>
                                            </p:txEl>
                                          </p:spTgt>
                                        </p:tgtEl>
                                        <p:attrNameLst>
                                          <p:attrName>style.visibility</p:attrName>
                                        </p:attrNameLst>
                                      </p:cBhvr>
                                      <p:to>
                                        <p:strVal val="visible"/>
                                      </p:to>
                                    </p:set>
                                    <p:anim calcmode="lin" valueType="num">
                                      <p:cBhvr additive="base">
                                        <p:cTn id="19" dur="5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3731">
                                            <p:txEl>
                                              <p:pRg st="4" end="4"/>
                                            </p:txEl>
                                          </p:spTgt>
                                        </p:tgtEl>
                                        <p:attrNameLst>
                                          <p:attrName>style.visibility</p:attrName>
                                        </p:attrNameLst>
                                      </p:cBhvr>
                                      <p:to>
                                        <p:strVal val="visible"/>
                                      </p:to>
                                    </p:set>
                                    <p:anim calcmode="lin" valueType="num">
                                      <p:cBhvr additive="base">
                                        <p:cTn id="25" dur="500" fill="hold"/>
                                        <p:tgtEl>
                                          <p:spTgt spid="7373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373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762318"/>
          </a:xfrm>
        </p:spPr>
        <p:txBody>
          <a:bodyPr>
            <a:normAutofit/>
          </a:bodyPr>
          <a:lstStyle/>
          <a:p>
            <a:r>
              <a:rPr lang="en-US" dirty="0"/>
              <a:t>Field-based eye tracking study</a:t>
            </a:r>
          </a:p>
        </p:txBody>
      </p:sp>
      <p:pic>
        <p:nvPicPr>
          <p:cNvPr id="2050" name="Picture 2" descr="01330_f0426"/>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2468860" y="1531072"/>
            <a:ext cx="3463329" cy="437356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 y="6211669"/>
            <a:ext cx="8362950" cy="646331"/>
          </a:xfrm>
          <a:prstGeom prst="rect">
            <a:avLst/>
          </a:prstGeom>
        </p:spPr>
        <p:txBody>
          <a:bodyPr wrap="square">
            <a:spAutoFit/>
          </a:bodyPr>
          <a:lstStyle/>
          <a:p>
            <a:r>
              <a:rPr lang="en-US" dirty="0">
                <a:hlinkClick r:id="rId3"/>
              </a:rPr>
              <a:t>https://www.youtube.com/watch?v=WqD2pXqT0Z0</a:t>
            </a:r>
            <a:endParaRPr lang="en-US" dirty="0"/>
          </a:p>
          <a:p>
            <a:endParaRPr lang="en-US" dirty="0"/>
          </a:p>
        </p:txBody>
      </p:sp>
    </p:spTree>
    <p:extLst>
      <p:ext uri="{BB962C8B-B14F-4D97-AF65-F5344CB8AC3E}">
        <p14:creationId xmlns:p14="http://schemas.microsoft.com/office/powerpoint/2010/main" val="1257236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06F3B-FFC7-4C4B-A19F-7DA8E01DDFE7}"/>
              </a:ext>
            </a:extLst>
          </p:cNvPr>
          <p:cNvSpPr>
            <a:spLocks noGrp="1"/>
          </p:cNvSpPr>
          <p:nvPr>
            <p:ph type="title"/>
          </p:nvPr>
        </p:nvSpPr>
        <p:spPr>
          <a:xfrm>
            <a:off x="457200" y="152718"/>
            <a:ext cx="7620000" cy="1371600"/>
          </a:xfrm>
        </p:spPr>
        <p:txBody>
          <a:bodyPr/>
          <a:lstStyle/>
          <a:p>
            <a:r>
              <a:rPr lang="en-US" dirty="0"/>
              <a:t>What draw your attention?</a:t>
            </a:r>
          </a:p>
        </p:txBody>
      </p:sp>
      <p:sp>
        <p:nvSpPr>
          <p:cNvPr id="3" name="Content Placeholder 2">
            <a:extLst>
              <a:ext uri="{FF2B5EF4-FFF2-40B4-BE49-F238E27FC236}">
                <a16:creationId xmlns:a16="http://schemas.microsoft.com/office/drawing/2014/main" id="{9FA745E9-B1DB-684C-88D6-BB9984562BEB}"/>
              </a:ext>
            </a:extLst>
          </p:cNvPr>
          <p:cNvSpPr>
            <a:spLocks noGrp="1"/>
          </p:cNvSpPr>
          <p:nvPr>
            <p:ph idx="1"/>
          </p:nvPr>
        </p:nvSpPr>
        <p:spPr/>
        <p:txBody>
          <a:bodyPr>
            <a:normAutofit/>
          </a:bodyPr>
          <a:lstStyle/>
          <a:p>
            <a:r>
              <a:rPr lang="en-US" sz="3200" dirty="0"/>
              <a:t>I will show you several pictures. </a:t>
            </a:r>
          </a:p>
          <a:p>
            <a:r>
              <a:rPr lang="en-US" sz="3200" dirty="0"/>
              <a:t>When you see the photo, use a piece of paper to write down the area of the photo that draws your attention immediately.</a:t>
            </a:r>
          </a:p>
          <a:p>
            <a:r>
              <a:rPr lang="en-US" sz="3200" dirty="0"/>
              <a:t>We will see whether there are any </a:t>
            </a:r>
            <a:r>
              <a:rPr lang="en-US" sz="3200" dirty="0">
                <a:solidFill>
                  <a:srgbClr val="FF0000"/>
                </a:solidFill>
              </a:rPr>
              <a:t>common patterns</a:t>
            </a:r>
            <a:r>
              <a:rPr lang="en-US" sz="3200" dirty="0"/>
              <a:t>.</a:t>
            </a:r>
          </a:p>
        </p:txBody>
      </p:sp>
    </p:spTree>
    <p:extLst>
      <p:ext uri="{BB962C8B-B14F-4D97-AF65-F5344CB8AC3E}">
        <p14:creationId xmlns:p14="http://schemas.microsoft.com/office/powerpoint/2010/main" val="3562673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6FFA-93B5-2A42-90AF-6DAA7B0E67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0C2115-41C3-D24E-9D87-C302ED549D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C10C135-64CE-E144-B5F3-FD4E44AAD383}"/>
              </a:ext>
            </a:extLst>
          </p:cNvPr>
          <p:cNvPicPr>
            <a:picLocks noChangeAspect="1"/>
          </p:cNvPicPr>
          <p:nvPr/>
        </p:nvPicPr>
        <p:blipFill>
          <a:blip r:embed="rId2"/>
          <a:stretch>
            <a:fillRect/>
          </a:stretch>
        </p:blipFill>
        <p:spPr>
          <a:xfrm>
            <a:off x="444500" y="679450"/>
            <a:ext cx="8255000" cy="5499100"/>
          </a:xfrm>
          <a:prstGeom prst="rect">
            <a:avLst/>
          </a:prstGeom>
        </p:spPr>
      </p:pic>
    </p:spTree>
    <p:extLst>
      <p:ext uri="{BB962C8B-B14F-4D97-AF65-F5344CB8AC3E}">
        <p14:creationId xmlns:p14="http://schemas.microsoft.com/office/powerpoint/2010/main" val="1380408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70C5-FE12-314F-950C-1A6C29F45D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590F13-608C-8741-813D-FA9C20418B7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D0518C2-CC59-2545-8027-C2547DCFE6E1}"/>
              </a:ext>
            </a:extLst>
          </p:cNvPr>
          <p:cNvPicPr>
            <a:picLocks noChangeAspect="1"/>
          </p:cNvPicPr>
          <p:nvPr/>
        </p:nvPicPr>
        <p:blipFill>
          <a:blip r:embed="rId2"/>
          <a:stretch>
            <a:fillRect/>
          </a:stretch>
        </p:blipFill>
        <p:spPr>
          <a:xfrm>
            <a:off x="381000" y="851528"/>
            <a:ext cx="8255000" cy="5499100"/>
          </a:xfrm>
          <a:prstGeom prst="rect">
            <a:avLst/>
          </a:prstGeom>
        </p:spPr>
      </p:pic>
    </p:spTree>
    <p:extLst>
      <p:ext uri="{BB962C8B-B14F-4D97-AF65-F5344CB8AC3E}">
        <p14:creationId xmlns:p14="http://schemas.microsoft.com/office/powerpoint/2010/main" val="3596104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B5D1E-AB05-9947-8445-A7F6B7F44A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312155-6063-6642-8E8D-E12DE5A25AC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F64A9D4-68B0-7044-B396-73CFEAEC9561}"/>
              </a:ext>
            </a:extLst>
          </p:cNvPr>
          <p:cNvPicPr>
            <a:picLocks noChangeAspect="1"/>
          </p:cNvPicPr>
          <p:nvPr/>
        </p:nvPicPr>
        <p:blipFill>
          <a:blip r:embed="rId2"/>
          <a:stretch>
            <a:fillRect/>
          </a:stretch>
        </p:blipFill>
        <p:spPr>
          <a:xfrm>
            <a:off x="444500" y="679450"/>
            <a:ext cx="8255000" cy="5499100"/>
          </a:xfrm>
          <a:prstGeom prst="rect">
            <a:avLst/>
          </a:prstGeom>
        </p:spPr>
      </p:pic>
    </p:spTree>
    <p:extLst>
      <p:ext uri="{BB962C8B-B14F-4D97-AF65-F5344CB8AC3E}">
        <p14:creationId xmlns:p14="http://schemas.microsoft.com/office/powerpoint/2010/main" val="3520798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F582-9BD7-264E-859B-2148BD92D3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996FA7-6DC4-6044-9324-221D3F8B5E2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65AE973-F7DE-814A-A0A8-CB54760FC195}"/>
              </a:ext>
            </a:extLst>
          </p:cNvPr>
          <p:cNvPicPr>
            <a:picLocks noChangeAspect="1"/>
          </p:cNvPicPr>
          <p:nvPr/>
        </p:nvPicPr>
        <p:blipFill>
          <a:blip r:embed="rId2"/>
          <a:stretch>
            <a:fillRect/>
          </a:stretch>
        </p:blipFill>
        <p:spPr>
          <a:xfrm>
            <a:off x="444500" y="679450"/>
            <a:ext cx="8255000" cy="5499100"/>
          </a:xfrm>
          <a:prstGeom prst="rect">
            <a:avLst/>
          </a:prstGeom>
        </p:spPr>
      </p:pic>
    </p:spTree>
    <p:extLst>
      <p:ext uri="{BB962C8B-B14F-4D97-AF65-F5344CB8AC3E}">
        <p14:creationId xmlns:p14="http://schemas.microsoft.com/office/powerpoint/2010/main" val="651558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0BDD-2695-E34F-BA8B-EEA3217E12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645451-290C-7F4F-ADA2-0EE79B0ADD6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59420B4-06CB-EF4D-810D-0B12E38E2611}"/>
              </a:ext>
            </a:extLst>
          </p:cNvPr>
          <p:cNvPicPr>
            <a:picLocks noChangeAspect="1"/>
          </p:cNvPicPr>
          <p:nvPr/>
        </p:nvPicPr>
        <p:blipFill>
          <a:blip r:embed="rId2"/>
          <a:stretch>
            <a:fillRect/>
          </a:stretch>
        </p:blipFill>
        <p:spPr>
          <a:xfrm>
            <a:off x="1828800" y="0"/>
            <a:ext cx="5486400" cy="6858000"/>
          </a:xfrm>
          <a:prstGeom prst="rect">
            <a:avLst/>
          </a:prstGeom>
        </p:spPr>
      </p:pic>
    </p:spTree>
    <p:extLst>
      <p:ext uri="{BB962C8B-B14F-4D97-AF65-F5344CB8AC3E}">
        <p14:creationId xmlns:p14="http://schemas.microsoft.com/office/powerpoint/2010/main" val="3414330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D84B-2533-2847-954B-4B34A26F29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67D1A3-C6DA-9C40-9E66-0093D4A9DFB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1A708BC-02D1-2D4E-8EA5-1A9C9CE1A860}"/>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23611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0A0D-6DBD-5D43-B752-EAFF9E2E0F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B32B12-1D06-2849-B832-BB34F8E0BFB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5CE784F-E796-9541-A304-CEBA654AF168}"/>
              </a:ext>
            </a:extLst>
          </p:cNvPr>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3031549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708EC-31B2-C247-9F5A-91CD2B0129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8A4A06-23D2-5D44-AA78-BF2120628D7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E35DC2C-55F4-594F-BD76-94D1B157E5C1}"/>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2824870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6603E-AD13-524B-A9A1-88E1FEB11E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779C82-5A99-2041-B8A0-F6D418558EF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8AFD5BB-E0D4-B441-9D06-22B857BCECC2}"/>
              </a:ext>
            </a:extLst>
          </p:cNvPr>
          <p:cNvPicPr>
            <a:picLocks noChangeAspect="1"/>
          </p:cNvPicPr>
          <p:nvPr/>
        </p:nvPicPr>
        <p:blipFill>
          <a:blip r:embed="rId2"/>
          <a:stretch>
            <a:fillRect/>
          </a:stretch>
        </p:blipFill>
        <p:spPr>
          <a:xfrm>
            <a:off x="2282948" y="0"/>
            <a:ext cx="4578104" cy="6858000"/>
          </a:xfrm>
          <a:prstGeom prst="rect">
            <a:avLst/>
          </a:prstGeom>
        </p:spPr>
      </p:pic>
    </p:spTree>
    <p:extLst>
      <p:ext uri="{BB962C8B-B14F-4D97-AF65-F5344CB8AC3E}">
        <p14:creationId xmlns:p14="http://schemas.microsoft.com/office/powerpoint/2010/main" val="3032772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7CE15-FEDD-D04A-844A-CB66833EC4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4A4008-CD74-BE42-A4F9-E51491F39A0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D1CC4D5-FA44-0842-B127-DF978A556F99}"/>
              </a:ext>
            </a:extLst>
          </p:cNvPr>
          <p:cNvPicPr>
            <a:picLocks noChangeAspect="1"/>
          </p:cNvPicPr>
          <p:nvPr/>
        </p:nvPicPr>
        <p:blipFill>
          <a:blip r:embed="rId2"/>
          <a:stretch>
            <a:fillRect/>
          </a:stretch>
        </p:blipFill>
        <p:spPr>
          <a:xfrm>
            <a:off x="2286000" y="0"/>
            <a:ext cx="4572000" cy="6858000"/>
          </a:xfrm>
          <a:prstGeom prst="rect">
            <a:avLst/>
          </a:prstGeom>
        </p:spPr>
      </p:pic>
    </p:spTree>
    <p:extLst>
      <p:ext uri="{BB962C8B-B14F-4D97-AF65-F5344CB8AC3E}">
        <p14:creationId xmlns:p14="http://schemas.microsoft.com/office/powerpoint/2010/main" val="1447020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EBBBC-CD68-AE4E-BC68-487B1029EB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0D2447-C325-FA4A-83E1-4D1A73B0EFE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C59562E-BD0A-C74D-A3A5-494E6F2292E3}"/>
              </a:ext>
            </a:extLst>
          </p:cNvPr>
          <p:cNvPicPr>
            <a:picLocks noChangeAspect="1"/>
          </p:cNvPicPr>
          <p:nvPr/>
        </p:nvPicPr>
        <p:blipFill>
          <a:blip r:embed="rId2"/>
          <a:stretch>
            <a:fillRect/>
          </a:stretch>
        </p:blipFill>
        <p:spPr>
          <a:xfrm>
            <a:off x="2286000" y="0"/>
            <a:ext cx="4572000" cy="6858000"/>
          </a:xfrm>
          <a:prstGeom prst="rect">
            <a:avLst/>
          </a:prstGeom>
        </p:spPr>
      </p:pic>
    </p:spTree>
    <p:extLst>
      <p:ext uri="{BB962C8B-B14F-4D97-AF65-F5344CB8AC3E}">
        <p14:creationId xmlns:p14="http://schemas.microsoft.com/office/powerpoint/2010/main" val="1742475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www.creative-wisdom.com/photography/building/911_368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0" y="457200"/>
            <a:ext cx="4876800" cy="6101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567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762000"/>
            <a:ext cx="7772400" cy="533400"/>
          </a:xfrm>
        </p:spPr>
        <p:txBody>
          <a:bodyPr>
            <a:normAutofit fontScale="90000"/>
          </a:bodyPr>
          <a:lstStyle/>
          <a:p>
            <a:r>
              <a:rPr lang="en-US">
                <a:ea typeface="ＭＳ Ｐゴシック" charset="-128"/>
              </a:rPr>
              <a:t>Bottom-up Determinants of Eye Movement</a:t>
            </a:r>
          </a:p>
        </p:txBody>
      </p:sp>
      <p:sp>
        <p:nvSpPr>
          <p:cNvPr id="74755" name="Rectangle 3"/>
          <p:cNvSpPr>
            <a:spLocks noGrp="1" noChangeArrowheads="1"/>
          </p:cNvSpPr>
          <p:nvPr>
            <p:ph idx="1"/>
          </p:nvPr>
        </p:nvSpPr>
        <p:spPr/>
        <p:txBody>
          <a:bodyPr>
            <a:normAutofit/>
          </a:bodyPr>
          <a:lstStyle/>
          <a:p>
            <a:r>
              <a:rPr lang="en-US" sz="2800" dirty="0">
                <a:ea typeface="ＭＳ Ｐゴシック" charset="-128"/>
              </a:rPr>
              <a:t>Stimulus salience: areas that stand out and capture attention</a:t>
            </a:r>
          </a:p>
          <a:p>
            <a:pPr lvl="1"/>
            <a:r>
              <a:rPr lang="en-US" sz="2800" dirty="0">
                <a:ea typeface="ＭＳ Ｐゴシック" charset="-128"/>
              </a:rPr>
              <a:t>Bottom-up process: about </a:t>
            </a:r>
            <a:r>
              <a:rPr lang="en-US" sz="2800" dirty="0">
                <a:solidFill>
                  <a:srgbClr val="FF0000"/>
                </a:solidFill>
                <a:ea typeface="ＭＳ Ｐゴシック" charset="-128"/>
              </a:rPr>
              <a:t>sensation</a:t>
            </a:r>
          </a:p>
          <a:p>
            <a:pPr lvl="1"/>
            <a:r>
              <a:rPr lang="en-US" sz="2800" dirty="0">
                <a:ea typeface="ＭＳ Ｐゴシック" charset="-128"/>
              </a:rPr>
              <a:t>Depends on characteristics of the stimulus</a:t>
            </a:r>
          </a:p>
          <a:p>
            <a:pPr lvl="1"/>
            <a:r>
              <a:rPr lang="en-US" sz="2800" dirty="0">
                <a:solidFill>
                  <a:srgbClr val="FF0000"/>
                </a:solidFill>
                <a:ea typeface="ＭＳ Ｐゴシック" charset="-128"/>
              </a:rPr>
              <a:t>Color and motion </a:t>
            </a:r>
            <a:r>
              <a:rPr lang="en-US" sz="2800" dirty="0">
                <a:ea typeface="ＭＳ Ｐゴシック" charset="-128"/>
              </a:rPr>
              <a:t>are highly salient</a:t>
            </a:r>
          </a:p>
        </p:txBody>
      </p:sp>
    </p:spTree>
    <p:extLst>
      <p:ext uri="{BB962C8B-B14F-4D97-AF65-F5344CB8AC3E}">
        <p14:creationId xmlns:p14="http://schemas.microsoft.com/office/powerpoint/2010/main" val="1840033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85800" y="762000"/>
            <a:ext cx="7772400" cy="533400"/>
          </a:xfrm>
        </p:spPr>
        <p:txBody>
          <a:bodyPr>
            <a:normAutofit fontScale="90000"/>
          </a:bodyPr>
          <a:lstStyle/>
          <a:p>
            <a:r>
              <a:rPr lang="en-US">
                <a:ea typeface="ＭＳ Ｐゴシック" charset="-128"/>
              </a:rPr>
              <a:t>Top-Down Determinants of Eye Movements</a:t>
            </a:r>
          </a:p>
        </p:txBody>
      </p:sp>
      <p:sp>
        <p:nvSpPr>
          <p:cNvPr id="75779" name="Rectangle 3"/>
          <p:cNvSpPr>
            <a:spLocks noGrp="1" noChangeArrowheads="1"/>
          </p:cNvSpPr>
          <p:nvPr>
            <p:ph idx="1"/>
          </p:nvPr>
        </p:nvSpPr>
        <p:spPr/>
        <p:txBody>
          <a:bodyPr>
            <a:normAutofit/>
          </a:bodyPr>
          <a:lstStyle/>
          <a:p>
            <a:r>
              <a:rPr lang="en-US" sz="2800" dirty="0">
                <a:latin typeface="Gill Sans MT" panose="020B0502020104020203" pitchFamily="34" charset="0"/>
                <a:ea typeface="ＭＳ Ｐゴシック" charset="-128"/>
              </a:rPr>
              <a:t>Scene schema: </a:t>
            </a:r>
            <a:r>
              <a:rPr lang="en-US" sz="2800" dirty="0">
                <a:solidFill>
                  <a:srgbClr val="FF0000"/>
                </a:solidFill>
                <a:latin typeface="Gill Sans MT" panose="020B0502020104020203" pitchFamily="34" charset="0"/>
                <a:ea typeface="ＭＳ Ｐゴシック" charset="-128"/>
              </a:rPr>
              <a:t>knowledge</a:t>
            </a:r>
            <a:r>
              <a:rPr lang="en-US" sz="2800" dirty="0">
                <a:latin typeface="Gill Sans MT" panose="020B0502020104020203" pitchFamily="34" charset="0"/>
                <a:ea typeface="ＭＳ Ｐゴシック" charset="-128"/>
              </a:rPr>
              <a:t> about what is contained in typical scenes</a:t>
            </a:r>
          </a:p>
          <a:p>
            <a:pPr lvl="1"/>
            <a:r>
              <a:rPr lang="en-US" sz="2800" dirty="0">
                <a:latin typeface="Gill Sans MT" panose="020B0502020104020203" pitchFamily="34" charset="0"/>
                <a:ea typeface="ＭＳ Ｐゴシック" charset="-128"/>
              </a:rPr>
              <a:t>Help guide </a:t>
            </a:r>
            <a:r>
              <a:rPr lang="en-US" sz="2800" dirty="0">
                <a:solidFill>
                  <a:srgbClr val="FF0000"/>
                </a:solidFill>
                <a:latin typeface="Gill Sans MT" panose="020B0502020104020203" pitchFamily="34" charset="0"/>
                <a:ea typeface="ＭＳ Ｐゴシック" charset="-128"/>
              </a:rPr>
              <a:t>fixations</a:t>
            </a:r>
            <a:r>
              <a:rPr lang="en-US" sz="2800" dirty="0">
                <a:latin typeface="Gill Sans MT" panose="020B0502020104020203" pitchFamily="34" charset="0"/>
                <a:ea typeface="ＭＳ Ｐゴシック" charset="-128"/>
              </a:rPr>
              <a:t> (focus) from one area of a scene to another</a:t>
            </a:r>
          </a:p>
          <a:p>
            <a:pPr lvl="1"/>
            <a:r>
              <a:rPr lang="en-US" sz="2800" dirty="0">
                <a:latin typeface="Gill Sans MT" panose="020B0502020104020203" pitchFamily="34" charset="0"/>
                <a:ea typeface="ＭＳ Ｐゴシック" charset="-128"/>
              </a:rPr>
              <a:t>There is a </a:t>
            </a:r>
            <a:r>
              <a:rPr lang="en-US" sz="2800" dirty="0">
                <a:solidFill>
                  <a:srgbClr val="FF0000"/>
                </a:solidFill>
                <a:latin typeface="Gill Sans MT" panose="020B0502020104020203" pitchFamily="34" charset="0"/>
                <a:ea typeface="ＭＳ Ｐゴシック" charset="-128"/>
              </a:rPr>
              <a:t>sequence of fixation </a:t>
            </a:r>
            <a:r>
              <a:rPr lang="en-US" sz="2800" dirty="0">
                <a:latin typeface="Gill Sans MT" panose="020B0502020104020203" pitchFamily="34" charset="0"/>
                <a:ea typeface="ＭＳ Ｐゴシック" charset="-128"/>
              </a:rPr>
              <a:t>(eye movement), depending on the task or the situation</a:t>
            </a:r>
          </a:p>
          <a:p>
            <a:pPr lvl="1"/>
            <a:endParaRPr lang="en-US" dirty="0">
              <a:latin typeface="Gill Sans MT" panose="020B0502020104020203" pitchFamily="34" charset="0"/>
              <a:ea typeface="ＭＳ Ｐゴシック" charset="-128"/>
            </a:endParaRPr>
          </a:p>
        </p:txBody>
      </p:sp>
    </p:spTree>
    <p:extLst>
      <p:ext uri="{BB962C8B-B14F-4D97-AF65-F5344CB8AC3E}">
        <p14:creationId xmlns:p14="http://schemas.microsoft.com/office/powerpoint/2010/main" val="1904227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idx="1"/>
          </p:nvPr>
        </p:nvSpPr>
        <p:spPr>
          <a:xfrm>
            <a:off x="533400" y="5257800"/>
            <a:ext cx="8077200" cy="1295400"/>
          </a:xfrm>
        </p:spPr>
        <p:txBody>
          <a:bodyPr/>
          <a:lstStyle/>
          <a:p>
            <a:pPr>
              <a:buFontTx/>
              <a:buNone/>
            </a:pPr>
            <a:r>
              <a:rPr lang="en-US" sz="2000">
                <a:ea typeface="ＭＳ Ｐゴシック" charset="-128"/>
              </a:rPr>
              <a:t>Caption: Sequence of fixations of a person making a peanut butter sandwich. The first fixation is on the loaf of bread.</a:t>
            </a:r>
          </a:p>
        </p:txBody>
      </p:sp>
      <p:pic>
        <p:nvPicPr>
          <p:cNvPr id="76803" name="Picture 3" descr="01330_f0427.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9750" y="838200"/>
            <a:ext cx="80645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294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8303-3C90-5344-82C7-42162219A409}"/>
              </a:ext>
            </a:extLst>
          </p:cNvPr>
          <p:cNvSpPr>
            <a:spLocks noGrp="1"/>
          </p:cNvSpPr>
          <p:nvPr>
            <p:ph type="title"/>
          </p:nvPr>
        </p:nvSpPr>
        <p:spPr>
          <a:xfrm>
            <a:off x="492369" y="457200"/>
            <a:ext cx="7086600" cy="762318"/>
          </a:xfrm>
        </p:spPr>
        <p:txBody>
          <a:bodyPr/>
          <a:lstStyle/>
          <a:p>
            <a:r>
              <a:rPr lang="en-US" dirty="0"/>
              <a:t>Emotion drives attention</a:t>
            </a:r>
          </a:p>
        </p:txBody>
      </p:sp>
      <p:sp>
        <p:nvSpPr>
          <p:cNvPr id="3" name="Content Placeholder 2">
            <a:extLst>
              <a:ext uri="{FF2B5EF4-FFF2-40B4-BE49-F238E27FC236}">
                <a16:creationId xmlns:a16="http://schemas.microsoft.com/office/drawing/2014/main" id="{E71E6270-482E-4B4D-B5B7-A9361551645A}"/>
              </a:ext>
            </a:extLst>
          </p:cNvPr>
          <p:cNvSpPr>
            <a:spLocks noGrp="1"/>
          </p:cNvSpPr>
          <p:nvPr>
            <p:ph idx="1"/>
          </p:nvPr>
        </p:nvSpPr>
        <p:spPr>
          <a:xfrm>
            <a:off x="609601" y="1600200"/>
            <a:ext cx="5486400" cy="4724400"/>
          </a:xfrm>
        </p:spPr>
        <p:txBody>
          <a:bodyPr>
            <a:normAutofit lnSpcReduction="10000"/>
          </a:bodyPr>
          <a:lstStyle/>
          <a:p>
            <a:r>
              <a:rPr lang="en-US" sz="2400" dirty="0"/>
              <a:t>“Daisy” attach ad in 1964 Presidential Election:  LBJ vs. Goldwater</a:t>
            </a:r>
          </a:p>
          <a:p>
            <a:r>
              <a:rPr lang="en-US" sz="2400" dirty="0">
                <a:hlinkClick r:id="rId2"/>
              </a:rPr>
              <a:t>https://www.youtube.com/watch?v=dDTBnsqxZ3k</a:t>
            </a:r>
            <a:endParaRPr lang="en-US" sz="2400" dirty="0"/>
          </a:p>
          <a:p>
            <a:r>
              <a:rPr lang="en-US" sz="2400" dirty="0"/>
              <a:t>A little girl can effectively draw our attention by appealing to our emotion.</a:t>
            </a:r>
          </a:p>
          <a:p>
            <a:r>
              <a:rPr lang="en-US" sz="2400" dirty="0"/>
              <a:t>At the end it implies that the nuclear bomb toasted the lovely little girl.  It is emotional!</a:t>
            </a:r>
          </a:p>
          <a:p>
            <a:r>
              <a:rPr lang="en-US" sz="2400" dirty="0"/>
              <a:t>LBJ won by a landslide!</a:t>
            </a:r>
          </a:p>
          <a:p>
            <a:endParaRPr lang="en-US" sz="28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8400" y="1600200"/>
            <a:ext cx="2511573" cy="3429000"/>
          </a:xfrm>
          <a:prstGeom prst="rect">
            <a:avLst/>
          </a:prstGeom>
        </p:spPr>
      </p:pic>
    </p:spTree>
    <p:extLst>
      <p:ext uri="{BB962C8B-B14F-4D97-AF65-F5344CB8AC3E}">
        <p14:creationId xmlns:p14="http://schemas.microsoft.com/office/powerpoint/2010/main" val="601925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54F7-6086-8242-9F34-638EFC61DC96}"/>
              </a:ext>
            </a:extLst>
          </p:cNvPr>
          <p:cNvSpPr>
            <a:spLocks noGrp="1"/>
          </p:cNvSpPr>
          <p:nvPr>
            <p:ph type="title"/>
          </p:nvPr>
        </p:nvSpPr>
        <p:spPr>
          <a:xfrm>
            <a:off x="457200" y="152718"/>
            <a:ext cx="7315200" cy="1371600"/>
          </a:xfrm>
        </p:spPr>
        <p:txBody>
          <a:bodyPr/>
          <a:lstStyle/>
          <a:p>
            <a:r>
              <a:rPr lang="en-US" dirty="0"/>
              <a:t>Application and Discussion</a:t>
            </a:r>
          </a:p>
        </p:txBody>
      </p:sp>
      <p:sp>
        <p:nvSpPr>
          <p:cNvPr id="3" name="Content Placeholder 2">
            <a:extLst>
              <a:ext uri="{FF2B5EF4-FFF2-40B4-BE49-F238E27FC236}">
                <a16:creationId xmlns:a16="http://schemas.microsoft.com/office/drawing/2014/main" id="{E8C51495-6C85-E04E-8C0F-79FA6EF62171}"/>
              </a:ext>
            </a:extLst>
          </p:cNvPr>
          <p:cNvSpPr>
            <a:spLocks noGrp="1"/>
          </p:cNvSpPr>
          <p:nvPr>
            <p:ph idx="1"/>
          </p:nvPr>
        </p:nvSpPr>
        <p:spPr/>
        <p:txBody>
          <a:bodyPr>
            <a:normAutofit lnSpcReduction="10000"/>
          </a:bodyPr>
          <a:lstStyle/>
          <a:p>
            <a:r>
              <a:rPr lang="en-US" sz="2800" dirty="0"/>
              <a:t>Application: In marketing you need to create messages or images that are most likely to draw the attention of the target audience.</a:t>
            </a:r>
          </a:p>
          <a:p>
            <a:r>
              <a:rPr lang="en-US" sz="2800" dirty="0"/>
              <a:t>Let’s go back to the photos that you have just looked at.  What are the </a:t>
            </a:r>
            <a:r>
              <a:rPr lang="en-US" sz="2800" dirty="0">
                <a:solidFill>
                  <a:srgbClr val="FF0000"/>
                </a:solidFill>
              </a:rPr>
              <a:t>most common salient features</a:t>
            </a:r>
            <a:r>
              <a:rPr lang="en-US" sz="2800" dirty="0"/>
              <a:t> (areas that most people pay attention to)?</a:t>
            </a:r>
          </a:p>
          <a:p>
            <a:r>
              <a:rPr lang="en-US" sz="2800" dirty="0"/>
              <a:t>Which one can be explained by the bottom-up or top-down determinant (knowledge or emotion?</a:t>
            </a:r>
          </a:p>
          <a:p>
            <a:endParaRPr lang="en-US" sz="2800" dirty="0"/>
          </a:p>
        </p:txBody>
      </p:sp>
    </p:spTree>
    <p:extLst>
      <p:ext uri="{BB962C8B-B14F-4D97-AF65-F5344CB8AC3E}">
        <p14:creationId xmlns:p14="http://schemas.microsoft.com/office/powerpoint/2010/main" val="2662525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308A-E15C-3942-B75F-4265825844A1}"/>
              </a:ext>
            </a:extLst>
          </p:cNvPr>
          <p:cNvSpPr>
            <a:spLocks noGrp="1"/>
          </p:cNvSpPr>
          <p:nvPr>
            <p:ph type="title"/>
          </p:nvPr>
        </p:nvSpPr>
        <p:spPr/>
        <p:txBody>
          <a:bodyPr/>
          <a:lstStyle/>
          <a:p>
            <a:r>
              <a:rPr lang="en-US" dirty="0"/>
              <a:t>Assignment</a:t>
            </a:r>
          </a:p>
        </p:txBody>
      </p:sp>
      <p:sp>
        <p:nvSpPr>
          <p:cNvPr id="3" name="Content Placeholder 2">
            <a:extLst>
              <a:ext uri="{FF2B5EF4-FFF2-40B4-BE49-F238E27FC236}">
                <a16:creationId xmlns:a16="http://schemas.microsoft.com/office/drawing/2014/main" id="{6C07882E-4021-1B4E-BFD7-0CD46C60DF46}"/>
              </a:ext>
            </a:extLst>
          </p:cNvPr>
          <p:cNvSpPr>
            <a:spLocks noGrp="1"/>
          </p:cNvSpPr>
          <p:nvPr>
            <p:ph idx="1"/>
          </p:nvPr>
        </p:nvSpPr>
        <p:spPr/>
        <p:txBody>
          <a:bodyPr>
            <a:normAutofit/>
          </a:bodyPr>
          <a:lstStyle/>
          <a:p>
            <a:r>
              <a:rPr lang="en-US" dirty="0"/>
              <a:t>Show the photos that I used in class to one male subject and one female subject.</a:t>
            </a:r>
          </a:p>
          <a:p>
            <a:r>
              <a:rPr lang="en-US" dirty="0"/>
              <a:t>Ask the participants to mark down the area of the photo that can immediately catch their attention.</a:t>
            </a:r>
          </a:p>
          <a:p>
            <a:r>
              <a:rPr lang="en-US" dirty="0"/>
              <a:t>Are their responses similar or difference? You can use a table to indicate whether the man and the woman agree in each viewing.</a:t>
            </a:r>
          </a:p>
          <a:p>
            <a:r>
              <a:rPr lang="en-US" dirty="0"/>
              <a:t>Explain </a:t>
            </a:r>
            <a:r>
              <a:rPr lang="en-US" dirty="0">
                <a:solidFill>
                  <a:srgbClr val="FF0000"/>
                </a:solidFill>
              </a:rPr>
              <a:t>one</a:t>
            </a:r>
            <a:r>
              <a:rPr lang="en-US" dirty="0"/>
              <a:t> of </a:t>
            </a:r>
            <a:r>
              <a:rPr lang="en-US"/>
              <a:t>the differences:  </a:t>
            </a:r>
            <a:r>
              <a:rPr lang="en-US" dirty="0"/>
              <a:t>the top-down determinant or the bottom-up determinant?</a:t>
            </a:r>
          </a:p>
          <a:p>
            <a:r>
              <a:rPr lang="en-US" dirty="0"/>
              <a:t>(Caution: In a real experiment or quasi-experiment, we need a bigger sample size and also the order of the photos should be shuffled. This exercise is highly simplified.)</a:t>
            </a:r>
          </a:p>
        </p:txBody>
      </p:sp>
    </p:spTree>
    <p:extLst>
      <p:ext uri="{BB962C8B-B14F-4D97-AF65-F5344CB8AC3E}">
        <p14:creationId xmlns:p14="http://schemas.microsoft.com/office/powerpoint/2010/main" val="122122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5791200" cy="838518"/>
          </a:xfrm>
        </p:spPr>
        <p:txBody>
          <a:bodyPr/>
          <a:lstStyle/>
          <a:p>
            <a:r>
              <a:rPr lang="en-US" dirty="0"/>
              <a:t>Assignment: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42828851"/>
              </p:ext>
            </p:extLst>
          </p:nvPr>
        </p:nvGraphicFramePr>
        <p:xfrm>
          <a:off x="457199" y="1516972"/>
          <a:ext cx="4845470" cy="4121827"/>
        </p:xfrm>
        <a:graphic>
          <a:graphicData uri="http://schemas.openxmlformats.org/drawingml/2006/table">
            <a:tbl>
              <a:tblPr>
                <a:tableStyleId>{5C22544A-7EE6-4342-B048-85BDC9FD1C3A}</a:tableStyleId>
              </a:tblPr>
              <a:tblGrid>
                <a:gridCol w="1020099">
                  <a:extLst>
                    <a:ext uri="{9D8B030D-6E8A-4147-A177-3AD203B41FA5}">
                      <a16:colId xmlns:a16="http://schemas.microsoft.com/office/drawing/2014/main" val="20000"/>
                    </a:ext>
                  </a:extLst>
                </a:gridCol>
                <a:gridCol w="1020099">
                  <a:extLst>
                    <a:ext uri="{9D8B030D-6E8A-4147-A177-3AD203B41FA5}">
                      <a16:colId xmlns:a16="http://schemas.microsoft.com/office/drawing/2014/main" val="20001"/>
                    </a:ext>
                  </a:extLst>
                </a:gridCol>
                <a:gridCol w="1572653">
                  <a:extLst>
                    <a:ext uri="{9D8B030D-6E8A-4147-A177-3AD203B41FA5}">
                      <a16:colId xmlns:a16="http://schemas.microsoft.com/office/drawing/2014/main" val="20002"/>
                    </a:ext>
                  </a:extLst>
                </a:gridCol>
                <a:gridCol w="1232619">
                  <a:extLst>
                    <a:ext uri="{9D8B030D-6E8A-4147-A177-3AD203B41FA5}">
                      <a16:colId xmlns:a16="http://schemas.microsoft.com/office/drawing/2014/main" val="20003"/>
                    </a:ext>
                  </a:extLst>
                </a:gridCol>
              </a:tblGrid>
              <a:tr h="318780">
                <a:tc>
                  <a:txBody>
                    <a:bodyPr/>
                    <a:lstStyle/>
                    <a:p>
                      <a:pPr algn="l" fontAlgn="b"/>
                      <a:r>
                        <a:rPr lang="en-US" sz="1800" u="none" strike="noStrike" dirty="0">
                          <a:effectLst/>
                        </a:rPr>
                        <a:t>Photo</a:t>
                      </a:r>
                      <a:endParaRPr lang="en-US" sz="1800" b="0" i="0" u="none" strike="noStrike" dirty="0">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Agree?</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Male</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Female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0"/>
                  </a:ext>
                </a:extLst>
              </a:tr>
              <a:tr h="318780">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mountain peak</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same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1"/>
                  </a:ext>
                </a:extLst>
              </a:tr>
              <a:tr h="318780">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waterfall</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house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2"/>
                  </a:ext>
                </a:extLst>
              </a:tr>
              <a:tr h="296467">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bright area</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same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3"/>
                  </a:ext>
                </a:extLst>
              </a:tr>
              <a:tr h="318780">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dirty="0">
                          <a:effectLst/>
                        </a:rPr>
                        <a:t>houses</a:t>
                      </a:r>
                      <a:endParaRPr lang="en-US" sz="1800" b="0" i="0" u="none" strike="noStrike" dirty="0">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same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4"/>
                  </a:ext>
                </a:extLst>
              </a:tr>
              <a:tr h="318780">
                <a:tc>
                  <a:txBody>
                    <a:bodyPr/>
                    <a:lstStyle/>
                    <a:p>
                      <a:pPr algn="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animal</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woman</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5"/>
                  </a:ext>
                </a:extLst>
              </a:tr>
              <a:tr h="318780">
                <a:tc>
                  <a:txBody>
                    <a:bodyPr/>
                    <a:lstStyle/>
                    <a:p>
                      <a:pPr algn="r" fontAlgn="b"/>
                      <a:r>
                        <a:rPr lang="en-US" sz="1800" u="none" strike="noStrike">
                          <a:effectLst/>
                        </a:rPr>
                        <a:t>6</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supreme court</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security</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6"/>
                  </a:ext>
                </a:extLst>
              </a:tr>
              <a:tr h="318780">
                <a:tc>
                  <a:txBody>
                    <a:bodyPr/>
                    <a:lstStyle/>
                    <a:p>
                      <a:pPr algn="r" fontAlgn="b"/>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center</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same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7"/>
                  </a:ext>
                </a:extLst>
              </a:tr>
              <a:tr h="318780">
                <a:tc>
                  <a:txBody>
                    <a:bodyPr/>
                    <a:lstStyle/>
                    <a:p>
                      <a:pPr algn="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angel</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same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8"/>
                  </a:ext>
                </a:extLst>
              </a:tr>
              <a:tr h="318780">
                <a:tc>
                  <a:txBody>
                    <a:bodyPr/>
                    <a:lstStyle/>
                    <a:p>
                      <a:pPr algn="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globe</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girl</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09"/>
                  </a:ext>
                </a:extLst>
              </a:tr>
              <a:tr h="318780">
                <a:tc>
                  <a:txBody>
                    <a:bodyPr/>
                    <a:lstStyle/>
                    <a:p>
                      <a:pPr algn="r" fontAlgn="b"/>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dirty="0">
                          <a:effectLst/>
                        </a:rPr>
                        <a:t>sword</a:t>
                      </a:r>
                      <a:endParaRPr lang="en-US" sz="1800" b="0" i="0" u="none" strike="noStrike" dirty="0">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man's body</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10"/>
                  </a:ext>
                </a:extLst>
              </a:tr>
              <a:tr h="318780">
                <a:tc>
                  <a:txBody>
                    <a:bodyPr/>
                    <a:lstStyle/>
                    <a:p>
                      <a:pPr algn="r" fontAlgn="b"/>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N</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girl's face</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fire</a:t>
                      </a:r>
                      <a:endParaRPr lang="en-US" sz="1800" b="0" i="0" u="none" strike="noStrike">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11"/>
                  </a:ext>
                </a:extLst>
              </a:tr>
              <a:tr h="318780">
                <a:tc>
                  <a:txBody>
                    <a:bodyPr/>
                    <a:lstStyle/>
                    <a:p>
                      <a:pPr algn="r" fontAlgn="b"/>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a:effectLst/>
                        </a:rPr>
                        <a:t>baby</a:t>
                      </a:r>
                      <a:endParaRPr lang="en-US" sz="1800" b="0" i="0" u="none" strike="noStrike">
                        <a:solidFill>
                          <a:srgbClr val="000000"/>
                        </a:solidFill>
                        <a:effectLst/>
                        <a:latin typeface="Calibri" panose="020F0502020204030204" pitchFamily="34" charset="0"/>
                      </a:endParaRPr>
                    </a:p>
                  </a:txBody>
                  <a:tcPr marL="15939" marR="15939" marT="15939" marB="0" anchor="b"/>
                </a:tc>
                <a:tc>
                  <a:txBody>
                    <a:bodyPr/>
                    <a:lstStyle/>
                    <a:p>
                      <a:pPr algn="l" fontAlgn="b"/>
                      <a:r>
                        <a:rPr lang="en-US" sz="1800" u="none" strike="noStrike" dirty="0">
                          <a:effectLst/>
                        </a:rPr>
                        <a:t>same</a:t>
                      </a:r>
                      <a:endParaRPr lang="en-US" sz="1800" b="0" i="0" u="none" strike="noStrike" dirty="0">
                        <a:solidFill>
                          <a:srgbClr val="000000"/>
                        </a:solidFill>
                        <a:effectLst/>
                        <a:latin typeface="Calibri" panose="020F0502020204030204" pitchFamily="34" charset="0"/>
                      </a:endParaRPr>
                    </a:p>
                  </a:txBody>
                  <a:tcPr marL="15939" marR="15939" marT="15939" marB="0" anchor="b"/>
                </a:tc>
                <a:extLst>
                  <a:ext uri="{0D108BD9-81ED-4DB2-BD59-A6C34878D82A}">
                    <a16:rowId xmlns:a16="http://schemas.microsoft.com/office/drawing/2014/main" val="10012"/>
                  </a:ext>
                </a:extLst>
              </a:tr>
            </a:tbl>
          </a:graphicData>
        </a:graphic>
      </p:graphicFrame>
      <p:sp>
        <p:nvSpPr>
          <p:cNvPr id="5" name="Content Placeholder 2">
            <a:extLst>
              <a:ext uri="{FF2B5EF4-FFF2-40B4-BE49-F238E27FC236}">
                <a16:creationId xmlns:a16="http://schemas.microsoft.com/office/drawing/2014/main" id="{7D484108-059B-AD4F-8318-6D0085898634}"/>
              </a:ext>
            </a:extLst>
          </p:cNvPr>
          <p:cNvSpPr txBox="1">
            <a:spLocks/>
          </p:cNvSpPr>
          <p:nvPr/>
        </p:nvSpPr>
        <p:spPr>
          <a:xfrm>
            <a:off x="5486400" y="1516967"/>
            <a:ext cx="3176953" cy="503623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dirty="0"/>
              <a:t>The male participant immediately paid attention to the Supreme Court whereas the female subject focused on the man at the corner. Perhaps it is due to top-down processing based on prior preferences. Men tend to like grand object while women are social-oriented. </a:t>
            </a:r>
          </a:p>
        </p:txBody>
      </p:sp>
    </p:spTree>
    <p:extLst>
      <p:ext uri="{BB962C8B-B14F-4D97-AF65-F5344CB8AC3E}">
        <p14:creationId xmlns:p14="http://schemas.microsoft.com/office/powerpoint/2010/main" val="462191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371600"/>
          </a:xfrm>
        </p:spPr>
        <p:txBody>
          <a:bodyPr/>
          <a:lstStyle/>
          <a:p>
            <a:r>
              <a:rPr lang="en-US" dirty="0"/>
              <a:t>Divided Attention</a:t>
            </a:r>
          </a:p>
        </p:txBody>
      </p:sp>
      <p:sp>
        <p:nvSpPr>
          <p:cNvPr id="3" name="Content Placeholder 2"/>
          <p:cNvSpPr>
            <a:spLocks noGrp="1"/>
          </p:cNvSpPr>
          <p:nvPr>
            <p:ph idx="1"/>
          </p:nvPr>
        </p:nvSpPr>
        <p:spPr/>
        <p:txBody>
          <a:bodyPr/>
          <a:lstStyle/>
          <a:p>
            <a:pPr marL="0" lvl="1" indent="0">
              <a:spcAft>
                <a:spcPts val="600"/>
              </a:spcAft>
              <a:buClrTx/>
              <a:buNone/>
            </a:pPr>
            <a:endParaRPr lang="en-US" dirty="0">
              <a:hlinkClick r:id="rId3"/>
            </a:endParaRPr>
          </a:p>
          <a:p>
            <a:pPr marL="0" lvl="1" indent="0">
              <a:spcAft>
                <a:spcPts val="600"/>
              </a:spcAft>
              <a:buClrTx/>
              <a:buNone/>
            </a:pPr>
            <a:r>
              <a:rPr lang="en-US" sz="3200" dirty="0">
                <a:hlinkClick r:id="rId3"/>
              </a:rPr>
              <a:t>http://www.youtube.com/watch?v=CeVn6_iwtJQ</a:t>
            </a:r>
            <a:endParaRPr lang="en-US" sz="3200" dirty="0"/>
          </a:p>
          <a:p>
            <a:endParaRPr lang="en-US" sz="3200" dirty="0"/>
          </a:p>
          <a:p>
            <a:r>
              <a:rPr lang="en-US" sz="3200" dirty="0"/>
              <a:t>Can you really do multi-tasking?</a:t>
            </a:r>
          </a:p>
          <a:p>
            <a:r>
              <a:rPr lang="en-US" sz="3200" dirty="0"/>
              <a:t>It depends!</a:t>
            </a:r>
          </a:p>
        </p:txBody>
      </p:sp>
    </p:spTree>
    <p:extLst>
      <p:ext uri="{BB962C8B-B14F-4D97-AF65-F5344CB8AC3E}">
        <p14:creationId xmlns:p14="http://schemas.microsoft.com/office/powerpoint/2010/main" val="895500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7308-C419-C246-805E-E36D4AA6D5B9}"/>
              </a:ext>
            </a:extLst>
          </p:cNvPr>
          <p:cNvSpPr>
            <a:spLocks noGrp="1"/>
          </p:cNvSpPr>
          <p:nvPr>
            <p:ph type="title"/>
          </p:nvPr>
        </p:nvSpPr>
        <p:spPr/>
        <p:txBody>
          <a:bodyPr/>
          <a:lstStyle/>
          <a:p>
            <a:r>
              <a:rPr lang="en-US" dirty="0"/>
              <a:t>Automated process</a:t>
            </a:r>
          </a:p>
        </p:txBody>
      </p:sp>
      <p:sp>
        <p:nvSpPr>
          <p:cNvPr id="3" name="Content Placeholder 2">
            <a:extLst>
              <a:ext uri="{FF2B5EF4-FFF2-40B4-BE49-F238E27FC236}">
                <a16:creationId xmlns:a16="http://schemas.microsoft.com/office/drawing/2014/main" id="{7D484108-059B-AD4F-8318-6D0085898634}"/>
              </a:ext>
            </a:extLst>
          </p:cNvPr>
          <p:cNvSpPr>
            <a:spLocks noGrp="1"/>
          </p:cNvSpPr>
          <p:nvPr>
            <p:ph idx="1"/>
          </p:nvPr>
        </p:nvSpPr>
        <p:spPr>
          <a:xfrm>
            <a:off x="457200" y="1752601"/>
            <a:ext cx="7620000" cy="990600"/>
          </a:xfrm>
        </p:spPr>
        <p:txBody>
          <a:bodyPr/>
          <a:lstStyle/>
          <a:p>
            <a:r>
              <a:rPr lang="en-US" sz="2800" dirty="0"/>
              <a:t>I can drive, drink a cup of tea, and listen to music at the same time</a:t>
            </a:r>
            <a:r>
              <a:rPr lang="en-US" dirty="0"/>
              <a:t>.</a:t>
            </a:r>
          </a:p>
        </p:txBody>
      </p:sp>
      <p:pic>
        <p:nvPicPr>
          <p:cNvPr id="4" name="Picture 3">
            <a:extLst>
              <a:ext uri="{FF2B5EF4-FFF2-40B4-BE49-F238E27FC236}">
                <a16:creationId xmlns:a16="http://schemas.microsoft.com/office/drawing/2014/main" id="{A3E905D5-3D91-8349-80C1-1E00D2E6E1DA}"/>
              </a:ext>
            </a:extLst>
          </p:cNvPr>
          <p:cNvPicPr>
            <a:picLocks noChangeAspect="1"/>
          </p:cNvPicPr>
          <p:nvPr/>
        </p:nvPicPr>
        <p:blipFill>
          <a:blip r:embed="rId2"/>
          <a:stretch>
            <a:fillRect/>
          </a:stretch>
        </p:blipFill>
        <p:spPr>
          <a:xfrm>
            <a:off x="1752600" y="2895600"/>
            <a:ext cx="5943600" cy="3556086"/>
          </a:xfrm>
          <a:prstGeom prst="rect">
            <a:avLst/>
          </a:prstGeom>
        </p:spPr>
      </p:pic>
    </p:spTree>
    <p:extLst>
      <p:ext uri="{BB962C8B-B14F-4D97-AF65-F5344CB8AC3E}">
        <p14:creationId xmlns:p14="http://schemas.microsoft.com/office/powerpoint/2010/main" val="19139954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5CCD2-2E9C-9246-9BEC-4B617867C724}"/>
              </a:ext>
            </a:extLst>
          </p:cNvPr>
          <p:cNvSpPr>
            <a:spLocks noGrp="1"/>
          </p:cNvSpPr>
          <p:nvPr>
            <p:ph type="title"/>
          </p:nvPr>
        </p:nvSpPr>
        <p:spPr/>
        <p:txBody>
          <a:bodyPr/>
          <a:lstStyle/>
          <a:p>
            <a:r>
              <a:rPr lang="en-US" dirty="0"/>
              <a:t>Control process</a:t>
            </a:r>
          </a:p>
        </p:txBody>
      </p:sp>
      <p:sp>
        <p:nvSpPr>
          <p:cNvPr id="3" name="Content Placeholder 2">
            <a:extLst>
              <a:ext uri="{FF2B5EF4-FFF2-40B4-BE49-F238E27FC236}">
                <a16:creationId xmlns:a16="http://schemas.microsoft.com/office/drawing/2014/main" id="{68D9DE2A-28A0-D24A-9BCE-964F63176120}"/>
              </a:ext>
            </a:extLst>
          </p:cNvPr>
          <p:cNvSpPr>
            <a:spLocks noGrp="1"/>
          </p:cNvSpPr>
          <p:nvPr>
            <p:ph idx="1"/>
          </p:nvPr>
        </p:nvSpPr>
        <p:spPr/>
        <p:txBody>
          <a:bodyPr>
            <a:normAutofit/>
          </a:bodyPr>
          <a:lstStyle/>
          <a:p>
            <a:r>
              <a:rPr lang="en-US" sz="2400" dirty="0"/>
              <a:t>Doing statistical analysis or reading a boring research paper written by Dr.  Yu</a:t>
            </a:r>
          </a:p>
        </p:txBody>
      </p:sp>
      <p:pic>
        <p:nvPicPr>
          <p:cNvPr id="4" name="Picture 3">
            <a:extLst>
              <a:ext uri="{FF2B5EF4-FFF2-40B4-BE49-F238E27FC236}">
                <a16:creationId xmlns:a16="http://schemas.microsoft.com/office/drawing/2014/main" id="{A32EE9B5-385E-8B47-8B33-93B173754C7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699" y="2743200"/>
            <a:ext cx="4226987" cy="2819400"/>
          </a:xfrm>
          <a:prstGeom prst="rect">
            <a:avLst/>
          </a:prstGeom>
        </p:spPr>
      </p:pic>
      <p:pic>
        <p:nvPicPr>
          <p:cNvPr id="5" name="Picture 4">
            <a:extLst>
              <a:ext uri="{FF2B5EF4-FFF2-40B4-BE49-F238E27FC236}">
                <a16:creationId xmlns:a16="http://schemas.microsoft.com/office/drawing/2014/main" id="{16BF0C16-45CF-2C4C-89E3-E9F75AA37E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8200" y="3534553"/>
            <a:ext cx="4228516" cy="2819892"/>
          </a:xfrm>
          <a:prstGeom prst="rect">
            <a:avLst/>
          </a:prstGeom>
        </p:spPr>
      </p:pic>
    </p:spTree>
    <p:extLst>
      <p:ext uri="{BB962C8B-B14F-4D97-AF65-F5344CB8AC3E}">
        <p14:creationId xmlns:p14="http://schemas.microsoft.com/office/powerpoint/2010/main" val="36445010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E936-9E62-0247-A20B-33957325A816}"/>
              </a:ext>
            </a:extLst>
          </p:cNvPr>
          <p:cNvSpPr>
            <a:spLocks noGrp="1"/>
          </p:cNvSpPr>
          <p:nvPr>
            <p:ph type="title"/>
          </p:nvPr>
        </p:nvSpPr>
        <p:spPr/>
        <p:txBody>
          <a:bodyPr/>
          <a:lstStyle/>
          <a:p>
            <a:r>
              <a:rPr lang="en-US" dirty="0"/>
              <a:t>Question</a:t>
            </a:r>
          </a:p>
        </p:txBody>
      </p:sp>
      <p:sp>
        <p:nvSpPr>
          <p:cNvPr id="3" name="Content Placeholder 2">
            <a:extLst>
              <a:ext uri="{FF2B5EF4-FFF2-40B4-BE49-F238E27FC236}">
                <a16:creationId xmlns:a16="http://schemas.microsoft.com/office/drawing/2014/main" id="{6E0C2ED8-6DE5-9F43-8C96-D51FA4C3BF0E}"/>
              </a:ext>
            </a:extLst>
          </p:cNvPr>
          <p:cNvSpPr>
            <a:spLocks noGrp="1"/>
          </p:cNvSpPr>
          <p:nvPr>
            <p:ph idx="1"/>
          </p:nvPr>
        </p:nvSpPr>
        <p:spPr/>
        <p:txBody>
          <a:bodyPr>
            <a:normAutofit/>
          </a:bodyPr>
          <a:lstStyle/>
          <a:p>
            <a:r>
              <a:rPr lang="en-US" sz="2400" dirty="0"/>
              <a:t>How about mixing several automated and controlled tasks? Can you name some examples? What would happen? (2:50)</a:t>
            </a:r>
          </a:p>
          <a:p>
            <a:r>
              <a:rPr lang="en-US" sz="2400" dirty="0">
                <a:hlinkClick r:id="rId2"/>
              </a:rPr>
              <a:t>https://www.youtube.com/watch?v=PkBa5oHXgsE</a:t>
            </a:r>
            <a:endParaRPr lang="en-US" sz="2400" dirty="0"/>
          </a:p>
        </p:txBody>
      </p:sp>
    </p:spTree>
    <p:extLst>
      <p:ext uri="{BB962C8B-B14F-4D97-AF65-F5344CB8AC3E}">
        <p14:creationId xmlns:p14="http://schemas.microsoft.com/office/powerpoint/2010/main" val="14138766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718"/>
            <a:ext cx="8229600" cy="1371600"/>
          </a:xfrm>
        </p:spPr>
        <p:txBody>
          <a:bodyPr>
            <a:normAutofit/>
          </a:bodyPr>
          <a:lstStyle/>
          <a:p>
            <a:r>
              <a:rPr lang="en-US" altLang="en-US" dirty="0"/>
              <a:t>Divided Attention – Distractions While Driving</a:t>
            </a:r>
          </a:p>
        </p:txBody>
      </p:sp>
      <p:sp>
        <p:nvSpPr>
          <p:cNvPr id="65539" name="Rectangle 3"/>
          <p:cNvSpPr>
            <a:spLocks noGrp="1" noChangeArrowheads="1"/>
          </p:cNvSpPr>
          <p:nvPr>
            <p:ph idx="1"/>
          </p:nvPr>
        </p:nvSpPr>
        <p:spPr/>
        <p:txBody>
          <a:bodyPr>
            <a:normAutofit/>
          </a:bodyPr>
          <a:lstStyle/>
          <a:p>
            <a:r>
              <a:rPr lang="en-US" sz="2400" dirty="0"/>
              <a:t>100-car naturalistic driving study</a:t>
            </a:r>
          </a:p>
          <a:p>
            <a:pPr lvl="1"/>
            <a:r>
              <a:rPr lang="en-US" sz="2400" dirty="0"/>
              <a:t>Video recorders placed in cars </a:t>
            </a:r>
          </a:p>
          <a:p>
            <a:pPr lvl="1"/>
            <a:r>
              <a:rPr lang="en-US" sz="2400" dirty="0"/>
              <a:t>Risk of accident is four times higher when using a cell phone</a:t>
            </a:r>
          </a:p>
          <a:p>
            <a:r>
              <a:rPr lang="en-US" sz="2400" dirty="0" err="1"/>
              <a:t>Strayer</a:t>
            </a:r>
            <a:r>
              <a:rPr lang="en-US" sz="2400" dirty="0"/>
              <a:t> and Johnston (2001)</a:t>
            </a:r>
          </a:p>
          <a:p>
            <a:pPr lvl="1"/>
            <a:r>
              <a:rPr lang="en-US" sz="2400" dirty="0"/>
              <a:t>Simulated driving task </a:t>
            </a:r>
          </a:p>
          <a:p>
            <a:pPr lvl="1"/>
            <a:r>
              <a:rPr lang="en-US" sz="2400" dirty="0"/>
              <a:t>Participants on cell phone missed twice as many red lights and took longer to apply the brakes</a:t>
            </a:r>
          </a:p>
          <a:p>
            <a:pPr lvl="1"/>
            <a:r>
              <a:rPr lang="en-US" sz="2400" dirty="0"/>
              <a:t>Same result using “hands-free” cell phone</a:t>
            </a:r>
          </a:p>
        </p:txBody>
      </p:sp>
    </p:spTree>
    <p:extLst>
      <p:ext uri="{BB962C8B-B14F-4D97-AF65-F5344CB8AC3E}">
        <p14:creationId xmlns:p14="http://schemas.microsoft.com/office/powerpoint/2010/main" val="19997330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C043-0A8D-3E43-85C1-2D68F7B3F515}"/>
              </a:ext>
            </a:extLst>
          </p:cNvPr>
          <p:cNvSpPr>
            <a:spLocks noGrp="1"/>
          </p:cNvSpPr>
          <p:nvPr>
            <p:ph type="title"/>
          </p:nvPr>
        </p:nvSpPr>
        <p:spPr>
          <a:xfrm>
            <a:off x="457200" y="152718"/>
            <a:ext cx="3733800" cy="1371600"/>
          </a:xfrm>
        </p:spPr>
        <p:txBody>
          <a:bodyPr/>
          <a:lstStyle/>
          <a:p>
            <a:r>
              <a:rPr lang="en-US" dirty="0"/>
              <a:t>Are there exceptions?</a:t>
            </a:r>
          </a:p>
        </p:txBody>
      </p:sp>
      <p:sp>
        <p:nvSpPr>
          <p:cNvPr id="3" name="Content Placeholder 2">
            <a:extLst>
              <a:ext uri="{FF2B5EF4-FFF2-40B4-BE49-F238E27FC236}">
                <a16:creationId xmlns:a16="http://schemas.microsoft.com/office/drawing/2014/main" id="{A1702D27-6956-3441-9E13-EA0132D78C2A}"/>
              </a:ext>
            </a:extLst>
          </p:cNvPr>
          <p:cNvSpPr>
            <a:spLocks noGrp="1"/>
          </p:cNvSpPr>
          <p:nvPr>
            <p:ph idx="1"/>
          </p:nvPr>
        </p:nvSpPr>
        <p:spPr>
          <a:xfrm>
            <a:off x="420756" y="1905000"/>
            <a:ext cx="4075043" cy="4373563"/>
          </a:xfrm>
        </p:spPr>
        <p:txBody>
          <a:bodyPr>
            <a:normAutofit/>
          </a:bodyPr>
          <a:lstStyle/>
          <a:p>
            <a:pPr marL="457200" indent="-457200">
              <a:buFont typeface="Arial" panose="020B0604020202020204" pitchFamily="34" charset="0"/>
              <a:buChar char="•"/>
            </a:pPr>
            <a:r>
              <a:rPr lang="en-US" sz="2400" b="0" dirty="0"/>
              <a:t>But why professional drivers (e.g. Uber) can do multi-tasking?</a:t>
            </a:r>
          </a:p>
          <a:p>
            <a:pPr marL="457200" indent="-457200">
              <a:buFont typeface="Arial" panose="020B0604020202020204" pitchFamily="34" charset="0"/>
              <a:buChar char="•"/>
            </a:pPr>
            <a:r>
              <a:rPr lang="en-US" sz="2400" b="0" dirty="0"/>
              <a:t>A typical Uber driver has to constantly check the smart device to receive orders and to communicate with the customer about the meeting location.</a:t>
            </a:r>
          </a:p>
          <a:p>
            <a:endParaRPr lang="en-US" dirty="0"/>
          </a:p>
          <a:p>
            <a:endParaRPr lang="en-US" dirty="0"/>
          </a:p>
        </p:txBody>
      </p:sp>
      <p:pic>
        <p:nvPicPr>
          <p:cNvPr id="4" name="Picture 3">
            <a:extLst>
              <a:ext uri="{FF2B5EF4-FFF2-40B4-BE49-F238E27FC236}">
                <a16:creationId xmlns:a16="http://schemas.microsoft.com/office/drawing/2014/main" id="{9EA442B5-7C03-CA40-B389-44435E0073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53000" y="457200"/>
            <a:ext cx="3467520" cy="3019004"/>
          </a:xfrm>
          <a:prstGeom prst="rect">
            <a:avLst/>
          </a:prstGeom>
        </p:spPr>
      </p:pic>
      <p:pic>
        <p:nvPicPr>
          <p:cNvPr id="5" name="Picture 4">
            <a:extLst>
              <a:ext uri="{FF2B5EF4-FFF2-40B4-BE49-F238E27FC236}">
                <a16:creationId xmlns:a16="http://schemas.microsoft.com/office/drawing/2014/main" id="{25C66C16-A28D-4D46-94B0-5F15B4ECF6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53000" y="3492769"/>
            <a:ext cx="3467520" cy="3116872"/>
          </a:xfrm>
          <a:prstGeom prst="rect">
            <a:avLst/>
          </a:prstGeom>
        </p:spPr>
      </p:pic>
    </p:spTree>
    <p:extLst>
      <p:ext uri="{BB962C8B-B14F-4D97-AF65-F5344CB8AC3E}">
        <p14:creationId xmlns:p14="http://schemas.microsoft.com/office/powerpoint/2010/main" val="450226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533400"/>
            <a:ext cx="7772400" cy="533400"/>
          </a:xfrm>
        </p:spPr>
        <p:txBody>
          <a:bodyPr>
            <a:normAutofit fontScale="90000"/>
          </a:bodyPr>
          <a:lstStyle/>
          <a:p>
            <a:pPr eaLnBrk="1" hangingPunct="1"/>
            <a:r>
              <a:rPr lang="en-US" altLang="en-US">
                <a:ea typeface="ＭＳ Ｐゴシック" charset="-128"/>
              </a:rPr>
              <a:t>Divided Attention</a:t>
            </a:r>
          </a:p>
        </p:txBody>
      </p:sp>
      <p:sp>
        <p:nvSpPr>
          <p:cNvPr id="30723" name="Rectangle 3"/>
          <p:cNvSpPr>
            <a:spLocks noGrp="1" noChangeArrowheads="1"/>
          </p:cNvSpPr>
          <p:nvPr>
            <p:ph idx="1"/>
          </p:nvPr>
        </p:nvSpPr>
        <p:spPr/>
        <p:txBody>
          <a:bodyPr>
            <a:normAutofit/>
          </a:bodyPr>
          <a:lstStyle/>
          <a:p>
            <a:pPr eaLnBrk="1" hangingPunct="1"/>
            <a:r>
              <a:rPr lang="en-US" altLang="en-US" sz="2400" dirty="0">
                <a:ea typeface="ＭＳ Ｐゴシック" charset="-128"/>
              </a:rPr>
              <a:t>Practice enables people to simultaneously do two things that were difficult at first</a:t>
            </a:r>
          </a:p>
          <a:p>
            <a:pPr eaLnBrk="1" hangingPunct="1"/>
            <a:r>
              <a:rPr lang="en-US" altLang="en-US" sz="2400" dirty="0">
                <a:ea typeface="ＭＳ Ｐゴシック" charset="-128"/>
              </a:rPr>
              <a:t>Schneider and Shiffrin (1977)</a:t>
            </a:r>
          </a:p>
          <a:p>
            <a:pPr lvl="1" eaLnBrk="1" hangingPunct="1"/>
            <a:r>
              <a:rPr lang="en-US" altLang="en-US" sz="2400" dirty="0">
                <a:ea typeface="ＭＳ Ｐゴシック" charset="-128"/>
              </a:rPr>
              <a:t>Divide attention between remembering target and monitoring rapidly presented stimuli.</a:t>
            </a:r>
          </a:p>
          <a:p>
            <a:pPr lvl="1" eaLnBrk="1" hangingPunct="1"/>
            <a:r>
              <a:rPr lang="en-US" altLang="en-US" sz="2400" dirty="0">
                <a:ea typeface="ＭＳ Ｐゴシック" charset="-128"/>
              </a:rPr>
              <a:t>Controlled and automatic processing is based on the same cognitive processes.</a:t>
            </a:r>
          </a:p>
          <a:p>
            <a:r>
              <a:rPr lang="en-US" altLang="en-US" sz="2400" dirty="0">
                <a:ea typeface="ＭＳ Ｐゴシック" charset="-128"/>
              </a:rPr>
              <a:t>By training a controlled process can become an automated process.</a:t>
            </a:r>
          </a:p>
        </p:txBody>
      </p:sp>
    </p:spTree>
    <p:extLst>
      <p:ext uri="{BB962C8B-B14F-4D97-AF65-F5344CB8AC3E}">
        <p14:creationId xmlns:p14="http://schemas.microsoft.com/office/powerpoint/2010/main" val="2885377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6400" y="1447800"/>
            <a:ext cx="6313488"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2"/>
          <p:cNvSpPr>
            <a:spLocks noGrp="1" noChangeArrowheads="1"/>
          </p:cNvSpPr>
          <p:nvPr>
            <p:ph type="title"/>
          </p:nvPr>
        </p:nvSpPr>
        <p:spPr>
          <a:xfrm>
            <a:off x="685800" y="533400"/>
            <a:ext cx="7772400" cy="533400"/>
          </a:xfrm>
        </p:spPr>
        <p:txBody>
          <a:bodyPr>
            <a:normAutofit fontScale="90000"/>
          </a:bodyPr>
          <a:lstStyle/>
          <a:p>
            <a:pPr eaLnBrk="1" hangingPunct="1"/>
            <a:r>
              <a:rPr lang="en-US" altLang="en-US">
                <a:ea typeface="ＭＳ Ｐゴシック" charset="-128"/>
              </a:rPr>
              <a:t>Divided Attention</a:t>
            </a:r>
          </a:p>
        </p:txBody>
      </p:sp>
    </p:spTree>
    <p:extLst>
      <p:ext uri="{BB962C8B-B14F-4D97-AF65-F5344CB8AC3E}">
        <p14:creationId xmlns:p14="http://schemas.microsoft.com/office/powerpoint/2010/main" val="19470870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33400" y="838200"/>
            <a:ext cx="8077200" cy="381000"/>
          </a:xfrm>
        </p:spPr>
        <p:txBody>
          <a:bodyPr>
            <a:normAutofit fontScale="90000"/>
          </a:bodyPr>
          <a:lstStyle/>
          <a:p>
            <a:r>
              <a:rPr lang="en-US">
                <a:ea typeface="ＭＳ Ｐゴシック" charset="-128"/>
              </a:rPr>
              <a:t>Attention and Visual Perception</a:t>
            </a:r>
          </a:p>
        </p:txBody>
      </p:sp>
      <p:sp>
        <p:nvSpPr>
          <p:cNvPr id="70659" name="Rectangle 3"/>
          <p:cNvSpPr>
            <a:spLocks noGrp="1" noChangeArrowheads="1"/>
          </p:cNvSpPr>
          <p:nvPr>
            <p:ph idx="1"/>
          </p:nvPr>
        </p:nvSpPr>
        <p:spPr>
          <a:xfrm>
            <a:off x="685800" y="1447800"/>
            <a:ext cx="7772400" cy="4572000"/>
          </a:xfrm>
        </p:spPr>
        <p:txBody>
          <a:bodyPr>
            <a:normAutofit/>
          </a:bodyPr>
          <a:lstStyle/>
          <a:p>
            <a:pPr lvl="1">
              <a:spcBef>
                <a:spcPct val="30000"/>
              </a:spcBef>
            </a:pPr>
            <a:r>
              <a:rPr lang="en-US" sz="2800" dirty="0">
                <a:ea typeface="ＭＳ Ｐゴシック" charset="-128"/>
              </a:rPr>
              <a:t>Inattentional blindness</a:t>
            </a:r>
          </a:p>
          <a:p>
            <a:pPr lvl="1">
              <a:spcBef>
                <a:spcPct val="30000"/>
              </a:spcBef>
            </a:pPr>
            <a:r>
              <a:rPr lang="en-US" sz="2800" dirty="0">
                <a:ea typeface="ＭＳ Ｐゴシック" charset="-128"/>
              </a:rPr>
              <a:t>Do not look at the next slide.</a:t>
            </a:r>
          </a:p>
          <a:p>
            <a:pPr lvl="1">
              <a:spcBef>
                <a:spcPct val="30000"/>
              </a:spcBef>
            </a:pPr>
            <a:r>
              <a:rPr lang="en-US" sz="2800" dirty="0">
                <a:ea typeface="ＭＳ Ｐゴシック" charset="-128"/>
              </a:rPr>
              <a:t>Can you see something wrong in the following movie clip?</a:t>
            </a:r>
          </a:p>
          <a:p>
            <a:pPr lvl="1">
              <a:spcBef>
                <a:spcPct val="30000"/>
              </a:spcBef>
            </a:pPr>
            <a:r>
              <a:rPr lang="en-US" sz="2800" dirty="0">
                <a:hlinkClick r:id="rId2"/>
              </a:rPr>
              <a:t>https://www.youtube.com/watch?v=JcgJvJqCdrw</a:t>
            </a:r>
            <a:r>
              <a:rPr lang="en-US" sz="2800" dirty="0"/>
              <a:t> </a:t>
            </a:r>
            <a:endParaRPr lang="en-US" dirty="0">
              <a:ea typeface="ＭＳ Ｐゴシック" charset="-128"/>
            </a:endParaRPr>
          </a:p>
        </p:txBody>
      </p:sp>
    </p:spTree>
    <p:extLst>
      <p:ext uri="{BB962C8B-B14F-4D97-AF65-F5344CB8AC3E}">
        <p14:creationId xmlns:p14="http://schemas.microsoft.com/office/powerpoint/2010/main" val="2843884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93DD-79A5-FD4B-98FD-2D0D460D8E34}"/>
              </a:ext>
            </a:extLst>
          </p:cNvPr>
          <p:cNvSpPr>
            <a:spLocks noGrp="1"/>
          </p:cNvSpPr>
          <p:nvPr>
            <p:ph type="title"/>
          </p:nvPr>
        </p:nvSpPr>
        <p:spPr>
          <a:xfrm>
            <a:off x="457200" y="152718"/>
            <a:ext cx="5791200" cy="914082"/>
          </a:xfrm>
        </p:spPr>
        <p:txBody>
          <a:bodyPr/>
          <a:lstStyle/>
          <a:p>
            <a:r>
              <a:rPr lang="en-US" dirty="0"/>
              <a:t>The doubles </a:t>
            </a:r>
          </a:p>
        </p:txBody>
      </p:sp>
      <p:sp>
        <p:nvSpPr>
          <p:cNvPr id="3" name="Content Placeholder 2">
            <a:extLst>
              <a:ext uri="{FF2B5EF4-FFF2-40B4-BE49-F238E27FC236}">
                <a16:creationId xmlns:a16="http://schemas.microsoft.com/office/drawing/2014/main" id="{EFE85477-EA03-6648-8690-AE2B933CAEF2}"/>
              </a:ext>
            </a:extLst>
          </p:cNvPr>
          <p:cNvSpPr>
            <a:spLocks noGrp="1"/>
          </p:cNvSpPr>
          <p:nvPr>
            <p:ph idx="1"/>
          </p:nvPr>
        </p:nvSpPr>
        <p:spPr>
          <a:xfrm>
            <a:off x="238539" y="1219200"/>
            <a:ext cx="8753061" cy="4373563"/>
          </a:xfrm>
        </p:spPr>
        <p:txBody>
          <a:bodyPr>
            <a:normAutofit/>
          </a:bodyPr>
          <a:lstStyle/>
          <a:p>
            <a:r>
              <a:rPr lang="en-US" sz="2400" dirty="0"/>
              <a:t>The doubles don’t look like the real Captain America at all!</a:t>
            </a:r>
          </a:p>
        </p:txBody>
      </p:sp>
      <p:pic>
        <p:nvPicPr>
          <p:cNvPr id="4" name="Picture 3">
            <a:extLst>
              <a:ext uri="{FF2B5EF4-FFF2-40B4-BE49-F238E27FC236}">
                <a16:creationId xmlns:a16="http://schemas.microsoft.com/office/drawing/2014/main" id="{D7976546-5048-7742-85D6-0E8E267E2440}"/>
              </a:ext>
            </a:extLst>
          </p:cNvPr>
          <p:cNvPicPr>
            <a:picLocks noChangeAspect="1"/>
          </p:cNvPicPr>
          <p:nvPr/>
        </p:nvPicPr>
        <p:blipFill>
          <a:blip r:embed="rId2"/>
          <a:stretch>
            <a:fillRect/>
          </a:stretch>
        </p:blipFill>
        <p:spPr>
          <a:xfrm>
            <a:off x="228600" y="1862377"/>
            <a:ext cx="3492500" cy="3632200"/>
          </a:xfrm>
          <a:prstGeom prst="rect">
            <a:avLst/>
          </a:prstGeom>
        </p:spPr>
      </p:pic>
      <p:pic>
        <p:nvPicPr>
          <p:cNvPr id="5" name="Picture 4">
            <a:extLst>
              <a:ext uri="{FF2B5EF4-FFF2-40B4-BE49-F238E27FC236}">
                <a16:creationId xmlns:a16="http://schemas.microsoft.com/office/drawing/2014/main" id="{2767581C-DCA3-F34E-89A4-DE26C6737B9A}"/>
              </a:ext>
            </a:extLst>
          </p:cNvPr>
          <p:cNvPicPr>
            <a:picLocks noChangeAspect="1"/>
          </p:cNvPicPr>
          <p:nvPr/>
        </p:nvPicPr>
        <p:blipFill>
          <a:blip r:embed="rId3"/>
          <a:stretch>
            <a:fillRect/>
          </a:stretch>
        </p:blipFill>
        <p:spPr>
          <a:xfrm>
            <a:off x="3962640" y="1828800"/>
            <a:ext cx="4722018" cy="3665777"/>
          </a:xfrm>
          <a:prstGeom prst="rect">
            <a:avLst/>
          </a:prstGeom>
        </p:spPr>
      </p:pic>
    </p:spTree>
    <p:extLst>
      <p:ext uri="{BB962C8B-B14F-4D97-AF65-F5344CB8AC3E}">
        <p14:creationId xmlns:p14="http://schemas.microsoft.com/office/powerpoint/2010/main" val="29712804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33400" y="838200"/>
            <a:ext cx="8077200" cy="381000"/>
          </a:xfrm>
        </p:spPr>
        <p:txBody>
          <a:bodyPr>
            <a:normAutofit fontScale="90000"/>
          </a:bodyPr>
          <a:lstStyle/>
          <a:p>
            <a:r>
              <a:rPr lang="en-US">
                <a:ea typeface="ＭＳ Ｐゴシック" charset="-128"/>
              </a:rPr>
              <a:t>Attention and Visual Perception</a:t>
            </a:r>
          </a:p>
        </p:txBody>
      </p:sp>
      <p:sp>
        <p:nvSpPr>
          <p:cNvPr id="70659" name="Rectangle 3"/>
          <p:cNvSpPr>
            <a:spLocks noGrp="1" noChangeArrowheads="1"/>
          </p:cNvSpPr>
          <p:nvPr>
            <p:ph idx="1"/>
          </p:nvPr>
        </p:nvSpPr>
        <p:spPr>
          <a:xfrm>
            <a:off x="685800" y="1676400"/>
            <a:ext cx="7772400" cy="4343400"/>
          </a:xfrm>
        </p:spPr>
        <p:txBody>
          <a:bodyPr>
            <a:normAutofit/>
          </a:bodyPr>
          <a:lstStyle/>
          <a:p>
            <a:pPr lvl="1">
              <a:spcBef>
                <a:spcPct val="30000"/>
              </a:spcBef>
            </a:pPr>
            <a:r>
              <a:rPr lang="en-US" sz="2800" dirty="0">
                <a:solidFill>
                  <a:srgbClr val="FF0000"/>
                </a:solidFill>
                <a:ea typeface="ＭＳ Ｐゴシック" charset="-128"/>
              </a:rPr>
              <a:t>Change blindness</a:t>
            </a:r>
            <a:r>
              <a:rPr lang="en-US" sz="2800" dirty="0">
                <a:ea typeface="ＭＳ Ｐゴシック" charset="-128"/>
              </a:rPr>
              <a:t>: if shown two versions of a picture, differences between them are not immediately apparent</a:t>
            </a:r>
          </a:p>
          <a:p>
            <a:pPr lvl="1">
              <a:spcBef>
                <a:spcPct val="30000"/>
              </a:spcBef>
            </a:pPr>
            <a:r>
              <a:rPr lang="en-US" sz="2800" dirty="0">
                <a:ea typeface="ＭＳ Ｐゴシック" charset="-128"/>
              </a:rPr>
              <a:t>Task to identify differences requires concentrated attention and search</a:t>
            </a:r>
          </a:p>
          <a:p>
            <a:pPr lvl="1">
              <a:spcBef>
                <a:spcPct val="30000"/>
              </a:spcBef>
            </a:pPr>
            <a:r>
              <a:rPr lang="en-US" sz="2800" dirty="0">
                <a:ea typeface="ＭＳ Ｐゴシック" charset="-128"/>
              </a:rPr>
              <a:t>Person swap:</a:t>
            </a:r>
          </a:p>
          <a:p>
            <a:pPr lvl="1">
              <a:spcBef>
                <a:spcPct val="30000"/>
              </a:spcBef>
            </a:pPr>
            <a:r>
              <a:rPr lang="en-US" sz="2800" dirty="0">
                <a:hlinkClick r:id="rId2"/>
              </a:rPr>
              <a:t>https://www.youtube.com/watch?v=VkrrVozZR2c</a:t>
            </a:r>
            <a:endParaRPr lang="en-US" sz="2800" dirty="0"/>
          </a:p>
        </p:txBody>
      </p:sp>
    </p:spTree>
    <p:extLst>
      <p:ext uri="{BB962C8B-B14F-4D97-AF65-F5344CB8AC3E}">
        <p14:creationId xmlns:p14="http://schemas.microsoft.com/office/powerpoint/2010/main" val="268156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C:\Users\jalderman\Desktop\imag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 y="2057400"/>
            <a:ext cx="745331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2"/>
          <p:cNvSpPr>
            <a:spLocks noGrp="1" noChangeArrowheads="1"/>
          </p:cNvSpPr>
          <p:nvPr>
            <p:ph type="title"/>
          </p:nvPr>
        </p:nvSpPr>
        <p:spPr/>
        <p:txBody>
          <a:bodyPr>
            <a:normAutofit/>
          </a:bodyPr>
          <a:lstStyle/>
          <a:p>
            <a:r>
              <a:rPr lang="en-US" altLang="en-US"/>
              <a:t>Feature Integration Theory (FIT)</a:t>
            </a:r>
          </a:p>
        </p:txBody>
      </p:sp>
      <p:sp>
        <p:nvSpPr>
          <p:cNvPr id="3" name="Content Placeholder 2"/>
          <p:cNvSpPr>
            <a:spLocks noGrp="1"/>
          </p:cNvSpPr>
          <p:nvPr>
            <p:ph idx="1"/>
          </p:nvPr>
        </p:nvSpPr>
        <p:spPr>
          <a:xfrm>
            <a:off x="574431" y="2057400"/>
            <a:ext cx="7620000" cy="4495799"/>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3000" dirty="0"/>
              <a:t>Features first, Objects later</a:t>
            </a:r>
          </a:p>
        </p:txBody>
      </p:sp>
    </p:spTree>
    <p:extLst>
      <p:ext uri="{BB962C8B-B14F-4D97-AF65-F5344CB8AC3E}">
        <p14:creationId xmlns:p14="http://schemas.microsoft.com/office/powerpoint/2010/main" val="3443559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152718"/>
            <a:ext cx="7924800" cy="1371600"/>
          </a:xfrm>
        </p:spPr>
        <p:txBody>
          <a:bodyPr>
            <a:normAutofit/>
          </a:bodyPr>
          <a:lstStyle/>
          <a:p>
            <a:r>
              <a:rPr lang="en-US" dirty="0"/>
              <a:t>Feature Integration Theory (FIT)</a:t>
            </a:r>
          </a:p>
        </p:txBody>
      </p:sp>
      <p:sp>
        <p:nvSpPr>
          <p:cNvPr id="87043" name="Rectangle 3"/>
          <p:cNvSpPr>
            <a:spLocks noGrp="1" noChangeArrowheads="1"/>
          </p:cNvSpPr>
          <p:nvPr>
            <p:ph idx="1"/>
          </p:nvPr>
        </p:nvSpPr>
        <p:spPr/>
        <p:txBody>
          <a:bodyPr>
            <a:normAutofit/>
          </a:bodyPr>
          <a:lstStyle/>
          <a:p>
            <a:r>
              <a:rPr lang="en-US" sz="2800" dirty="0" err="1"/>
              <a:t>Preattentive</a:t>
            </a:r>
            <a:r>
              <a:rPr lang="en-US" sz="2800" dirty="0"/>
              <a:t> stage</a:t>
            </a:r>
          </a:p>
          <a:p>
            <a:pPr lvl="1"/>
            <a:r>
              <a:rPr lang="en-US" sz="2800" dirty="0"/>
              <a:t>Automatic</a:t>
            </a:r>
          </a:p>
          <a:p>
            <a:pPr lvl="1"/>
            <a:r>
              <a:rPr lang="en-US" sz="2800" dirty="0"/>
              <a:t>No effort or attention</a:t>
            </a:r>
          </a:p>
          <a:p>
            <a:pPr lvl="1"/>
            <a:r>
              <a:rPr lang="en-US" sz="2800" dirty="0"/>
              <a:t>Unaware of process</a:t>
            </a:r>
          </a:p>
          <a:p>
            <a:pPr lvl="1"/>
            <a:r>
              <a:rPr lang="en-US" sz="2800" dirty="0"/>
              <a:t>Object analyzed into features</a:t>
            </a:r>
          </a:p>
        </p:txBody>
      </p:sp>
    </p:spTree>
    <p:extLst>
      <p:ext uri="{BB962C8B-B14F-4D97-AF65-F5344CB8AC3E}">
        <p14:creationId xmlns:p14="http://schemas.microsoft.com/office/powerpoint/2010/main" val="9350712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152718"/>
            <a:ext cx="7772400" cy="1371600"/>
          </a:xfrm>
        </p:spPr>
        <p:txBody>
          <a:bodyPr>
            <a:normAutofit/>
          </a:bodyPr>
          <a:lstStyle/>
          <a:p>
            <a:r>
              <a:rPr lang="en-US" dirty="0"/>
              <a:t>Feature Integration Theory (FIT)</a:t>
            </a:r>
          </a:p>
        </p:txBody>
      </p:sp>
      <p:sp>
        <p:nvSpPr>
          <p:cNvPr id="88067" name="Rectangle 3"/>
          <p:cNvSpPr>
            <a:spLocks noGrp="1" noChangeArrowheads="1"/>
          </p:cNvSpPr>
          <p:nvPr>
            <p:ph idx="1"/>
          </p:nvPr>
        </p:nvSpPr>
        <p:spPr>
          <a:xfrm>
            <a:off x="457200" y="1752600"/>
            <a:ext cx="7772400" cy="4373563"/>
          </a:xfrm>
        </p:spPr>
        <p:txBody>
          <a:bodyPr>
            <a:normAutofit/>
          </a:bodyPr>
          <a:lstStyle/>
          <a:p>
            <a:r>
              <a:rPr lang="en-US" sz="2400" dirty="0" err="1"/>
              <a:t>Treisman</a:t>
            </a:r>
            <a:r>
              <a:rPr lang="en-US" sz="2400" dirty="0"/>
              <a:t> and Schmidt (1982)</a:t>
            </a:r>
          </a:p>
          <a:p>
            <a:pPr lvl="1"/>
            <a:r>
              <a:rPr lang="en-US" sz="2400" dirty="0"/>
              <a:t>Participants report combination of features from different stimuli</a:t>
            </a:r>
          </a:p>
          <a:p>
            <a:pPr lvl="1"/>
            <a:r>
              <a:rPr lang="en-US" sz="2400" dirty="0">
                <a:solidFill>
                  <a:srgbClr val="FF0000"/>
                </a:solidFill>
              </a:rPr>
              <a:t>Illusory conjunctions </a:t>
            </a:r>
            <a:r>
              <a:rPr lang="en-US" sz="2400" dirty="0"/>
              <a:t>occur because features </a:t>
            </a:r>
            <a:r>
              <a:rPr lang="en-US" sz="2400" dirty="0">
                <a:solidFill>
                  <a:srgbClr val="FF0000"/>
                </a:solidFill>
              </a:rPr>
              <a:t>have no context</a:t>
            </a:r>
            <a:r>
              <a:rPr lang="en-US" sz="2400" dirty="0"/>
              <a:t>.</a:t>
            </a:r>
          </a:p>
        </p:txBody>
      </p:sp>
      <p:pic>
        <p:nvPicPr>
          <p:cNvPr id="2050" name="Picture 2" descr="https://upload.wikimedia.org/wikipedia/commons/8/88/Illusory_conjunction_to.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5487" y="3975824"/>
            <a:ext cx="7083425" cy="2432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67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r>
              <a:rPr lang="en-US"/>
              <a:t>Feature Integration Theory (FIT)</a:t>
            </a:r>
          </a:p>
        </p:txBody>
      </p:sp>
      <p:sp>
        <p:nvSpPr>
          <p:cNvPr id="88067" name="Rectangle 3"/>
          <p:cNvSpPr>
            <a:spLocks noGrp="1" noChangeArrowheads="1"/>
          </p:cNvSpPr>
          <p:nvPr>
            <p:ph idx="1"/>
          </p:nvPr>
        </p:nvSpPr>
        <p:spPr/>
        <p:txBody>
          <a:bodyPr/>
          <a:lstStyle/>
          <a:p>
            <a:r>
              <a:rPr lang="en-US" sz="2400" dirty="0" err="1"/>
              <a:t>Treisman</a:t>
            </a:r>
            <a:r>
              <a:rPr lang="en-US" sz="2400" dirty="0"/>
              <a:t> and </a:t>
            </a:r>
            <a:r>
              <a:rPr lang="en-US" sz="2400" dirty="0" err="1"/>
              <a:t>Souther</a:t>
            </a:r>
            <a:r>
              <a:rPr lang="en-US" sz="2400" dirty="0"/>
              <a:t> (1986)</a:t>
            </a:r>
          </a:p>
          <a:p>
            <a:pPr lvl="1"/>
            <a:r>
              <a:rPr lang="en-US" sz="2400" dirty="0"/>
              <a:t>When participants were told that they were looking at a </a:t>
            </a:r>
            <a:r>
              <a:rPr lang="en-US" sz="2400" dirty="0">
                <a:solidFill>
                  <a:srgbClr val="FF0000"/>
                </a:solidFill>
              </a:rPr>
              <a:t>carrot, lake, and tire </a:t>
            </a:r>
            <a:r>
              <a:rPr lang="en-US" sz="2400" dirty="0"/>
              <a:t>(in place of the orange triangle, blue oval, and black circle, respectively), illusory conjunctions did not occur.</a:t>
            </a:r>
          </a:p>
          <a:p>
            <a:pPr lvl="1"/>
            <a:r>
              <a:rPr lang="en-US" sz="2400" dirty="0"/>
              <a:t>Top-down processing (prior knowledge) can help</a:t>
            </a:r>
          </a:p>
        </p:txBody>
      </p:sp>
      <p:pic>
        <p:nvPicPr>
          <p:cNvPr id="3074" name="Picture 2" descr="The stimuli resembling a carrot, lake and tire, respectivel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4748668"/>
            <a:ext cx="5486400" cy="1605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2034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5635</TotalTime>
  <Words>2023</Words>
  <Application>Microsoft Macintosh PowerPoint</Application>
  <PresentationFormat>On-screen Show (4:3)</PresentationFormat>
  <Paragraphs>269</Paragraphs>
  <Slides>57</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ＭＳ Ｐゴシック</vt:lpstr>
      <vt:lpstr>Arial</vt:lpstr>
      <vt:lpstr>Calibri</vt:lpstr>
      <vt:lpstr>Gill Sans MT</vt:lpstr>
      <vt:lpstr>Tahoma</vt:lpstr>
      <vt:lpstr>Times New Roman</vt:lpstr>
      <vt:lpstr>Essential</vt:lpstr>
      <vt:lpstr>Attention</vt:lpstr>
      <vt:lpstr>Some Questions to Consider</vt:lpstr>
      <vt:lpstr>I love lucy</vt:lpstr>
      <vt:lpstr>Selective Attention</vt:lpstr>
      <vt:lpstr>Research Method: Dichotic Listening</vt:lpstr>
      <vt:lpstr>Research Method: Dichotic Listening</vt:lpstr>
      <vt:lpstr>Results of Dichotic Listening</vt:lpstr>
      <vt:lpstr>Models of Selective Attention</vt:lpstr>
      <vt:lpstr>Broadbent’s Filter Model</vt:lpstr>
      <vt:lpstr>Treisman’s Attenuation Theory</vt:lpstr>
      <vt:lpstr>PowerPoint Presentation</vt:lpstr>
      <vt:lpstr>Top 10 sounds most likely to wake Men and Women</vt:lpstr>
      <vt:lpstr>Late Selection Models</vt:lpstr>
      <vt:lpstr>Load Theory of Attention</vt:lpstr>
      <vt:lpstr>PowerPoint Presentation</vt:lpstr>
      <vt:lpstr>Cognitive overload!!!!!</vt:lpstr>
      <vt:lpstr>Ungraded discussion</vt:lpstr>
      <vt:lpstr>The Stroop Test</vt:lpstr>
      <vt:lpstr>The Stroop Test</vt:lpstr>
      <vt:lpstr>The Stroop Test</vt:lpstr>
      <vt:lpstr>Overt Attention</vt:lpstr>
      <vt:lpstr>Field-based eye tracking study</vt:lpstr>
      <vt:lpstr>What draw your attention?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Bottom-up Determinants of Eye Movement</vt:lpstr>
      <vt:lpstr>Top-Down Determinants of Eye Movements</vt:lpstr>
      <vt:lpstr>PowerPoint Presentation</vt:lpstr>
      <vt:lpstr>Emotion drives attention</vt:lpstr>
      <vt:lpstr>Application and Discussion</vt:lpstr>
      <vt:lpstr>Assignment</vt:lpstr>
      <vt:lpstr>Assignment: Example</vt:lpstr>
      <vt:lpstr>Divided Attention</vt:lpstr>
      <vt:lpstr>Automated process</vt:lpstr>
      <vt:lpstr>Control process</vt:lpstr>
      <vt:lpstr>Question</vt:lpstr>
      <vt:lpstr>Divided Attention – Distractions While Driving</vt:lpstr>
      <vt:lpstr>Are there exceptions?</vt:lpstr>
      <vt:lpstr>Divided Attention</vt:lpstr>
      <vt:lpstr>Divided Attention</vt:lpstr>
      <vt:lpstr>Attention and Visual Perception</vt:lpstr>
      <vt:lpstr>The doubles </vt:lpstr>
      <vt:lpstr>Attention and Visual Perception</vt:lpstr>
      <vt:lpstr>Feature Integration Theory (FIT)</vt:lpstr>
      <vt:lpstr>Feature Integration Theory (FIT)</vt:lpstr>
      <vt:lpstr>Feature Integration Theory (FIT)</vt:lpstr>
      <vt:lpstr>Feature Integration Theory (FIT)</vt:lpstr>
    </vt:vector>
  </TitlesOfParts>
  <Company>Toshiba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Benjamin Uel Marsh</dc:creator>
  <cp:lastModifiedBy>Chong Ho (Alex) Yu</cp:lastModifiedBy>
  <cp:revision>244</cp:revision>
  <dcterms:created xsi:type="dcterms:W3CDTF">2011-08-07T16:58:59Z</dcterms:created>
  <dcterms:modified xsi:type="dcterms:W3CDTF">2020-02-17T23:56:56Z</dcterms:modified>
</cp:coreProperties>
</file>