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2"/>
  </p:sldMasterIdLst>
  <p:notesMasterIdLst>
    <p:notesMasterId r:id="rId12"/>
  </p:notesMasterIdLst>
  <p:sldIdLst>
    <p:sldId id="256" r:id="rId3"/>
    <p:sldId id="257" r:id="rId4"/>
    <p:sldId id="275" r:id="rId5"/>
    <p:sldId id="276" r:id="rId6"/>
    <p:sldId id="273" r:id="rId7"/>
    <p:sldId id="278" r:id="rId8"/>
    <p:sldId id="280" r:id="rId9"/>
    <p:sldId id="258" r:id="rId10"/>
    <p:sldId id="279" r:id="rId1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11" autoAdjust="0"/>
    <p:restoredTop sz="94660"/>
  </p:normalViewPr>
  <p:slideViewPr>
    <p:cSldViewPr>
      <p:cViewPr varScale="1">
        <p:scale>
          <a:sx n="88" d="100"/>
          <a:sy n="88" d="100"/>
        </p:scale>
        <p:origin x="1542"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D85426-8859-ED4A-A8AE-FFE12EDECB01}" type="datetimeFigureOut">
              <a:rPr lang="en-US" smtClean="0"/>
              <a:t>9/24/2019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8BE01-416C-5749-B345-7E68ED379D1C}" type="slidenum">
              <a:rPr lang="en-US" smtClean="0"/>
              <a:t>‹#›</a:t>
            </a:fld>
            <a:endParaRPr lang="en-US"/>
          </a:p>
        </p:txBody>
      </p:sp>
    </p:spTree>
    <p:extLst>
      <p:ext uri="{BB962C8B-B14F-4D97-AF65-F5344CB8AC3E}">
        <p14:creationId xmlns:p14="http://schemas.microsoft.com/office/powerpoint/2010/main" val="738974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2374C19-6195-44EB-AC08-1E9DDA826AD8}" type="slidenum">
              <a:rPr lang="en-US" smtClean="0"/>
              <a:pPr/>
              <a:t>‹#›</a:t>
            </a:fld>
            <a:endParaRPr lang="en-US"/>
          </a:p>
        </p:txBody>
      </p:sp>
    </p:spTree>
    <p:extLst>
      <p:ext uri="{BB962C8B-B14F-4D97-AF65-F5344CB8AC3E}">
        <p14:creationId xmlns:p14="http://schemas.microsoft.com/office/powerpoint/2010/main" val="2393107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679E9-49B0-4045-A04C-50677AC6C1EA}" type="slidenum">
              <a:rPr lang="en-US" smtClean="0"/>
              <a:pPr/>
              <a:t>‹#›</a:t>
            </a:fld>
            <a:endParaRPr lang="en-US"/>
          </a:p>
        </p:txBody>
      </p:sp>
    </p:spTree>
    <p:extLst>
      <p:ext uri="{BB962C8B-B14F-4D97-AF65-F5344CB8AC3E}">
        <p14:creationId xmlns:p14="http://schemas.microsoft.com/office/powerpoint/2010/main" val="6968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D2B5B07-8454-4E55-B3A7-8E9AA2D9B57C}" type="slidenum">
              <a:rPr lang="en-US" smtClean="0"/>
              <a:pPr/>
              <a:t>‹#›</a:t>
            </a:fld>
            <a:endParaRPr lang="en-US"/>
          </a:p>
        </p:txBody>
      </p:sp>
    </p:spTree>
    <p:extLst>
      <p:ext uri="{BB962C8B-B14F-4D97-AF65-F5344CB8AC3E}">
        <p14:creationId xmlns:p14="http://schemas.microsoft.com/office/powerpoint/2010/main" val="265424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726B5A4-B00C-496C-B349-442F725A803E}" type="slidenum">
              <a:rPr lang="en-US" smtClean="0"/>
              <a:pPr/>
              <a:t>‹#›</a:t>
            </a:fld>
            <a:endParaRPr lang="en-US"/>
          </a:p>
        </p:txBody>
      </p:sp>
    </p:spTree>
    <p:extLst>
      <p:ext uri="{BB962C8B-B14F-4D97-AF65-F5344CB8AC3E}">
        <p14:creationId xmlns:p14="http://schemas.microsoft.com/office/powerpoint/2010/main" val="337956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F6D4235-583C-4C1D-9CB9-18973B6C5B93}" type="slidenum">
              <a:rPr lang="en-US" smtClean="0"/>
              <a:pPr/>
              <a:t>‹#›</a:t>
            </a:fld>
            <a:endParaRPr lang="en-US"/>
          </a:p>
        </p:txBody>
      </p:sp>
    </p:spTree>
    <p:extLst>
      <p:ext uri="{BB962C8B-B14F-4D97-AF65-F5344CB8AC3E}">
        <p14:creationId xmlns:p14="http://schemas.microsoft.com/office/powerpoint/2010/main" val="180086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002FCFB-EA54-40EB-A37A-8CF2D6BE7A4D}" type="slidenum">
              <a:rPr lang="en-US" smtClean="0"/>
              <a:pPr/>
              <a:t>‹#›</a:t>
            </a:fld>
            <a:endParaRPr lang="en-US"/>
          </a:p>
        </p:txBody>
      </p:sp>
    </p:spTree>
    <p:extLst>
      <p:ext uri="{BB962C8B-B14F-4D97-AF65-F5344CB8AC3E}">
        <p14:creationId xmlns:p14="http://schemas.microsoft.com/office/powerpoint/2010/main" val="185598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DF64FF-B736-405E-A7A0-3B9068A5EB37}" type="slidenum">
              <a:rPr lang="en-US" smtClean="0"/>
              <a:pPr/>
              <a:t>‹#›</a:t>
            </a:fld>
            <a:endParaRPr lang="en-US"/>
          </a:p>
        </p:txBody>
      </p:sp>
    </p:spTree>
    <p:extLst>
      <p:ext uri="{BB962C8B-B14F-4D97-AF65-F5344CB8AC3E}">
        <p14:creationId xmlns:p14="http://schemas.microsoft.com/office/powerpoint/2010/main" val="218266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C2FDF83-FB89-4D99-9CEB-EA16FA1D06DF}" type="slidenum">
              <a:rPr lang="en-US" smtClean="0"/>
              <a:pPr/>
              <a:t>‹#›</a:t>
            </a:fld>
            <a:endParaRPr lang="en-US"/>
          </a:p>
        </p:txBody>
      </p:sp>
    </p:spTree>
    <p:extLst>
      <p:ext uri="{BB962C8B-B14F-4D97-AF65-F5344CB8AC3E}">
        <p14:creationId xmlns:p14="http://schemas.microsoft.com/office/powerpoint/2010/main" val="264210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CFEC6FB-1DF1-4F17-89DD-551E77ABC4E4}" type="slidenum">
              <a:rPr lang="en-US" smtClean="0"/>
              <a:pPr/>
              <a:t>‹#›</a:t>
            </a:fld>
            <a:endParaRPr lang="en-US"/>
          </a:p>
        </p:txBody>
      </p:sp>
    </p:spTree>
    <p:extLst>
      <p:ext uri="{BB962C8B-B14F-4D97-AF65-F5344CB8AC3E}">
        <p14:creationId xmlns:p14="http://schemas.microsoft.com/office/powerpoint/2010/main" val="294081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445904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3218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65084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87595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2432512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35016A-29F8-46FC-8B4A-CAF6A25312F0}" type="slidenum">
              <a:rPr lang="en-US" smtClean="0"/>
              <a:pPr/>
              <a:t>‹#›</a:t>
            </a:fld>
            <a:endParaRPr lang="en-US"/>
          </a:p>
        </p:txBody>
      </p:sp>
    </p:spTree>
    <p:extLst>
      <p:ext uri="{BB962C8B-B14F-4D97-AF65-F5344CB8AC3E}">
        <p14:creationId xmlns:p14="http://schemas.microsoft.com/office/powerpoint/2010/main" val="1767410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931448-9786-46BA-932F-440E6F992D63}" type="slidenum">
              <a:rPr lang="en-US" smtClean="0"/>
              <a:pPr/>
              <a:t>‹#›</a:t>
            </a:fld>
            <a:endParaRPr lang="en-US"/>
          </a:p>
        </p:txBody>
      </p:sp>
    </p:spTree>
    <p:extLst>
      <p:ext uri="{BB962C8B-B14F-4D97-AF65-F5344CB8AC3E}">
        <p14:creationId xmlns:p14="http://schemas.microsoft.com/office/powerpoint/2010/main" val="418814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48752452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Unit 5: Ungraded review questions</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3051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you explain your answer?</a:t>
            </a:r>
          </a:p>
        </p:txBody>
      </p:sp>
      <p:sp>
        <p:nvSpPr>
          <p:cNvPr id="3" name="Content Placeholder 2"/>
          <p:cNvSpPr>
            <a:spLocks noGrp="1"/>
          </p:cNvSpPr>
          <p:nvPr>
            <p:ph idx="1"/>
          </p:nvPr>
        </p:nvSpPr>
        <p:spPr/>
        <p:txBody>
          <a:bodyPr>
            <a:normAutofit/>
          </a:bodyPr>
          <a:lstStyle/>
          <a:p>
            <a:r>
              <a:rPr lang="en-US" sz="2800" dirty="0"/>
              <a:t>Use your fingers to indicate your answer: 1=A, 2=B, 3=C, 4=D.</a:t>
            </a:r>
          </a:p>
          <a:p>
            <a:r>
              <a:rPr lang="en-US" sz="2800" dirty="0"/>
              <a:t>After viewing the question, show me your answer in 15 seconds.</a:t>
            </a:r>
          </a:p>
          <a:p>
            <a:r>
              <a:rPr lang="en-US" sz="2800" dirty="0"/>
              <a:t>Next, turn to your neighbor and you have one minute to convince him/her that you are right.</a:t>
            </a:r>
          </a:p>
        </p:txBody>
      </p:sp>
    </p:spTree>
    <p:extLst>
      <p:ext uri="{BB962C8B-B14F-4D97-AF65-F5344CB8AC3E}">
        <p14:creationId xmlns:p14="http://schemas.microsoft.com/office/powerpoint/2010/main" val="240545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6400" y="2971800"/>
            <a:ext cx="6477000" cy="3229712"/>
          </a:xfrm>
        </p:spPr>
        <p:txBody>
          <a:bodyPr>
            <a:noAutofit/>
          </a:bodyPr>
          <a:lstStyle/>
          <a:p>
            <a:pPr marL="457200" indent="-457200">
              <a:buFont typeface="+mj-lt"/>
              <a:buAutoNum type="alphaUcPeriod"/>
            </a:pPr>
            <a:r>
              <a:rPr lang="en-US" sz="2800" dirty="0"/>
              <a:t>Light trial</a:t>
            </a:r>
          </a:p>
          <a:p>
            <a:pPr marL="457200" indent="-457200">
              <a:buFont typeface="+mj-lt"/>
              <a:buAutoNum type="alphaUcPeriod"/>
            </a:pPr>
            <a:r>
              <a:rPr lang="en-US" sz="2800" dirty="0"/>
              <a:t>Motion picture</a:t>
            </a:r>
          </a:p>
          <a:p>
            <a:pPr marL="457200" indent="-457200">
              <a:buFont typeface="+mj-lt"/>
              <a:buAutoNum type="alphaUcPeriod"/>
            </a:pPr>
            <a:r>
              <a:rPr lang="en-US" sz="2800" dirty="0"/>
              <a:t>Persistence of sound</a:t>
            </a:r>
          </a:p>
          <a:p>
            <a:pPr marL="457200" indent="-457200">
              <a:buFont typeface="+mj-lt"/>
              <a:buAutoNum type="alphaUcPeriod"/>
            </a:pPr>
            <a:r>
              <a:rPr lang="en-US" sz="2800" dirty="0"/>
              <a:t>Echo effect</a:t>
            </a:r>
          </a:p>
          <a:p>
            <a:pPr marL="457200" indent="-457200">
              <a:buFont typeface="+mj-lt"/>
              <a:buAutoNum type="alphaUcPeriod"/>
            </a:pPr>
            <a:endParaRPr lang="en-US" sz="2800" dirty="0"/>
          </a:p>
          <a:p>
            <a:pPr marL="457200" indent="-457200">
              <a:buFont typeface="+mj-lt"/>
              <a:buAutoNum type="alphaUcPeriod"/>
            </a:pPr>
            <a:endParaRPr lang="en-US" sz="2800" dirty="0"/>
          </a:p>
        </p:txBody>
      </p:sp>
      <p:sp>
        <p:nvSpPr>
          <p:cNvPr id="4" name="Title 1"/>
          <p:cNvSpPr txBox="1">
            <a:spLocks/>
          </p:cNvSpPr>
          <p:nvPr/>
        </p:nvSpPr>
        <p:spPr>
          <a:xfrm>
            <a:off x="1676400" y="762000"/>
            <a:ext cx="6477000" cy="128089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3200" dirty="0"/>
              <a:t>Which of the following does NOT belong to sensory memory?</a:t>
            </a:r>
            <a:endParaRPr lang="en-US" sz="2400" dirty="0"/>
          </a:p>
        </p:txBody>
      </p:sp>
    </p:spTree>
    <p:extLst>
      <p:ext uri="{BB962C8B-B14F-4D97-AF65-F5344CB8AC3E}">
        <p14:creationId xmlns:p14="http://schemas.microsoft.com/office/powerpoint/2010/main" val="131681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500" y="457200"/>
            <a:ext cx="6934199" cy="2743200"/>
          </a:xfrm>
        </p:spPr>
        <p:txBody>
          <a:bodyPr>
            <a:noAutofit/>
          </a:bodyPr>
          <a:lstStyle/>
          <a:p>
            <a:r>
              <a:rPr lang="en-US" sz="2400" dirty="0"/>
              <a:t>Carol has been parking in the second row of the parking lot A outside of Wynn academic building for about 2 weeks. She arrives to campus late and finds the entire lot full and has to park in lot D. She attends class in Wynn and afterwards heads to parking lot A. After wandering the lot for 10 minutes, she realizes that she actually parked in lot D and not lot A. </a:t>
            </a:r>
            <a:r>
              <a:rPr lang="en-US" sz="2400" smtClean="0"/>
              <a:t>Carol </a:t>
            </a:r>
            <a:r>
              <a:rPr lang="en-US" sz="2400" dirty="0"/>
              <a:t>suffered from a moment of…</a:t>
            </a:r>
          </a:p>
        </p:txBody>
      </p:sp>
      <p:sp>
        <p:nvSpPr>
          <p:cNvPr id="3" name="Content Placeholder 2"/>
          <p:cNvSpPr>
            <a:spLocks noGrp="1"/>
          </p:cNvSpPr>
          <p:nvPr>
            <p:ph idx="1"/>
          </p:nvPr>
        </p:nvSpPr>
        <p:spPr>
          <a:xfrm>
            <a:off x="1828800" y="4191000"/>
            <a:ext cx="6705600" cy="2482222"/>
          </a:xfrm>
        </p:spPr>
        <p:txBody>
          <a:bodyPr>
            <a:normAutofit/>
          </a:bodyPr>
          <a:lstStyle/>
          <a:p>
            <a:pPr marL="514350" indent="-514350">
              <a:buFont typeface="+mj-lt"/>
              <a:buAutoNum type="alphaUcPeriod"/>
            </a:pPr>
            <a:r>
              <a:rPr lang="en-US" sz="2400" dirty="0"/>
              <a:t>short-term memory</a:t>
            </a:r>
          </a:p>
          <a:p>
            <a:pPr marL="514350" indent="-514350">
              <a:buFont typeface="+mj-lt"/>
              <a:buAutoNum type="alphaUcPeriod"/>
            </a:pPr>
            <a:r>
              <a:rPr lang="en-US" sz="2400" dirty="0"/>
              <a:t>Alzheimer’s Syndrome</a:t>
            </a:r>
          </a:p>
          <a:p>
            <a:pPr marL="514350" indent="-514350">
              <a:buFont typeface="+mj-lt"/>
              <a:buAutoNum type="alphaUcPeriod"/>
            </a:pPr>
            <a:r>
              <a:rPr lang="en-US" sz="2400" dirty="0"/>
              <a:t>retroactive interference.</a:t>
            </a:r>
          </a:p>
          <a:p>
            <a:pPr marL="514350" indent="-514350">
              <a:buFont typeface="+mj-lt"/>
              <a:buAutoNum type="alphaUcPeriod"/>
            </a:pPr>
            <a:r>
              <a:rPr lang="en-US" sz="2400" dirty="0"/>
              <a:t>proactive interference.</a:t>
            </a:r>
          </a:p>
          <a:p>
            <a:pPr marL="514350" indent="-514350">
              <a:buFont typeface="+mj-lt"/>
              <a:buAutoNum type="alphaUcPeriod"/>
            </a:pPr>
            <a:endParaRPr lang="en-US" sz="2400" dirty="0"/>
          </a:p>
          <a:p>
            <a:pPr marL="514350" indent="-514350">
              <a:buFont typeface="+mj-lt"/>
              <a:buAutoNum type="alphaUcPeriod"/>
            </a:pPr>
            <a:endParaRPr lang="en-US" sz="2400" dirty="0"/>
          </a:p>
          <a:p>
            <a:pPr marL="514350" indent="-514350">
              <a:buFont typeface="+mj-lt"/>
              <a:buAutoNum type="alphaUcPeriod"/>
            </a:pPr>
            <a:endParaRPr lang="en-US" sz="2400" dirty="0"/>
          </a:p>
        </p:txBody>
      </p:sp>
    </p:spTree>
    <p:extLst>
      <p:ext uri="{BB962C8B-B14F-4D97-AF65-F5344CB8AC3E}">
        <p14:creationId xmlns:p14="http://schemas.microsoft.com/office/powerpoint/2010/main" val="1336630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04800"/>
            <a:ext cx="7238999" cy="1280890"/>
          </a:xfrm>
        </p:spPr>
        <p:txBody>
          <a:bodyPr>
            <a:noAutofit/>
          </a:bodyPr>
          <a:lstStyle/>
          <a:p>
            <a:r>
              <a:rPr lang="en-US" sz="2400" dirty="0"/>
              <a:t>Chase and Simon’s research compared memory of chess masters and beginners for the position of game pieces on chess boards. They found that the chess master remembered positions better when the arrangement of the pieces was consistent with a real game but not random placement. It is because:</a:t>
            </a:r>
          </a:p>
        </p:txBody>
      </p:sp>
      <p:sp>
        <p:nvSpPr>
          <p:cNvPr id="3" name="Content Placeholder 2"/>
          <p:cNvSpPr>
            <a:spLocks noGrp="1"/>
          </p:cNvSpPr>
          <p:nvPr>
            <p:ph idx="1"/>
          </p:nvPr>
        </p:nvSpPr>
        <p:spPr>
          <a:xfrm>
            <a:off x="1524000" y="3200400"/>
            <a:ext cx="6934200" cy="3276600"/>
          </a:xfrm>
        </p:spPr>
        <p:txBody>
          <a:bodyPr>
            <a:normAutofit fontScale="92500" lnSpcReduction="20000"/>
          </a:bodyPr>
          <a:lstStyle/>
          <a:p>
            <a:pPr marL="457200" indent="-457200">
              <a:buFont typeface="+mj-lt"/>
              <a:buAutoNum type="alphaUcPeriod"/>
            </a:pPr>
            <a:r>
              <a:rPr lang="en-US" sz="2600" dirty="0"/>
              <a:t>experts show larger primacy and recency effects than beginners.</a:t>
            </a:r>
          </a:p>
          <a:p>
            <a:pPr marL="457200" indent="-457200">
              <a:buFont typeface="+mj-lt"/>
              <a:buAutoNum type="alphaUcPeriod"/>
            </a:pPr>
            <a:r>
              <a:rPr lang="en-US" sz="2600" dirty="0"/>
              <a:t>knowledge in an area of expertise increases a person’s digit span.</a:t>
            </a:r>
          </a:p>
          <a:p>
            <a:pPr marL="457200" indent="-457200">
              <a:buFont typeface="+mj-lt"/>
              <a:buAutoNum type="alphaUcPeriod"/>
            </a:pPr>
            <a:r>
              <a:rPr lang="en-US" sz="2600" dirty="0"/>
              <a:t>expertise with some material reduces susceptibility to proactive interference with that material.</a:t>
            </a:r>
          </a:p>
          <a:p>
            <a:pPr marL="457200" indent="-457200">
              <a:buFont typeface="+mj-lt"/>
              <a:buAutoNum type="alphaUcPeriod"/>
            </a:pPr>
            <a:r>
              <a:rPr lang="en-US" sz="2600" dirty="0"/>
              <a:t>chunking requires knowledge of familiar meaningful patterns/concepts</a:t>
            </a:r>
          </a:p>
          <a:p>
            <a:pPr marL="457200" indent="-457200">
              <a:buFont typeface="+mj-lt"/>
              <a:buAutoNum type="alphaUcPeriod"/>
            </a:pPr>
            <a:endParaRPr lang="en-US" sz="3200" dirty="0"/>
          </a:p>
          <a:p>
            <a:pPr marL="457200" indent="-457200">
              <a:buFont typeface="+mj-lt"/>
              <a:buAutoNum type="alphaUcPeriod"/>
            </a:pPr>
            <a:endParaRPr lang="en-US" sz="2800" dirty="0"/>
          </a:p>
          <a:p>
            <a:pPr marL="457200" indent="-457200">
              <a:buFont typeface="+mj-lt"/>
              <a:buAutoNum type="alphaUcPeriod"/>
            </a:pPr>
            <a:endParaRPr lang="en-US" sz="2000" dirty="0"/>
          </a:p>
          <a:p>
            <a:endParaRPr lang="en-US" dirty="0"/>
          </a:p>
        </p:txBody>
      </p:sp>
    </p:spTree>
    <p:extLst>
      <p:ext uri="{BB962C8B-B14F-4D97-AF65-F5344CB8AC3E}">
        <p14:creationId xmlns:p14="http://schemas.microsoft.com/office/powerpoint/2010/main" val="3553207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24110"/>
            <a:ext cx="7238999" cy="1280890"/>
          </a:xfrm>
        </p:spPr>
        <p:txBody>
          <a:bodyPr>
            <a:noAutofit/>
          </a:bodyPr>
          <a:lstStyle/>
          <a:p>
            <a:r>
              <a:rPr lang="en-US" sz="2800" dirty="0"/>
              <a:t>Working memory differs from short-term memory in that </a:t>
            </a:r>
          </a:p>
        </p:txBody>
      </p:sp>
      <p:sp>
        <p:nvSpPr>
          <p:cNvPr id="3" name="Content Placeholder 2"/>
          <p:cNvSpPr>
            <a:spLocks noGrp="1"/>
          </p:cNvSpPr>
          <p:nvPr>
            <p:ph idx="1"/>
          </p:nvPr>
        </p:nvSpPr>
        <p:spPr>
          <a:xfrm>
            <a:off x="1524000" y="2514600"/>
            <a:ext cx="6934200" cy="3581400"/>
          </a:xfrm>
        </p:spPr>
        <p:txBody>
          <a:bodyPr>
            <a:normAutofit fontScale="85000" lnSpcReduction="10000"/>
          </a:bodyPr>
          <a:lstStyle/>
          <a:p>
            <a:pPr marL="457200" indent="-457200">
              <a:buFont typeface="+mj-lt"/>
              <a:buAutoNum type="alphaUcPeriod"/>
            </a:pPr>
            <a:r>
              <a:rPr lang="en-US" sz="3300" dirty="0"/>
              <a:t>short-term memory consists of a number of components.</a:t>
            </a:r>
          </a:p>
          <a:p>
            <a:pPr marL="457200" indent="-457200">
              <a:buFont typeface="+mj-lt"/>
              <a:buAutoNum type="alphaUcPeriod"/>
            </a:pPr>
            <a:r>
              <a:rPr lang="en-US" sz="3300" dirty="0"/>
              <a:t>short-term memory has unlimited capacity.</a:t>
            </a:r>
          </a:p>
          <a:p>
            <a:pPr marL="457200" indent="-457200">
              <a:buFont typeface="+mj-lt"/>
              <a:buAutoNum type="alphaUcPeriod"/>
            </a:pPr>
            <a:r>
              <a:rPr lang="en-US" sz="3300" dirty="0"/>
              <a:t>working memory is concerned with the manipulation of information.</a:t>
            </a:r>
          </a:p>
          <a:p>
            <a:pPr marL="457200" indent="-457200">
              <a:buFont typeface="+mj-lt"/>
              <a:buAutoNum type="alphaUcPeriod"/>
            </a:pPr>
            <a:r>
              <a:rPr lang="en-US" sz="3300" dirty="0"/>
              <a:t>working memory has unlimited capacity.</a:t>
            </a:r>
          </a:p>
          <a:p>
            <a:pPr marL="457200" indent="-457200">
              <a:buFont typeface="+mj-lt"/>
              <a:buAutoNum type="alphaUcPeriod"/>
            </a:pPr>
            <a:endParaRPr lang="en-US" sz="2800" dirty="0"/>
          </a:p>
          <a:p>
            <a:pPr marL="457200" indent="-457200">
              <a:buFont typeface="+mj-lt"/>
              <a:buAutoNum type="alphaUcPeriod"/>
            </a:pPr>
            <a:endParaRPr lang="en-US" sz="2000" dirty="0"/>
          </a:p>
          <a:p>
            <a:endParaRPr lang="en-US" dirty="0"/>
          </a:p>
        </p:txBody>
      </p:sp>
    </p:spTree>
    <p:extLst>
      <p:ext uri="{BB962C8B-B14F-4D97-AF65-F5344CB8AC3E}">
        <p14:creationId xmlns:p14="http://schemas.microsoft.com/office/powerpoint/2010/main" val="2421604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6400" y="2971800"/>
            <a:ext cx="6477000" cy="3229712"/>
          </a:xfrm>
        </p:spPr>
        <p:txBody>
          <a:bodyPr>
            <a:noAutofit/>
          </a:bodyPr>
          <a:lstStyle/>
          <a:p>
            <a:pPr marL="457200" indent="-457200">
              <a:buFont typeface="+mj-lt"/>
              <a:buAutoNum type="alphaUcPeriod"/>
            </a:pPr>
            <a:r>
              <a:rPr lang="en-US" sz="2800" dirty="0"/>
              <a:t>sensory memory	</a:t>
            </a:r>
          </a:p>
          <a:p>
            <a:pPr marL="457200" indent="-457200">
              <a:buFont typeface="+mj-lt"/>
              <a:buAutoNum type="alphaUcPeriod"/>
            </a:pPr>
            <a:r>
              <a:rPr lang="en-US" sz="2800" dirty="0"/>
              <a:t>articulatory suppression</a:t>
            </a:r>
          </a:p>
          <a:p>
            <a:pPr marL="457200" indent="-457200">
              <a:buFont typeface="+mj-lt"/>
              <a:buAutoNum type="alphaUcPeriod"/>
            </a:pPr>
            <a:r>
              <a:rPr lang="en-US" sz="2800" dirty="0"/>
              <a:t>the phonological loop	</a:t>
            </a:r>
          </a:p>
          <a:p>
            <a:pPr marL="457200" indent="-457200">
              <a:buFont typeface="+mj-lt"/>
              <a:buAutoNum type="alphaUcPeriod"/>
            </a:pPr>
            <a:r>
              <a:rPr lang="en-US" sz="2800" dirty="0"/>
              <a:t>the central executive</a:t>
            </a:r>
          </a:p>
          <a:p>
            <a:pPr marL="457200" indent="-457200">
              <a:buFont typeface="+mj-lt"/>
              <a:buAutoNum type="alphaUcPeriod"/>
            </a:pPr>
            <a:endParaRPr lang="en-US" sz="2800" dirty="0"/>
          </a:p>
        </p:txBody>
      </p:sp>
      <p:sp>
        <p:nvSpPr>
          <p:cNvPr id="4" name="Title 1"/>
          <p:cNvSpPr txBox="1">
            <a:spLocks/>
          </p:cNvSpPr>
          <p:nvPr/>
        </p:nvSpPr>
        <p:spPr>
          <a:xfrm>
            <a:off x="1676400" y="762000"/>
            <a:ext cx="6477000" cy="128089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3200" dirty="0"/>
              <a:t>One function of _____________ is controlling the suppression of irrelevant information</a:t>
            </a:r>
            <a:endParaRPr lang="en-US" sz="2400" dirty="0"/>
          </a:p>
        </p:txBody>
      </p:sp>
    </p:spTree>
    <p:extLst>
      <p:ext uri="{BB962C8B-B14F-4D97-AF65-F5344CB8AC3E}">
        <p14:creationId xmlns:p14="http://schemas.microsoft.com/office/powerpoint/2010/main" val="3320292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1" y="589951"/>
            <a:ext cx="6781799" cy="1619849"/>
          </a:xfrm>
        </p:spPr>
        <p:txBody>
          <a:bodyPr>
            <a:noAutofit/>
          </a:bodyPr>
          <a:lstStyle/>
          <a:p>
            <a:r>
              <a:rPr lang="en-US" sz="2800" dirty="0"/>
              <a:t>Which of the following is NOT a part of the Baddeley’s working memory model?</a:t>
            </a:r>
          </a:p>
        </p:txBody>
      </p:sp>
      <p:sp>
        <p:nvSpPr>
          <p:cNvPr id="3" name="Content Placeholder 2"/>
          <p:cNvSpPr>
            <a:spLocks noGrp="1"/>
          </p:cNvSpPr>
          <p:nvPr>
            <p:ph idx="1"/>
          </p:nvPr>
        </p:nvSpPr>
        <p:spPr>
          <a:xfrm>
            <a:off x="1447800" y="3048000"/>
            <a:ext cx="6591985" cy="3352800"/>
          </a:xfrm>
        </p:spPr>
        <p:txBody>
          <a:bodyPr>
            <a:normAutofit/>
          </a:bodyPr>
          <a:lstStyle/>
          <a:p>
            <a:pPr marL="457200" indent="-457200">
              <a:buFont typeface="+mj-lt"/>
              <a:buAutoNum type="alphaUcPeriod"/>
            </a:pPr>
            <a:r>
              <a:rPr lang="en-US" sz="2800" dirty="0"/>
              <a:t>Phonological loop</a:t>
            </a:r>
          </a:p>
          <a:p>
            <a:pPr marL="457200" indent="-457200">
              <a:buFont typeface="+mj-lt"/>
              <a:buAutoNum type="alphaUcPeriod"/>
            </a:pPr>
            <a:r>
              <a:rPr lang="en-US" sz="2800" dirty="0"/>
              <a:t>Central executive</a:t>
            </a:r>
          </a:p>
          <a:p>
            <a:pPr marL="457200" indent="-457200">
              <a:buFont typeface="+mj-lt"/>
              <a:buAutoNum type="alphaUcPeriod"/>
            </a:pPr>
            <a:r>
              <a:rPr lang="en-US" sz="2800" dirty="0" err="1"/>
              <a:t>Visospatial</a:t>
            </a:r>
            <a:r>
              <a:rPr lang="en-US" sz="2800" dirty="0"/>
              <a:t> sketch pad</a:t>
            </a:r>
          </a:p>
          <a:p>
            <a:pPr marL="457200" indent="-457200">
              <a:buFont typeface="+mj-lt"/>
              <a:buAutoNum type="alphaUcPeriod"/>
            </a:pPr>
            <a:r>
              <a:rPr lang="en-US" sz="2800" dirty="0"/>
              <a:t>Episodic loop</a:t>
            </a:r>
          </a:p>
          <a:p>
            <a:pPr marL="457200" indent="-457200">
              <a:buFont typeface="+mj-lt"/>
              <a:buAutoNum type="alphaUcPeriod"/>
            </a:pPr>
            <a:endParaRPr lang="en-US" dirty="0"/>
          </a:p>
          <a:p>
            <a:endParaRPr lang="en-US" dirty="0"/>
          </a:p>
        </p:txBody>
      </p:sp>
    </p:spTree>
    <p:extLst>
      <p:ext uri="{BB962C8B-B14F-4D97-AF65-F5344CB8AC3E}">
        <p14:creationId xmlns:p14="http://schemas.microsoft.com/office/powerpoint/2010/main" val="2187704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4738" y="838200"/>
            <a:ext cx="6768662" cy="1371600"/>
          </a:xfrm>
        </p:spPr>
        <p:txBody>
          <a:bodyPr>
            <a:noAutofit/>
          </a:bodyPr>
          <a:lstStyle/>
          <a:p>
            <a:r>
              <a:rPr lang="en-US" sz="2400" dirty="0"/>
              <a:t>The exam is open-book and take hone, because…</a:t>
            </a:r>
          </a:p>
        </p:txBody>
      </p:sp>
      <p:sp>
        <p:nvSpPr>
          <p:cNvPr id="3" name="Content Placeholder 2"/>
          <p:cNvSpPr>
            <a:spLocks noGrp="1"/>
          </p:cNvSpPr>
          <p:nvPr>
            <p:ph idx="1"/>
          </p:nvPr>
        </p:nvSpPr>
        <p:spPr>
          <a:xfrm>
            <a:off x="1524000" y="2209800"/>
            <a:ext cx="6858000" cy="4038600"/>
          </a:xfrm>
        </p:spPr>
        <p:txBody>
          <a:bodyPr>
            <a:normAutofit fontScale="92500" lnSpcReduction="20000"/>
          </a:bodyPr>
          <a:lstStyle/>
          <a:p>
            <a:pPr marL="457200" indent="-457200">
              <a:buFont typeface="+mj-lt"/>
              <a:buAutoNum type="alphaUcPeriod"/>
            </a:pPr>
            <a:r>
              <a:rPr lang="en-US" sz="2600" dirty="0"/>
              <a:t>Test anxiety might affect student performance. Students can achieve the best without choking under pressure.</a:t>
            </a:r>
          </a:p>
          <a:p>
            <a:pPr marL="457200" indent="-457200">
              <a:buFont typeface="+mj-lt"/>
              <a:buAutoNum type="alphaUcPeriod"/>
            </a:pPr>
            <a:r>
              <a:rPr lang="en-US" sz="2600" dirty="0"/>
              <a:t>Today memorization is no longer an important skill. You can Google any information you need.</a:t>
            </a:r>
          </a:p>
          <a:p>
            <a:pPr marL="457200" indent="-457200">
              <a:buFont typeface="+mj-lt"/>
              <a:buAutoNum type="alphaUcPeriod"/>
            </a:pPr>
            <a:r>
              <a:rPr lang="en-US" sz="2600" dirty="0"/>
              <a:t>High anxiety could lead to memory bias and negative feelings. Students can learn better when they don’t have negative feelings about the subject matter.</a:t>
            </a:r>
          </a:p>
          <a:p>
            <a:pPr marL="457200" indent="-457200">
              <a:buFont typeface="+mj-lt"/>
              <a:buAutoNum type="alphaUcPeriod"/>
            </a:pPr>
            <a:r>
              <a:rPr lang="en-US" sz="2600" dirty="0"/>
              <a:t>All of the above</a:t>
            </a:r>
          </a:p>
          <a:p>
            <a:endParaRPr lang="en-US" dirty="0"/>
          </a:p>
        </p:txBody>
      </p:sp>
    </p:spTree>
    <p:extLst>
      <p:ext uri="{BB962C8B-B14F-4D97-AF65-F5344CB8AC3E}">
        <p14:creationId xmlns:p14="http://schemas.microsoft.com/office/powerpoint/2010/main" val="78926523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A1D3E5-98BB-4A56-8979-BA5C964ED8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366</TotalTime>
  <Words>417</Words>
  <Application>Microsoft Office PowerPoint</Application>
  <PresentationFormat>On-screen Show (4:3)</PresentationFormat>
  <Paragraphs>44</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Century Gothic</vt:lpstr>
      <vt:lpstr>Times New Roman</vt:lpstr>
      <vt:lpstr>Wingdings 3</vt:lpstr>
      <vt:lpstr>Wisp</vt:lpstr>
      <vt:lpstr>Unit 5: Ungraded review questions</vt:lpstr>
      <vt:lpstr>Can you explain your answer?</vt:lpstr>
      <vt:lpstr>PowerPoint Presentation</vt:lpstr>
      <vt:lpstr>Carol has been parking in the second row of the parking lot A outside of Wynn academic building for about 2 weeks. She arrives to campus late and finds the entire lot full and has to park in lot D. She attends class in Wynn and afterwards heads to parking lot A. After wandering the lot for 10 minutes, she realizes that she actually parked in lot D and not lot A. Carol suffered from a moment of…</vt:lpstr>
      <vt:lpstr>Chase and Simon’s research compared memory of chess masters and beginners for the position of game pieces on chess boards. They found that the chess master remembered positions better when the arrangement of the pieces was consistent with a real game but not random placement. It is because:</vt:lpstr>
      <vt:lpstr>Working memory differs from short-term memory in that </vt:lpstr>
      <vt:lpstr>PowerPoint Presentation</vt:lpstr>
      <vt:lpstr>Which of the following is NOT a part of the Baddeley’s working memory model?</vt:lpstr>
      <vt:lpstr>The exam is open-book and take hone, because…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design: Ungraded review questions</dc:title>
  <dc:creator>Chong Ho Yu</dc:creator>
  <cp:keywords/>
  <cp:lastModifiedBy>Chong Ho Yu</cp:lastModifiedBy>
  <cp:revision>101</cp:revision>
  <cp:lastPrinted>1601-01-01T00:00:00Z</cp:lastPrinted>
  <dcterms:created xsi:type="dcterms:W3CDTF">2015-03-25T05:36:38Z</dcterms:created>
  <dcterms:modified xsi:type="dcterms:W3CDTF">2019-09-25T05:15:21Z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TC010690981033</vt:lpwstr>
  </property>
</Properties>
</file>