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7" r:id="rId2"/>
    <p:sldId id="313" r:id="rId3"/>
    <p:sldId id="314" r:id="rId4"/>
    <p:sldId id="315" r:id="rId5"/>
    <p:sldId id="316" r:id="rId6"/>
    <p:sldId id="317" r:id="rId7"/>
    <p:sldId id="318" r:id="rId8"/>
    <p:sldId id="319" r:id="rId9"/>
    <p:sldId id="355" r:id="rId10"/>
    <p:sldId id="356" r:id="rId11"/>
    <p:sldId id="357" r:id="rId12"/>
    <p:sldId id="358" r:id="rId13"/>
    <p:sldId id="360" r:id="rId14"/>
    <p:sldId id="359" r:id="rId15"/>
    <p:sldId id="265" r:id="rId16"/>
    <p:sldId id="365" r:id="rId17"/>
    <p:sldId id="366" r:id="rId18"/>
    <p:sldId id="368" r:id="rId19"/>
    <p:sldId id="367" r:id="rId20"/>
    <p:sldId id="369" r:id="rId21"/>
    <p:sldId id="370" r:id="rId22"/>
    <p:sldId id="371" r:id="rId23"/>
    <p:sldId id="372" r:id="rId24"/>
    <p:sldId id="378" r:id="rId25"/>
    <p:sldId id="272" r:id="rId26"/>
    <p:sldId id="324" r:id="rId27"/>
    <p:sldId id="325" r:id="rId28"/>
    <p:sldId id="373" r:id="rId29"/>
    <p:sldId id="364" r:id="rId30"/>
    <p:sldId id="326" r:id="rId31"/>
    <p:sldId id="374" r:id="rId32"/>
    <p:sldId id="278" r:id="rId33"/>
    <p:sldId id="279" r:id="rId34"/>
    <p:sldId id="280" r:id="rId35"/>
    <p:sldId id="281" r:id="rId36"/>
    <p:sldId id="328" r:id="rId37"/>
    <p:sldId id="329" r:id="rId38"/>
    <p:sldId id="330" r:id="rId39"/>
    <p:sldId id="300" r:id="rId40"/>
    <p:sldId id="377" r:id="rId41"/>
    <p:sldId id="291" r:id="rId42"/>
    <p:sldId id="376" r:id="rId43"/>
    <p:sldId id="332" r:id="rId44"/>
    <p:sldId id="333" r:id="rId45"/>
    <p:sldId id="363" r:id="rId46"/>
    <p:sldId id="375" r:id="rId47"/>
    <p:sldId id="334" r:id="rId48"/>
    <p:sldId id="338" r:id="rId49"/>
    <p:sldId id="304" r:id="rId50"/>
    <p:sldId id="354" r:id="rId51"/>
    <p:sldId id="362" r:id="rId52"/>
    <p:sldId id="361"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07"/>
    <p:restoredTop sz="94584"/>
  </p:normalViewPr>
  <p:slideViewPr>
    <p:cSldViewPr>
      <p:cViewPr varScale="1">
        <p:scale>
          <a:sx n="131" d="100"/>
          <a:sy n="131" d="100"/>
        </p:scale>
        <p:origin x="34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Simple</c:v>
                </c:pt>
              </c:strCache>
            </c:strRef>
          </c:tx>
          <c:invertIfNegative val="0"/>
          <c:cat>
            <c:strRef>
              <c:f>Sheet1!$A$2:$A$3</c:f>
              <c:strCache>
                <c:ptCount val="2"/>
                <c:pt idx="0">
                  <c:v>Control: Math Only</c:v>
                </c:pt>
                <c:pt idx="1">
                  <c:v>Dual-Task: Math and letter task</c:v>
                </c:pt>
              </c:strCache>
            </c:strRef>
          </c:cat>
          <c:val>
            <c:numRef>
              <c:f>Sheet1!$B$2:$B$3</c:f>
              <c:numCache>
                <c:formatCode>General</c:formatCode>
                <c:ptCount val="2"/>
                <c:pt idx="0">
                  <c:v>4</c:v>
                </c:pt>
                <c:pt idx="1">
                  <c:v>12</c:v>
                </c:pt>
              </c:numCache>
            </c:numRef>
          </c:val>
          <c:extLst>
            <c:ext xmlns:c16="http://schemas.microsoft.com/office/drawing/2014/chart" uri="{C3380CC4-5D6E-409C-BE32-E72D297353CC}">
              <c16:uniqueId val="{00000000-202E-4DCC-9CA8-FE5751B9F6B5}"/>
            </c:ext>
          </c:extLst>
        </c:ser>
        <c:ser>
          <c:idx val="1"/>
          <c:order val="1"/>
          <c:tx>
            <c:strRef>
              <c:f>Sheet1!$C$1</c:f>
              <c:strCache>
                <c:ptCount val="1"/>
                <c:pt idx="0">
                  <c:v>Complex</c:v>
                </c:pt>
              </c:strCache>
            </c:strRef>
          </c:tx>
          <c:invertIfNegative val="0"/>
          <c:cat>
            <c:strRef>
              <c:f>Sheet1!$A$2:$A$3</c:f>
              <c:strCache>
                <c:ptCount val="2"/>
                <c:pt idx="0">
                  <c:v>Control: Math Only</c:v>
                </c:pt>
                <c:pt idx="1">
                  <c:v>Dual-Task: Math and letter task</c:v>
                </c:pt>
              </c:strCache>
            </c:strRef>
          </c:cat>
          <c:val>
            <c:numRef>
              <c:f>Sheet1!$C$2:$C$3</c:f>
              <c:numCache>
                <c:formatCode>General</c:formatCode>
                <c:ptCount val="2"/>
                <c:pt idx="0">
                  <c:v>7</c:v>
                </c:pt>
                <c:pt idx="1">
                  <c:v>21</c:v>
                </c:pt>
              </c:numCache>
            </c:numRef>
          </c:val>
          <c:extLst>
            <c:ext xmlns:c16="http://schemas.microsoft.com/office/drawing/2014/chart" uri="{C3380CC4-5D6E-409C-BE32-E72D297353CC}">
              <c16:uniqueId val="{00000001-202E-4DCC-9CA8-FE5751B9F6B5}"/>
            </c:ext>
          </c:extLst>
        </c:ser>
        <c:dLbls>
          <c:showLegendKey val="0"/>
          <c:showVal val="0"/>
          <c:showCatName val="0"/>
          <c:showSerName val="0"/>
          <c:showPercent val="0"/>
          <c:showBubbleSize val="0"/>
        </c:dLbls>
        <c:gapWidth val="150"/>
        <c:axId val="464705464"/>
        <c:axId val="464699192"/>
      </c:barChart>
      <c:catAx>
        <c:axId val="464705464"/>
        <c:scaling>
          <c:orientation val="minMax"/>
        </c:scaling>
        <c:delete val="0"/>
        <c:axPos val="b"/>
        <c:numFmt formatCode="General" sourceLinked="0"/>
        <c:majorTickMark val="out"/>
        <c:minorTickMark val="none"/>
        <c:tickLblPos val="nextTo"/>
        <c:crossAx val="464699192"/>
        <c:crosses val="autoZero"/>
        <c:auto val="1"/>
        <c:lblAlgn val="ctr"/>
        <c:lblOffset val="100"/>
        <c:noMultiLvlLbl val="0"/>
      </c:catAx>
      <c:valAx>
        <c:axId val="464699192"/>
        <c:scaling>
          <c:orientation val="minMax"/>
        </c:scaling>
        <c:delete val="0"/>
        <c:axPos val="l"/>
        <c:majorGridlines/>
        <c:title>
          <c:tx>
            <c:rich>
              <a:bodyPr rot="-5400000" vert="horz"/>
              <a:lstStyle/>
              <a:p>
                <a:pPr>
                  <a:defRPr/>
                </a:pPr>
                <a:r>
                  <a:rPr lang="en-US" dirty="0"/>
                  <a:t>% Errors</a:t>
                </a:r>
              </a:p>
            </c:rich>
          </c:tx>
          <c:overlay val="0"/>
        </c:title>
        <c:numFmt formatCode="General" sourceLinked="1"/>
        <c:majorTickMark val="out"/>
        <c:minorTickMark val="none"/>
        <c:tickLblPos val="nextTo"/>
        <c:crossAx val="46470546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Writing</c:v>
                </c:pt>
              </c:strCache>
            </c:strRef>
          </c:tx>
          <c:invertIfNegative val="0"/>
          <c:cat>
            <c:strRef>
              <c:f>Sheet1!$A$2:$A$3</c:f>
              <c:strCache>
                <c:ptCount val="2"/>
                <c:pt idx="0">
                  <c:v>Pretest</c:v>
                </c:pt>
                <c:pt idx="1">
                  <c:v>Posttest</c:v>
                </c:pt>
              </c:strCache>
            </c:strRef>
          </c:cat>
          <c:val>
            <c:numRef>
              <c:f>Sheet1!$B$2:$B$3</c:f>
              <c:numCache>
                <c:formatCode>General</c:formatCode>
                <c:ptCount val="2"/>
                <c:pt idx="0">
                  <c:v>15</c:v>
                </c:pt>
                <c:pt idx="1">
                  <c:v>10</c:v>
                </c:pt>
              </c:numCache>
            </c:numRef>
          </c:val>
          <c:extLst>
            <c:ext xmlns:c16="http://schemas.microsoft.com/office/drawing/2014/chart" uri="{C3380CC4-5D6E-409C-BE32-E72D297353CC}">
              <c16:uniqueId val="{00000000-5D1F-4D88-A091-E1B31DD57A2C}"/>
            </c:ext>
          </c:extLst>
        </c:ser>
        <c:ser>
          <c:idx val="1"/>
          <c:order val="1"/>
          <c:tx>
            <c:strRef>
              <c:f>Sheet1!$C$1</c:f>
              <c:strCache>
                <c:ptCount val="1"/>
                <c:pt idx="0">
                  <c:v>Control</c:v>
                </c:pt>
              </c:strCache>
            </c:strRef>
          </c:tx>
          <c:invertIfNegative val="0"/>
          <c:cat>
            <c:strRef>
              <c:f>Sheet1!$A$2:$A$3</c:f>
              <c:strCache>
                <c:ptCount val="2"/>
                <c:pt idx="0">
                  <c:v>Pretest</c:v>
                </c:pt>
                <c:pt idx="1">
                  <c:v>Posttest</c:v>
                </c:pt>
              </c:strCache>
            </c:strRef>
          </c:cat>
          <c:val>
            <c:numRef>
              <c:f>Sheet1!$C$2:$C$3</c:f>
              <c:numCache>
                <c:formatCode>General</c:formatCode>
                <c:ptCount val="2"/>
                <c:pt idx="0">
                  <c:v>19</c:v>
                </c:pt>
                <c:pt idx="1">
                  <c:v>30</c:v>
                </c:pt>
              </c:numCache>
            </c:numRef>
          </c:val>
          <c:extLst>
            <c:ext xmlns:c16="http://schemas.microsoft.com/office/drawing/2014/chart" uri="{C3380CC4-5D6E-409C-BE32-E72D297353CC}">
              <c16:uniqueId val="{00000001-5D1F-4D88-A091-E1B31DD57A2C}"/>
            </c:ext>
          </c:extLst>
        </c:ser>
        <c:dLbls>
          <c:showLegendKey val="0"/>
          <c:showVal val="0"/>
          <c:showCatName val="0"/>
          <c:showSerName val="0"/>
          <c:showPercent val="0"/>
          <c:showBubbleSize val="0"/>
        </c:dLbls>
        <c:gapWidth val="150"/>
        <c:axId val="464702328"/>
        <c:axId val="464702720"/>
      </c:barChart>
      <c:catAx>
        <c:axId val="464702328"/>
        <c:scaling>
          <c:orientation val="minMax"/>
        </c:scaling>
        <c:delete val="0"/>
        <c:axPos val="b"/>
        <c:numFmt formatCode="General" sourceLinked="0"/>
        <c:majorTickMark val="out"/>
        <c:minorTickMark val="none"/>
        <c:tickLblPos val="nextTo"/>
        <c:crossAx val="464702720"/>
        <c:crosses val="autoZero"/>
        <c:auto val="1"/>
        <c:lblAlgn val="ctr"/>
        <c:lblOffset val="100"/>
        <c:noMultiLvlLbl val="0"/>
      </c:catAx>
      <c:valAx>
        <c:axId val="464702720"/>
        <c:scaling>
          <c:orientation val="minMax"/>
        </c:scaling>
        <c:delete val="0"/>
        <c:axPos val="l"/>
        <c:majorGridlines/>
        <c:title>
          <c:tx>
            <c:rich>
              <a:bodyPr rot="-5400000" vert="horz"/>
              <a:lstStyle/>
              <a:p>
                <a:pPr>
                  <a:defRPr/>
                </a:pPr>
                <a:r>
                  <a:rPr lang="en-US" dirty="0"/>
                  <a:t>% Errors</a:t>
                </a:r>
              </a:p>
            </c:rich>
          </c:tx>
          <c:overlay val="0"/>
        </c:title>
        <c:numFmt formatCode="General" sourceLinked="1"/>
        <c:majorTickMark val="out"/>
        <c:minorTickMark val="none"/>
        <c:tickLblPos val="nextTo"/>
        <c:crossAx val="46470232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98A08D-EEC6-47BD-A5FE-4D213F0EF137}" type="datetimeFigureOut">
              <a:rPr lang="en-US" smtClean="0"/>
              <a:t>9/24/19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E7718-440D-46B5-8C86-ABE554859982}" type="slidenum">
              <a:rPr lang="en-US" smtClean="0"/>
              <a:t>‹#›</a:t>
            </a:fld>
            <a:endParaRPr lang="en-US"/>
          </a:p>
        </p:txBody>
      </p:sp>
    </p:spTree>
    <p:extLst>
      <p:ext uri="{BB962C8B-B14F-4D97-AF65-F5344CB8AC3E}">
        <p14:creationId xmlns:p14="http://schemas.microsoft.com/office/powerpoint/2010/main" val="617719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BE7718-440D-46B5-8C86-ABE554859982}" type="slidenum">
              <a:rPr lang="en-US" smtClean="0"/>
              <a:t>3</a:t>
            </a:fld>
            <a:endParaRPr lang="en-US"/>
          </a:p>
        </p:txBody>
      </p:sp>
    </p:spTree>
    <p:extLst>
      <p:ext uri="{BB962C8B-B14F-4D97-AF65-F5344CB8AC3E}">
        <p14:creationId xmlns:p14="http://schemas.microsoft.com/office/powerpoint/2010/main" val="537723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solidFill>
            <a:srgbClr val="FFFFFF"/>
          </a:solidFill>
          <a:ln/>
        </p:spPr>
      </p:sp>
      <p:sp>
        <p:nvSpPr>
          <p:cNvPr id="46083"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ltLang="en-US">
              <a:latin typeface="Arial" charset="0"/>
              <a:ea typeface="ＭＳ Ｐゴシック" charset="-128"/>
              <a:cs typeface="Arial" charset="0"/>
            </a:endParaRPr>
          </a:p>
        </p:txBody>
      </p:sp>
    </p:spTree>
    <p:extLst>
      <p:ext uri="{BB962C8B-B14F-4D97-AF65-F5344CB8AC3E}">
        <p14:creationId xmlns:p14="http://schemas.microsoft.com/office/powerpoint/2010/main" val="1113735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D4737068-80F1-4634-AD4C-65B01A121D6D}" type="slidenum">
              <a:rPr lang="en-US" altLang="en-US" sz="1200" smtClean="0"/>
              <a:pPr/>
              <a:t>5</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732285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BE7718-440D-46B5-8C86-ABE554859982}" type="slidenum">
              <a:rPr lang="en-US" smtClean="0"/>
              <a:t>6</a:t>
            </a:fld>
            <a:endParaRPr lang="en-US"/>
          </a:p>
        </p:txBody>
      </p:sp>
    </p:spTree>
    <p:extLst>
      <p:ext uri="{BB962C8B-B14F-4D97-AF65-F5344CB8AC3E}">
        <p14:creationId xmlns:p14="http://schemas.microsoft.com/office/powerpoint/2010/main" val="3698442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04DC9954-15A2-4CD5-A23C-5197ACAF7575}" type="slidenum">
              <a:rPr lang="en-US" altLang="en-US" sz="1200" smtClean="0"/>
              <a:pPr/>
              <a:t>7</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1525184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FF27B0C4-8E7C-4E20-A7C5-2323F8B231F4}" type="slidenum">
              <a:rPr lang="en-US" altLang="en-US" sz="1200" smtClean="0"/>
              <a:pPr/>
              <a:t>26</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2667874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37931725" indent="-37474525">
              <a:defRPr sz="2400">
                <a:solidFill>
                  <a:schemeClr val="tx1"/>
                </a:solidFill>
                <a:latin typeface="Times New Roman" charset="0"/>
                <a:ea typeface="ＭＳ Ｐゴシック" charset="-128"/>
              </a:defRPr>
            </a:lvl2pPr>
            <a:lvl3pPr>
              <a:defRPr sz="2400">
                <a:solidFill>
                  <a:schemeClr val="tx1"/>
                </a:solidFill>
                <a:latin typeface="Times New Roman" charset="0"/>
                <a:ea typeface="ＭＳ Ｐゴシック" charset="-128"/>
              </a:defRPr>
            </a:lvl3pPr>
            <a:lvl4pPr>
              <a:defRPr sz="2400">
                <a:solidFill>
                  <a:schemeClr val="tx1"/>
                </a:solidFill>
                <a:latin typeface="Times New Roman" charset="0"/>
                <a:ea typeface="ＭＳ Ｐゴシック" charset="-128"/>
              </a:defRPr>
            </a:lvl4pPr>
            <a:lvl5pPr>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fld id="{0394D776-8DB4-4806-8600-0712BB02FC62}" type="slidenum">
              <a:rPr lang="en-US" sz="1200"/>
              <a:pPr/>
              <a:t>35</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Times New Roman" charset="0"/>
              <a:ea typeface="ＭＳ Ｐゴシック" charset="-128"/>
            </a:endParaRPr>
          </a:p>
        </p:txBody>
      </p:sp>
    </p:spTree>
    <p:extLst>
      <p:ext uri="{BB962C8B-B14F-4D97-AF65-F5344CB8AC3E}">
        <p14:creationId xmlns:p14="http://schemas.microsoft.com/office/powerpoint/2010/main" val="2590457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01F24033-EF25-4F7A-94C0-8F5CE6F622BD}" type="slidenum">
              <a:rPr lang="en-US" altLang="en-US" sz="1200" smtClean="0"/>
              <a:pPr/>
              <a:t>36</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2554627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37931725" indent="-37474525">
              <a:defRPr sz="2400">
                <a:solidFill>
                  <a:schemeClr val="tx1"/>
                </a:solidFill>
                <a:latin typeface="Times New Roman" charset="0"/>
                <a:ea typeface="ＭＳ Ｐゴシック" charset="-128"/>
              </a:defRPr>
            </a:lvl2pPr>
            <a:lvl3pPr>
              <a:defRPr sz="2400">
                <a:solidFill>
                  <a:schemeClr val="tx1"/>
                </a:solidFill>
                <a:latin typeface="Times New Roman" charset="0"/>
                <a:ea typeface="ＭＳ Ｐゴシック" charset="-128"/>
              </a:defRPr>
            </a:lvl3pPr>
            <a:lvl4pPr>
              <a:defRPr sz="2400">
                <a:solidFill>
                  <a:schemeClr val="tx1"/>
                </a:solidFill>
                <a:latin typeface="Times New Roman" charset="0"/>
                <a:ea typeface="ＭＳ Ｐゴシック" charset="-128"/>
              </a:defRPr>
            </a:lvl4pPr>
            <a:lvl5pPr>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fld id="{90D2F91D-4E05-4E06-869F-0BB0D4112330}" type="slidenum">
              <a:rPr lang="en-US" sz="1200"/>
              <a:pPr/>
              <a:t>41</a:t>
            </a:fld>
            <a:endParaRPr 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imes New Roman" charset="0"/>
              <a:ea typeface="ＭＳ Ｐゴシック" charset="-128"/>
            </a:endParaRPr>
          </a:p>
        </p:txBody>
      </p:sp>
    </p:spTree>
    <p:extLst>
      <p:ext uri="{BB962C8B-B14F-4D97-AF65-F5344CB8AC3E}">
        <p14:creationId xmlns:p14="http://schemas.microsoft.com/office/powerpoint/2010/main" val="3395588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BE7718-440D-46B5-8C86-ABE554859982}" type="slidenum">
              <a:rPr lang="en-US" smtClean="0"/>
              <a:t>49</a:t>
            </a:fld>
            <a:endParaRPr lang="en-US"/>
          </a:p>
        </p:txBody>
      </p:sp>
    </p:spTree>
    <p:extLst>
      <p:ext uri="{BB962C8B-B14F-4D97-AF65-F5344CB8AC3E}">
        <p14:creationId xmlns:p14="http://schemas.microsoft.com/office/powerpoint/2010/main" val="1353192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05FEE-C696-4D8E-8999-45C3AA2A1386}"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B05FEE-C696-4D8E-8999-45C3AA2A1386}"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B05FEE-C696-4D8E-8999-45C3AA2A1386}"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B05FEE-C696-4D8E-8999-45C3AA2A1386}" type="datetimeFigureOut">
              <a:rPr lang="en-US" smtClean="0"/>
              <a:t>9/24/19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B05FEE-C696-4D8E-8999-45C3AA2A1386}" type="datetimeFigureOut">
              <a:rPr lang="en-US" smtClean="0"/>
              <a:t>9/24/19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B05FEE-C696-4D8E-8999-45C3AA2A1386}" type="datetimeFigureOut">
              <a:rPr lang="en-US" smtClean="0"/>
              <a:t>9/24/19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B05FEE-C696-4D8E-8999-45C3AA2A1386}" type="datetimeFigureOut">
              <a:rPr lang="en-US" smtClean="0"/>
              <a:t>9/24/19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B05FEE-C696-4D8E-8999-45C3AA2A1386}" type="datetimeFigureOut">
              <a:rPr lang="en-US" smtClean="0"/>
              <a:t>9/24/19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F60B2-62B7-43E3-916D-309EB302BD77}"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AB05FEE-C696-4D8E-8999-45C3AA2A1386}" type="datetimeFigureOut">
              <a:rPr lang="en-US" smtClean="0"/>
              <a:t>9/24/19</a:t>
            </a:fld>
            <a:endParaRPr lang="en-US"/>
          </a:p>
        </p:txBody>
      </p:sp>
      <p:sp>
        <p:nvSpPr>
          <p:cNvPr id="9" name="Slide Number Placeholder 8"/>
          <p:cNvSpPr>
            <a:spLocks noGrp="1"/>
          </p:cNvSpPr>
          <p:nvPr>
            <p:ph type="sldNum" sz="quarter" idx="11"/>
          </p:nvPr>
        </p:nvSpPr>
        <p:spPr/>
        <p:txBody>
          <a:bodyPr/>
          <a:lstStyle/>
          <a:p>
            <a:fld id="{7AEF60B2-62B7-43E3-916D-309EB302BD7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B05FEE-C696-4D8E-8999-45C3AA2A1386}"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B05FEE-C696-4D8E-8999-45C3AA2A1386}"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F60B2-62B7-43E3-916D-309EB302BD7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7AEF60B2-62B7-43E3-916D-309EB302BD77}"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AB05FEE-C696-4D8E-8999-45C3AA2A1386}" type="datetimeFigureOut">
              <a:rPr lang="en-US" smtClean="0"/>
              <a:t>9/24/19</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creative-wisdom.com/" TargetMode="External"/><Relationship Id="rId2" Type="http://schemas.openxmlformats.org/officeDocument/2006/relationships/hyperlink" Target="https://www.youtube.com/watch?v=3vlpQHJ09do"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youtube.com/watch?v=Nls3wxRZEo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ncbi.nlm.nih.gov/pmc/articles/PMC3700661/"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p:txBody>
          <a:bodyPr/>
          <a:lstStyle/>
          <a:p>
            <a:r>
              <a:rPr lang="en-US"/>
              <a:t>Chapter 5</a:t>
            </a:r>
          </a:p>
        </p:txBody>
      </p:sp>
      <p:sp>
        <p:nvSpPr>
          <p:cNvPr id="14339" name="Rectangle 3"/>
          <p:cNvSpPr>
            <a:spLocks noGrp="1" noChangeArrowheads="1"/>
          </p:cNvSpPr>
          <p:nvPr>
            <p:ph type="subTitle" idx="1"/>
          </p:nvPr>
        </p:nvSpPr>
        <p:spPr/>
        <p:txBody>
          <a:bodyPr/>
          <a:lstStyle/>
          <a:p>
            <a:r>
              <a:rPr lang="en-US"/>
              <a:t>Short-Term and Working Memory</a:t>
            </a:r>
            <a:endParaRPr lang="en-US" dirty="0"/>
          </a:p>
        </p:txBody>
      </p:sp>
    </p:spTree>
    <p:extLst>
      <p:ext uri="{BB962C8B-B14F-4D97-AF65-F5344CB8AC3E}">
        <p14:creationId xmlns:p14="http://schemas.microsoft.com/office/powerpoint/2010/main" val="1830370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a:t>Some Questions to Consider</a:t>
            </a:r>
          </a:p>
        </p:txBody>
      </p:sp>
      <p:sp>
        <p:nvSpPr>
          <p:cNvPr id="3075" name="Content Placeholder 2"/>
          <p:cNvSpPr>
            <a:spLocks noGrp="1"/>
          </p:cNvSpPr>
          <p:nvPr>
            <p:ph idx="1"/>
          </p:nvPr>
        </p:nvSpPr>
        <p:spPr/>
        <p:txBody>
          <a:bodyPr>
            <a:normAutofit/>
          </a:bodyPr>
          <a:lstStyle/>
          <a:p>
            <a:r>
              <a:rPr lang="en-US" altLang="en-US" sz="2800" dirty="0"/>
              <a:t>Why can we remember a telephone number long enough to place a call, but then we forget it almost immediately? </a:t>
            </a:r>
          </a:p>
          <a:p>
            <a:r>
              <a:rPr lang="en-US" altLang="en-US" sz="2800" dirty="0"/>
              <a:t>How is memory involved in processes such as doing a math problem?</a:t>
            </a:r>
          </a:p>
          <a:p>
            <a:r>
              <a:rPr lang="en-US" altLang="en-US" sz="2800" dirty="0"/>
              <a:t>Do we use the same memory system to remember things we have seen and things we have heard?</a:t>
            </a:r>
          </a:p>
          <a:p>
            <a:r>
              <a:rPr lang="en-US" altLang="en-US" sz="2800" dirty="0">
                <a:solidFill>
                  <a:srgbClr val="FF0000"/>
                </a:solidFill>
              </a:rPr>
              <a:t>Is memorization an important skill today? Why or why not?</a:t>
            </a:r>
          </a:p>
        </p:txBody>
      </p:sp>
    </p:spTree>
    <p:extLst>
      <p:ext uri="{BB962C8B-B14F-4D97-AF65-F5344CB8AC3E}">
        <p14:creationId xmlns:p14="http://schemas.microsoft.com/office/powerpoint/2010/main" val="416791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26"/>
          <p:cNvSpPr>
            <a:spLocks noGrp="1" noChangeArrowheads="1"/>
          </p:cNvSpPr>
          <p:nvPr>
            <p:ph type="title"/>
          </p:nvPr>
        </p:nvSpPr>
        <p:spPr/>
        <p:txBody>
          <a:bodyPr/>
          <a:lstStyle/>
          <a:p>
            <a:r>
              <a:rPr lang="en-US" altLang="en-US"/>
              <a:t>What Is Memory?</a:t>
            </a:r>
          </a:p>
        </p:txBody>
      </p:sp>
      <p:sp>
        <p:nvSpPr>
          <p:cNvPr id="4099" name="Rectangle 1027"/>
          <p:cNvSpPr>
            <a:spLocks noGrp="1" noChangeArrowheads="1"/>
          </p:cNvSpPr>
          <p:nvPr>
            <p:ph idx="1"/>
          </p:nvPr>
        </p:nvSpPr>
        <p:spPr/>
        <p:txBody>
          <a:bodyPr/>
          <a:lstStyle/>
          <a:p>
            <a:r>
              <a:rPr lang="en-US" altLang="en-US" sz="2800" dirty="0"/>
              <a:t>Memory: processes involved in retaining, retrieving, and using information about stimuli, images, events, ideas, and skills after the original information is no longer present</a:t>
            </a:r>
          </a:p>
          <a:p>
            <a:r>
              <a:rPr lang="en-US" altLang="en-US" sz="2800" dirty="0"/>
              <a:t>Memory is active any time; some </a:t>
            </a:r>
            <a:r>
              <a:rPr lang="en-US" altLang="en-US" sz="2800" dirty="0">
                <a:solidFill>
                  <a:srgbClr val="FF0000"/>
                </a:solidFill>
              </a:rPr>
              <a:t>past experience </a:t>
            </a:r>
            <a:r>
              <a:rPr lang="en-US" altLang="en-US" sz="2800" dirty="0"/>
              <a:t>has an impact on how you think or behave now or in the future</a:t>
            </a:r>
          </a:p>
          <a:p>
            <a:pPr lvl="1"/>
            <a:endParaRPr lang="en-US" altLang="en-US" dirty="0"/>
          </a:p>
        </p:txBody>
      </p:sp>
    </p:spTree>
    <p:extLst>
      <p:ext uri="{BB962C8B-B14F-4D97-AF65-F5344CB8AC3E}">
        <p14:creationId xmlns:p14="http://schemas.microsoft.com/office/powerpoint/2010/main" val="222733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Modal Model of Memory</a:t>
            </a:r>
          </a:p>
        </p:txBody>
      </p:sp>
      <p:sp>
        <p:nvSpPr>
          <p:cNvPr id="227331" name="Rectangle 3"/>
          <p:cNvSpPr>
            <a:spLocks noGrp="1" noChangeArrowheads="1"/>
          </p:cNvSpPr>
          <p:nvPr>
            <p:ph idx="1"/>
          </p:nvPr>
        </p:nvSpPr>
        <p:spPr/>
        <p:txBody>
          <a:bodyPr>
            <a:normAutofit/>
          </a:bodyPr>
          <a:lstStyle/>
          <a:p>
            <a:r>
              <a:rPr lang="en-US" altLang="en-US" sz="2800" dirty="0"/>
              <a:t>Atkinson and Shiffrin (1968)</a:t>
            </a:r>
          </a:p>
          <a:p>
            <a:r>
              <a:rPr lang="en-US" altLang="en-US" sz="2800" dirty="0"/>
              <a:t>Three different types of memory:</a:t>
            </a:r>
          </a:p>
          <a:p>
            <a:pPr lvl="1"/>
            <a:r>
              <a:rPr lang="en-US" altLang="en-US" sz="2800" dirty="0"/>
              <a:t>Sensory Memory – Initial stage that holds all incoming information for seconds or fractions of a second</a:t>
            </a:r>
          </a:p>
          <a:p>
            <a:pPr lvl="1"/>
            <a:r>
              <a:rPr lang="en-US" altLang="en-US" sz="2800" dirty="0"/>
              <a:t>Short-term Memory – Holds five to seven items for about 15 to 20 seconds.</a:t>
            </a:r>
          </a:p>
          <a:p>
            <a:pPr lvl="1"/>
            <a:r>
              <a:rPr lang="en-US" altLang="en-US" sz="2800" dirty="0"/>
              <a:t>Long-term Memory – Can hold a large amount of information for years or even decades</a:t>
            </a:r>
          </a:p>
        </p:txBody>
      </p:sp>
    </p:spTree>
    <p:extLst>
      <p:ext uri="{BB962C8B-B14F-4D97-AF65-F5344CB8AC3E}">
        <p14:creationId xmlns:p14="http://schemas.microsoft.com/office/powerpoint/2010/main" val="14488423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7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733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2733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2733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273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49388" y="2057400"/>
            <a:ext cx="63277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2"/>
          <p:cNvSpPr>
            <a:spLocks noGrp="1" noChangeArrowheads="1"/>
          </p:cNvSpPr>
          <p:nvPr>
            <p:ph type="title" idx="4294967295"/>
          </p:nvPr>
        </p:nvSpPr>
        <p:spPr>
          <a:xfrm>
            <a:off x="304800" y="274638"/>
            <a:ext cx="7620000" cy="1143000"/>
          </a:xfrm>
        </p:spPr>
        <p:txBody>
          <a:bodyPr/>
          <a:lstStyle/>
          <a:p>
            <a:r>
              <a:rPr lang="en-US" altLang="en-US" dirty="0"/>
              <a:t>Modal Model of Memory</a:t>
            </a:r>
          </a:p>
        </p:txBody>
      </p:sp>
    </p:spTree>
    <p:extLst>
      <p:ext uri="{BB962C8B-B14F-4D97-AF65-F5344CB8AC3E}">
        <p14:creationId xmlns:p14="http://schemas.microsoft.com/office/powerpoint/2010/main" val="87636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a:t>Modal Model of Memory</a:t>
            </a:r>
          </a:p>
        </p:txBody>
      </p:sp>
      <p:sp>
        <p:nvSpPr>
          <p:cNvPr id="7171" name="Rectangle 3"/>
          <p:cNvSpPr>
            <a:spLocks noGrp="1" noChangeArrowheads="1"/>
          </p:cNvSpPr>
          <p:nvPr>
            <p:ph idx="1"/>
          </p:nvPr>
        </p:nvSpPr>
        <p:spPr/>
        <p:txBody>
          <a:bodyPr>
            <a:normAutofit/>
          </a:bodyPr>
          <a:lstStyle/>
          <a:p>
            <a:r>
              <a:rPr lang="en-US" altLang="en-US" sz="2800" dirty="0"/>
              <a:t>Control processes:  Active processes that can be done by the person</a:t>
            </a:r>
          </a:p>
          <a:p>
            <a:pPr lvl="1"/>
            <a:r>
              <a:rPr lang="en-US" altLang="en-US" sz="2800" dirty="0"/>
              <a:t>Rehearsal</a:t>
            </a:r>
          </a:p>
          <a:p>
            <a:pPr lvl="1"/>
            <a:r>
              <a:rPr lang="en-US" altLang="en-US" sz="2800" dirty="0"/>
              <a:t>Strategies used to make a stimulus more </a:t>
            </a:r>
            <a:r>
              <a:rPr lang="en-US" altLang="en-US" sz="2800" dirty="0">
                <a:solidFill>
                  <a:srgbClr val="FF0000"/>
                </a:solidFill>
              </a:rPr>
              <a:t>memorable</a:t>
            </a:r>
          </a:p>
          <a:p>
            <a:pPr lvl="1"/>
            <a:r>
              <a:rPr lang="en-US" altLang="en-US" sz="2800" dirty="0"/>
              <a:t>Strategies of attention that help you </a:t>
            </a:r>
            <a:r>
              <a:rPr lang="en-US" altLang="en-US" sz="2800" dirty="0">
                <a:solidFill>
                  <a:srgbClr val="FF0000"/>
                </a:solidFill>
              </a:rPr>
              <a:t>focus</a:t>
            </a:r>
            <a:r>
              <a:rPr lang="en-US" altLang="en-US" sz="2800" dirty="0"/>
              <a:t> on specific stimuli</a:t>
            </a:r>
          </a:p>
        </p:txBody>
      </p:sp>
    </p:spTree>
    <p:extLst>
      <p:ext uri="{BB962C8B-B14F-4D97-AF65-F5344CB8AC3E}">
        <p14:creationId xmlns:p14="http://schemas.microsoft.com/office/powerpoint/2010/main" val="1846800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C:\Users\jalderman\Desktop\image.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54250" y="0"/>
            <a:ext cx="5213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73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z="3200" dirty="0"/>
              <a:t>Modal Model of Memory:  Sensory Memory</a:t>
            </a:r>
          </a:p>
        </p:txBody>
      </p:sp>
      <p:sp>
        <p:nvSpPr>
          <p:cNvPr id="9219" name="Rectangle 3"/>
          <p:cNvSpPr>
            <a:spLocks noGrp="1" noChangeArrowheads="1"/>
          </p:cNvSpPr>
          <p:nvPr>
            <p:ph idx="1"/>
          </p:nvPr>
        </p:nvSpPr>
        <p:spPr>
          <a:xfrm>
            <a:off x="457200" y="1417638"/>
            <a:ext cx="7620000" cy="5135562"/>
          </a:xfrm>
        </p:spPr>
        <p:txBody>
          <a:bodyPr/>
          <a:lstStyle/>
          <a:p>
            <a:r>
              <a:rPr lang="en-US" altLang="en-US" sz="2400" dirty="0"/>
              <a:t>Sensory Memory: The retention, for brief periods of time, of the effects of sensory stimulation.</a:t>
            </a:r>
          </a:p>
          <a:p>
            <a:pPr lvl="1"/>
            <a:r>
              <a:rPr lang="en-US" altLang="en-US" sz="2400" dirty="0"/>
              <a:t>Information decays very quickly</a:t>
            </a:r>
          </a:p>
          <a:p>
            <a:r>
              <a:rPr lang="en-US" altLang="en-US" sz="2400" dirty="0"/>
              <a:t>Iconic Memory</a:t>
            </a:r>
          </a:p>
          <a:p>
            <a:pPr lvl="1"/>
            <a:r>
              <a:rPr lang="en-US" altLang="en-US" sz="2400" dirty="0"/>
              <a:t>Persistence of vision: retention of the perception of light</a:t>
            </a:r>
          </a:p>
          <a:p>
            <a:pPr lvl="2"/>
            <a:r>
              <a:rPr lang="en-US" altLang="en-US" sz="2400" dirty="0">
                <a:solidFill>
                  <a:srgbClr val="FF0000"/>
                </a:solidFill>
              </a:rPr>
              <a:t>Sparkler’s trail of light</a:t>
            </a:r>
          </a:p>
          <a:p>
            <a:pPr lvl="2"/>
            <a:r>
              <a:rPr lang="en-US" altLang="en-US" sz="2400" dirty="0">
                <a:solidFill>
                  <a:srgbClr val="FF0000"/>
                </a:solidFill>
              </a:rPr>
              <a:t>Frames in film (a movie is composed of still frames)</a:t>
            </a:r>
          </a:p>
          <a:p>
            <a:r>
              <a:rPr lang="en-US" altLang="en-US" sz="2400" dirty="0"/>
              <a:t>Echoic Memory</a:t>
            </a:r>
          </a:p>
          <a:p>
            <a:pPr lvl="1"/>
            <a:r>
              <a:rPr lang="en-US" altLang="en-US" sz="2400" dirty="0"/>
              <a:t>Persistence of sound</a:t>
            </a:r>
          </a:p>
          <a:p>
            <a:pPr lvl="2"/>
            <a:r>
              <a:rPr lang="en-US" altLang="en-US" sz="2400" dirty="0"/>
              <a:t>Brief lapse in understanding what someone just said.</a:t>
            </a:r>
          </a:p>
          <a:p>
            <a:endParaRPr lang="en-US" altLang="en-US" dirty="0"/>
          </a:p>
        </p:txBody>
      </p:sp>
    </p:spTree>
    <p:extLst>
      <p:ext uri="{BB962C8B-B14F-4D97-AF65-F5344CB8AC3E}">
        <p14:creationId xmlns:p14="http://schemas.microsoft.com/office/powerpoint/2010/main" val="4130796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www.creative-wisdom.com/photography/girls/fire_069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1380316"/>
            <a:ext cx="7307746" cy="4868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250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2" name="Picture 4" descr="http://www.creative-wisdom.com/photography/girls/oceanside_fire_266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8009" y="1066800"/>
            <a:ext cx="7778381"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555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www.creative-wisdom.com/photography/girls/oceanside_fire_266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1143000"/>
            <a:ext cx="7663994"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853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http://www.creative-wisdom.com/photography/girls/firedance_097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381000"/>
            <a:ext cx="381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creative-wisdom.com/photography/girls/firedance_125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19600" y="1820862"/>
            <a:ext cx="3810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799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Fire and wate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266825" y="1600200"/>
            <a:ext cx="600075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529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Fire and wat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3813" y="685800"/>
            <a:ext cx="4036813" cy="505050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ire and wat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94012" y="1993346"/>
            <a:ext cx="3668751" cy="4590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473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76250" y="609600"/>
            <a:ext cx="7620000" cy="1143000"/>
          </a:xfrm>
        </p:spPr>
        <p:txBody>
          <a:bodyPr/>
          <a:lstStyle/>
          <a:p>
            <a:r>
              <a:rPr lang="en-US" dirty="0"/>
              <a:t>Modal Model of Memory: Sensory Memory</a:t>
            </a:r>
          </a:p>
        </p:txBody>
      </p:sp>
      <p:sp>
        <p:nvSpPr>
          <p:cNvPr id="25603" name="Rectangle 3"/>
          <p:cNvSpPr>
            <a:spLocks noGrp="1" noChangeArrowheads="1"/>
          </p:cNvSpPr>
          <p:nvPr>
            <p:ph idx="1"/>
          </p:nvPr>
        </p:nvSpPr>
        <p:spPr>
          <a:xfrm>
            <a:off x="457200" y="2514600"/>
            <a:ext cx="7620000" cy="3124200"/>
          </a:xfrm>
        </p:spPr>
        <p:txBody>
          <a:bodyPr>
            <a:normAutofit/>
          </a:bodyPr>
          <a:lstStyle/>
          <a:p>
            <a:r>
              <a:rPr lang="en-US" sz="2800" dirty="0"/>
              <a:t>Holds large amount of information for a short period of time</a:t>
            </a:r>
          </a:p>
          <a:p>
            <a:pPr lvl="1"/>
            <a:r>
              <a:rPr lang="en-US" sz="2800" dirty="0"/>
              <a:t>Collects information </a:t>
            </a:r>
          </a:p>
          <a:p>
            <a:pPr lvl="1"/>
            <a:r>
              <a:rPr lang="en-US" sz="2800" dirty="0"/>
              <a:t>Holds information for </a:t>
            </a:r>
            <a:r>
              <a:rPr lang="en-US" sz="2800" dirty="0">
                <a:solidFill>
                  <a:srgbClr val="FF0000"/>
                </a:solidFill>
              </a:rPr>
              <a:t>initial processing</a:t>
            </a:r>
          </a:p>
          <a:p>
            <a:pPr lvl="1"/>
            <a:r>
              <a:rPr lang="en-US" sz="2800" dirty="0"/>
              <a:t>Experiments show that after delay and distraction recalling decreases rapidly.</a:t>
            </a:r>
          </a:p>
          <a:p>
            <a:pPr lvl="1"/>
            <a:endParaRPr lang="en-US" dirty="0"/>
          </a:p>
        </p:txBody>
      </p:sp>
    </p:spTree>
    <p:extLst>
      <p:ext uri="{BB962C8B-B14F-4D97-AF65-F5344CB8AC3E}">
        <p14:creationId xmlns:p14="http://schemas.microsoft.com/office/powerpoint/2010/main" val="1181774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247" y="685800"/>
            <a:ext cx="7620000" cy="1143000"/>
          </a:xfrm>
        </p:spPr>
        <p:txBody>
          <a:bodyPr/>
          <a:lstStyle/>
          <a:p>
            <a:r>
              <a:rPr lang="en-US" sz="3200" dirty="0"/>
              <a:t>Strategies of transferring info from STM to LTM</a:t>
            </a:r>
          </a:p>
        </p:txBody>
      </p:sp>
      <p:sp>
        <p:nvSpPr>
          <p:cNvPr id="3" name="Content Placeholder 2"/>
          <p:cNvSpPr>
            <a:spLocks noGrp="1"/>
          </p:cNvSpPr>
          <p:nvPr>
            <p:ph idx="1"/>
          </p:nvPr>
        </p:nvSpPr>
        <p:spPr>
          <a:xfrm>
            <a:off x="492868" y="2286000"/>
            <a:ext cx="7315200" cy="3969702"/>
          </a:xfrm>
        </p:spPr>
        <p:txBody>
          <a:bodyPr>
            <a:normAutofit lnSpcReduction="10000"/>
          </a:bodyPr>
          <a:lstStyle/>
          <a:p>
            <a:r>
              <a:rPr lang="en-US" sz="2800" dirty="0"/>
              <a:t>Practice makes perfect!</a:t>
            </a:r>
          </a:p>
          <a:p>
            <a:r>
              <a:rPr lang="en-US" sz="2800" dirty="0"/>
              <a:t>Repeat! Repeat! Repeat!......</a:t>
            </a:r>
          </a:p>
          <a:p>
            <a:r>
              <a:rPr lang="en-US" sz="2800" dirty="0"/>
              <a:t>You can re-read and re-verbalize the information over and over, or use some smart strategies</a:t>
            </a:r>
          </a:p>
          <a:p>
            <a:pPr lvl="1"/>
            <a:r>
              <a:rPr lang="en-US" sz="2600" dirty="0"/>
              <a:t>Mnemonics</a:t>
            </a:r>
          </a:p>
          <a:p>
            <a:pPr lvl="1"/>
            <a:r>
              <a:rPr lang="en-US" sz="2600" dirty="0"/>
              <a:t>Drawing: Visual clue</a:t>
            </a:r>
          </a:p>
          <a:p>
            <a:pPr lvl="1"/>
            <a:r>
              <a:rPr lang="en-US" sz="2600" dirty="0"/>
              <a:t>Mind palace (filing system, data structure)</a:t>
            </a:r>
          </a:p>
          <a:p>
            <a:pPr lvl="1"/>
            <a:r>
              <a:rPr lang="en-US" sz="2600" dirty="0"/>
              <a:t>Chunking (grouping)</a:t>
            </a:r>
          </a:p>
        </p:txBody>
      </p:sp>
    </p:spTree>
    <p:extLst>
      <p:ext uri="{BB962C8B-B14F-4D97-AF65-F5344CB8AC3E}">
        <p14:creationId xmlns:p14="http://schemas.microsoft.com/office/powerpoint/2010/main" val="466062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Mnemonics</a:t>
            </a:r>
          </a:p>
        </p:txBody>
      </p:sp>
      <p:sp>
        <p:nvSpPr>
          <p:cNvPr id="3" name="Content Placeholder 2"/>
          <p:cNvSpPr>
            <a:spLocks noGrp="1"/>
          </p:cNvSpPr>
          <p:nvPr>
            <p:ph idx="1"/>
          </p:nvPr>
        </p:nvSpPr>
        <p:spPr>
          <a:xfrm>
            <a:off x="457200" y="1440498"/>
            <a:ext cx="7924800" cy="4800600"/>
          </a:xfrm>
        </p:spPr>
        <p:txBody>
          <a:bodyPr>
            <a:normAutofit/>
          </a:bodyPr>
          <a:lstStyle/>
          <a:p>
            <a:r>
              <a:rPr lang="en-US" sz="2400" dirty="0"/>
              <a:t>Example:  how to remember the names of all five Great Lakes?</a:t>
            </a:r>
          </a:p>
          <a:p>
            <a:r>
              <a:rPr lang="en-US" sz="2400" dirty="0">
                <a:solidFill>
                  <a:srgbClr val="FF0000"/>
                </a:solidFill>
              </a:rPr>
              <a:t>S</a:t>
            </a:r>
            <a:r>
              <a:rPr lang="en-US" sz="2400" dirty="0"/>
              <a:t>uperior, </a:t>
            </a:r>
            <a:r>
              <a:rPr lang="en-US" sz="2400" dirty="0">
                <a:solidFill>
                  <a:srgbClr val="FF0000"/>
                </a:solidFill>
              </a:rPr>
              <a:t>M</a:t>
            </a:r>
            <a:r>
              <a:rPr lang="en-US" sz="2400" dirty="0"/>
              <a:t>ichigan, </a:t>
            </a:r>
            <a:r>
              <a:rPr lang="en-US" sz="2400" dirty="0">
                <a:solidFill>
                  <a:srgbClr val="FF0000"/>
                </a:solidFill>
              </a:rPr>
              <a:t>H</a:t>
            </a:r>
            <a:r>
              <a:rPr lang="en-US" sz="2400" dirty="0"/>
              <a:t>uron, </a:t>
            </a:r>
            <a:r>
              <a:rPr lang="en-US" sz="2400" dirty="0">
                <a:solidFill>
                  <a:srgbClr val="FF0000"/>
                </a:solidFill>
              </a:rPr>
              <a:t>E</a:t>
            </a:r>
            <a:r>
              <a:rPr lang="en-US" sz="2400" dirty="0"/>
              <a:t>rie, </a:t>
            </a:r>
            <a:r>
              <a:rPr lang="en-US" sz="2400" dirty="0">
                <a:solidFill>
                  <a:srgbClr val="FF0000"/>
                </a:solidFill>
              </a:rPr>
              <a:t>O</a:t>
            </a:r>
            <a:r>
              <a:rPr lang="en-US" sz="2400" dirty="0"/>
              <a:t>ntario</a:t>
            </a:r>
          </a:p>
          <a:p>
            <a:r>
              <a:rPr lang="en-US" sz="2400" dirty="0"/>
              <a:t>Super man helps every one (SMHEO)</a:t>
            </a:r>
          </a:p>
        </p:txBody>
      </p:sp>
      <p:pic>
        <p:nvPicPr>
          <p:cNvPr id="1026" name="Picture 2" descr="Image result for great lake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66823" y="3298824"/>
            <a:ext cx="6010377" cy="355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62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Mnemonics</a:t>
            </a:r>
          </a:p>
        </p:txBody>
      </p:sp>
      <p:sp>
        <p:nvSpPr>
          <p:cNvPr id="3" name="Content Placeholder 2"/>
          <p:cNvSpPr>
            <a:spLocks noGrp="1"/>
          </p:cNvSpPr>
          <p:nvPr>
            <p:ph idx="1"/>
          </p:nvPr>
        </p:nvSpPr>
        <p:spPr>
          <a:xfrm>
            <a:off x="457200" y="1440498"/>
            <a:ext cx="7924800" cy="4800600"/>
          </a:xfrm>
        </p:spPr>
        <p:txBody>
          <a:bodyPr>
            <a:normAutofit/>
          </a:bodyPr>
          <a:lstStyle/>
          <a:p>
            <a:r>
              <a:rPr lang="en-US" sz="2400" dirty="0"/>
              <a:t>Another way: HOMES</a:t>
            </a:r>
          </a:p>
          <a:p>
            <a:r>
              <a:rPr lang="en-US" sz="2400" dirty="0">
                <a:solidFill>
                  <a:srgbClr val="FF0000"/>
                </a:solidFill>
              </a:rPr>
              <a:t>H</a:t>
            </a:r>
            <a:r>
              <a:rPr lang="en-US" sz="2400" dirty="0"/>
              <a:t>uron, </a:t>
            </a:r>
            <a:r>
              <a:rPr lang="en-US" sz="2400" dirty="0">
                <a:solidFill>
                  <a:srgbClr val="FF0000"/>
                </a:solidFill>
              </a:rPr>
              <a:t>O</a:t>
            </a:r>
            <a:r>
              <a:rPr lang="en-US" sz="2400" dirty="0"/>
              <a:t>ntario, </a:t>
            </a:r>
            <a:r>
              <a:rPr lang="en-US" sz="2400" dirty="0">
                <a:solidFill>
                  <a:srgbClr val="FF0000"/>
                </a:solidFill>
              </a:rPr>
              <a:t>M</a:t>
            </a:r>
            <a:r>
              <a:rPr lang="en-US" sz="2400" dirty="0"/>
              <a:t>ichigan, </a:t>
            </a:r>
            <a:r>
              <a:rPr lang="en-US" sz="2400" dirty="0">
                <a:solidFill>
                  <a:srgbClr val="FF0000"/>
                </a:solidFill>
              </a:rPr>
              <a:t>E</a:t>
            </a:r>
            <a:r>
              <a:rPr lang="en-US" sz="2400" dirty="0"/>
              <a:t>rie, </a:t>
            </a:r>
            <a:r>
              <a:rPr lang="en-US" sz="2400" dirty="0">
                <a:solidFill>
                  <a:srgbClr val="FF0000"/>
                </a:solidFill>
              </a:rPr>
              <a:t>S</a:t>
            </a:r>
            <a:r>
              <a:rPr lang="en-US" sz="2400" dirty="0"/>
              <a:t>uperior</a:t>
            </a:r>
          </a:p>
        </p:txBody>
      </p:sp>
      <p:pic>
        <p:nvPicPr>
          <p:cNvPr id="1026" name="Picture 2" descr="Image result for great lake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52600" y="2895600"/>
            <a:ext cx="6010377" cy="355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71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Mnemonics</a:t>
            </a:r>
          </a:p>
        </p:txBody>
      </p:sp>
      <p:sp>
        <p:nvSpPr>
          <p:cNvPr id="3" name="Content Placeholder 2"/>
          <p:cNvSpPr>
            <a:spLocks noGrp="1"/>
          </p:cNvSpPr>
          <p:nvPr>
            <p:ph idx="1"/>
          </p:nvPr>
        </p:nvSpPr>
        <p:spPr>
          <a:xfrm>
            <a:off x="457200" y="1440498"/>
            <a:ext cx="7924800" cy="4800600"/>
          </a:xfrm>
        </p:spPr>
        <p:txBody>
          <a:bodyPr>
            <a:normAutofit/>
          </a:bodyPr>
          <a:lstStyle/>
          <a:p>
            <a:r>
              <a:rPr lang="en-US" sz="2400" dirty="0"/>
              <a:t>How to remember the names of the first 8 US presidents?</a:t>
            </a:r>
          </a:p>
          <a:p>
            <a:r>
              <a:rPr lang="en-US" sz="2400" dirty="0"/>
              <a:t>Will a jolly man make a jolly visitor?</a:t>
            </a:r>
          </a:p>
          <a:p>
            <a:r>
              <a:rPr lang="en-US" sz="2400" dirty="0"/>
              <a:t>George </a:t>
            </a:r>
            <a:r>
              <a:rPr lang="en-US" sz="2400" dirty="0">
                <a:solidFill>
                  <a:srgbClr val="FF0000"/>
                </a:solidFill>
              </a:rPr>
              <a:t>W</a:t>
            </a:r>
            <a:r>
              <a:rPr lang="en-US" sz="2400" dirty="0"/>
              <a:t>ashington</a:t>
            </a:r>
          </a:p>
          <a:p>
            <a:r>
              <a:rPr lang="en-US" sz="2400" dirty="0"/>
              <a:t>John Quincy </a:t>
            </a:r>
            <a:r>
              <a:rPr lang="en-US" sz="2400" dirty="0">
                <a:solidFill>
                  <a:srgbClr val="FF0000"/>
                </a:solidFill>
              </a:rPr>
              <a:t>A</a:t>
            </a:r>
            <a:r>
              <a:rPr lang="en-US" sz="2400" dirty="0"/>
              <a:t>dams</a:t>
            </a:r>
          </a:p>
          <a:p>
            <a:r>
              <a:rPr lang="en-US" sz="2400" dirty="0"/>
              <a:t>Thomas </a:t>
            </a:r>
            <a:r>
              <a:rPr lang="en-US" sz="2400" dirty="0">
                <a:solidFill>
                  <a:srgbClr val="FF0000"/>
                </a:solidFill>
              </a:rPr>
              <a:t>J</a:t>
            </a:r>
            <a:r>
              <a:rPr lang="en-US" sz="2400" dirty="0"/>
              <a:t>efferson</a:t>
            </a:r>
          </a:p>
          <a:p>
            <a:r>
              <a:rPr lang="en-US" sz="2400" dirty="0"/>
              <a:t>James </a:t>
            </a:r>
            <a:r>
              <a:rPr lang="en-US" sz="2400" dirty="0">
                <a:solidFill>
                  <a:srgbClr val="FF0000"/>
                </a:solidFill>
              </a:rPr>
              <a:t>M</a:t>
            </a:r>
            <a:r>
              <a:rPr lang="en-US" sz="2400" dirty="0"/>
              <a:t>adison</a:t>
            </a:r>
          </a:p>
          <a:p>
            <a:r>
              <a:rPr lang="en-US" sz="2400" dirty="0"/>
              <a:t>James </a:t>
            </a:r>
            <a:r>
              <a:rPr lang="en-US" sz="2400" dirty="0">
                <a:solidFill>
                  <a:srgbClr val="FF0000"/>
                </a:solidFill>
              </a:rPr>
              <a:t>M</a:t>
            </a:r>
            <a:r>
              <a:rPr lang="en-US" sz="2400" dirty="0"/>
              <a:t>onroe</a:t>
            </a:r>
          </a:p>
          <a:p>
            <a:r>
              <a:rPr lang="en-US" sz="2400" dirty="0"/>
              <a:t>John Quincy </a:t>
            </a:r>
            <a:r>
              <a:rPr lang="en-US" sz="2400" dirty="0">
                <a:solidFill>
                  <a:srgbClr val="FF0000"/>
                </a:solidFill>
              </a:rPr>
              <a:t>A</a:t>
            </a:r>
            <a:r>
              <a:rPr lang="en-US" sz="2400" dirty="0"/>
              <a:t>dams</a:t>
            </a:r>
          </a:p>
          <a:p>
            <a:r>
              <a:rPr lang="en-US" sz="2400" dirty="0"/>
              <a:t>Andrew </a:t>
            </a:r>
            <a:r>
              <a:rPr lang="en-US" sz="2400" dirty="0">
                <a:solidFill>
                  <a:srgbClr val="FF0000"/>
                </a:solidFill>
              </a:rPr>
              <a:t>J</a:t>
            </a:r>
            <a:r>
              <a:rPr lang="en-US" sz="2400" dirty="0"/>
              <a:t>ackson</a:t>
            </a:r>
          </a:p>
          <a:p>
            <a:r>
              <a:rPr lang="en-US" sz="2400" dirty="0"/>
              <a:t>Martin </a:t>
            </a:r>
            <a:r>
              <a:rPr lang="en-US" sz="2400" dirty="0">
                <a:solidFill>
                  <a:srgbClr val="FF0000"/>
                </a:solidFill>
              </a:rPr>
              <a:t>V</a:t>
            </a:r>
            <a:r>
              <a:rPr lang="en-US" sz="2400" dirty="0"/>
              <a:t>an Buren</a:t>
            </a:r>
          </a:p>
        </p:txBody>
      </p:sp>
      <p:pic>
        <p:nvPicPr>
          <p:cNvPr id="3074" name="Picture 2" descr="Image result for george washingt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38600" y="2514600"/>
            <a:ext cx="2366818" cy="3124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lated ima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3200" y="4076700"/>
            <a:ext cx="2385848" cy="24384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86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additive="base">
                                        <p:cTn id="13" dur="500" fill="hold"/>
                                        <p:tgtEl>
                                          <p:spTgt spid="3074"/>
                                        </p:tgtEl>
                                        <p:attrNameLst>
                                          <p:attrName>ppt_x</p:attrName>
                                        </p:attrNameLst>
                                      </p:cBhvr>
                                      <p:tavLst>
                                        <p:tav tm="0">
                                          <p:val>
                                            <p:strVal val="#ppt_x"/>
                                          </p:val>
                                        </p:tav>
                                        <p:tav tm="100000">
                                          <p:val>
                                            <p:strVal val="#ppt_x"/>
                                          </p:val>
                                        </p:tav>
                                      </p:tavLst>
                                    </p:anim>
                                    <p:anim calcmode="lin" valueType="num">
                                      <p:cBhvr additive="base">
                                        <p:cTn id="14"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Mnemonics</a:t>
            </a:r>
            <a:endParaRPr lang="en-US" dirty="0"/>
          </a:p>
        </p:txBody>
      </p:sp>
      <p:sp>
        <p:nvSpPr>
          <p:cNvPr id="3" name="Content Placeholder 2"/>
          <p:cNvSpPr>
            <a:spLocks noGrp="1"/>
          </p:cNvSpPr>
          <p:nvPr>
            <p:ph idx="1"/>
          </p:nvPr>
        </p:nvSpPr>
        <p:spPr>
          <a:xfrm>
            <a:off x="457200" y="1434783"/>
            <a:ext cx="7620000" cy="2057400"/>
          </a:xfrm>
        </p:spPr>
        <p:txBody>
          <a:bodyPr>
            <a:noAutofit/>
          </a:bodyPr>
          <a:lstStyle/>
          <a:p>
            <a:r>
              <a:rPr lang="en-US" sz="2400" dirty="0"/>
              <a:t>Can you remember the order of all eight planets in our solar systems?</a:t>
            </a:r>
          </a:p>
          <a:p>
            <a:r>
              <a:rPr lang="en-US" sz="2400" dirty="0"/>
              <a:t>Mercury,  Venus,  Earth,  Mars,  Jupiter,  Saturn, Uranus, Neptune</a:t>
            </a:r>
          </a:p>
          <a:p>
            <a:r>
              <a:rPr lang="en-US" sz="2400" dirty="0">
                <a:solidFill>
                  <a:srgbClr val="FF0000"/>
                </a:solidFill>
              </a:rPr>
              <a:t>M</a:t>
            </a:r>
            <a:r>
              <a:rPr lang="en-US" sz="2400" dirty="0"/>
              <a:t>y </a:t>
            </a:r>
            <a:r>
              <a:rPr lang="en-US" sz="2400" dirty="0">
                <a:solidFill>
                  <a:srgbClr val="FF0000"/>
                </a:solidFill>
              </a:rPr>
              <a:t>V</a:t>
            </a:r>
            <a:r>
              <a:rPr lang="en-US" sz="2400" dirty="0"/>
              <a:t>ery </a:t>
            </a:r>
            <a:r>
              <a:rPr lang="en-US" sz="2400" dirty="0">
                <a:solidFill>
                  <a:srgbClr val="FF0000"/>
                </a:solidFill>
              </a:rPr>
              <a:t>E</a:t>
            </a:r>
            <a:r>
              <a:rPr lang="en-US" sz="2400" dirty="0"/>
              <a:t>ducated </a:t>
            </a:r>
            <a:r>
              <a:rPr lang="en-US" sz="2400" dirty="0">
                <a:solidFill>
                  <a:srgbClr val="FF0000"/>
                </a:solidFill>
              </a:rPr>
              <a:t>M</a:t>
            </a:r>
            <a:r>
              <a:rPr lang="en-US" sz="2400" dirty="0"/>
              <a:t>other </a:t>
            </a:r>
            <a:r>
              <a:rPr lang="en-US" sz="2400" dirty="0">
                <a:solidFill>
                  <a:srgbClr val="FF0000"/>
                </a:solidFill>
              </a:rPr>
              <a:t>J</a:t>
            </a:r>
            <a:r>
              <a:rPr lang="en-US" sz="2400" dirty="0"/>
              <a:t>ust </a:t>
            </a:r>
            <a:r>
              <a:rPr lang="en-US" sz="2400" dirty="0">
                <a:solidFill>
                  <a:srgbClr val="FF0000"/>
                </a:solidFill>
              </a:rPr>
              <a:t>S</a:t>
            </a:r>
            <a:r>
              <a:rPr lang="en-US" sz="2400" dirty="0"/>
              <a:t>ent </a:t>
            </a:r>
            <a:r>
              <a:rPr lang="en-US" sz="2400" dirty="0">
                <a:solidFill>
                  <a:srgbClr val="FF0000"/>
                </a:solidFill>
              </a:rPr>
              <a:t>U</a:t>
            </a:r>
            <a:r>
              <a:rPr lang="en-US" sz="2400" dirty="0"/>
              <a:t>s </a:t>
            </a:r>
            <a:r>
              <a:rPr lang="en-US" sz="2400" dirty="0">
                <a:solidFill>
                  <a:srgbClr val="FF0000"/>
                </a:solidFill>
              </a:rPr>
              <a:t>N</a:t>
            </a:r>
            <a:r>
              <a:rPr lang="en-US" sz="2400" dirty="0"/>
              <a:t>owhere</a:t>
            </a:r>
          </a:p>
        </p:txBody>
      </p:sp>
      <p:pic>
        <p:nvPicPr>
          <p:cNvPr id="5122" name="Picture 2" descr="solar-system"/>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429000" y="3805872"/>
            <a:ext cx="4416425" cy="2940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563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Mnemonics</a:t>
            </a:r>
            <a:endParaRPr lang="en-US" dirty="0"/>
          </a:p>
        </p:txBody>
      </p:sp>
      <p:sp>
        <p:nvSpPr>
          <p:cNvPr id="3" name="Content Placeholder 2"/>
          <p:cNvSpPr>
            <a:spLocks noGrp="1"/>
          </p:cNvSpPr>
          <p:nvPr>
            <p:ph idx="1"/>
          </p:nvPr>
        </p:nvSpPr>
        <p:spPr/>
        <p:txBody>
          <a:bodyPr>
            <a:normAutofit/>
          </a:bodyPr>
          <a:lstStyle/>
          <a:p>
            <a:r>
              <a:rPr lang="en-US" sz="3600" dirty="0"/>
              <a:t>Ungraded discussion: Do you have some useful mnemonics that you want to share with your classmates and me?</a:t>
            </a:r>
          </a:p>
          <a:p>
            <a:r>
              <a:rPr lang="en-US" sz="3600" dirty="0"/>
              <a:t>Now you can use your laptop or phone to Google. </a:t>
            </a:r>
          </a:p>
        </p:txBody>
      </p:sp>
    </p:spTree>
    <p:extLst>
      <p:ext uri="{BB962C8B-B14F-4D97-AF65-F5344CB8AC3E}">
        <p14:creationId xmlns:p14="http://schemas.microsoft.com/office/powerpoint/2010/main" val="1825001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Drawing</a:t>
            </a:r>
          </a:p>
        </p:txBody>
      </p:sp>
      <p:sp>
        <p:nvSpPr>
          <p:cNvPr id="3" name="Content Placeholder 2"/>
          <p:cNvSpPr>
            <a:spLocks noGrp="1"/>
          </p:cNvSpPr>
          <p:nvPr>
            <p:ph idx="1"/>
          </p:nvPr>
        </p:nvSpPr>
        <p:spPr/>
        <p:txBody>
          <a:bodyPr/>
          <a:lstStyle/>
          <a:p>
            <a:r>
              <a:rPr lang="en-US" sz="2400" dirty="0"/>
              <a:t>Jeffrey </a:t>
            </a:r>
            <a:r>
              <a:rPr lang="en-US" sz="2400" dirty="0" err="1"/>
              <a:t>Wammes’s</a:t>
            </a:r>
            <a:r>
              <a:rPr lang="en-US" sz="2400" dirty="0"/>
              <a:t> experiment</a:t>
            </a:r>
          </a:p>
          <a:p>
            <a:r>
              <a:rPr lang="en-US" sz="2400" dirty="0"/>
              <a:t>After viewing the item pops up on the screen, the subjects were told to </a:t>
            </a:r>
            <a:r>
              <a:rPr lang="en-US" sz="2400" dirty="0">
                <a:solidFill>
                  <a:srgbClr val="FF0000"/>
                </a:solidFill>
              </a:rPr>
              <a:t>draw or write down </a:t>
            </a:r>
            <a:r>
              <a:rPr lang="en-US" sz="2400" dirty="0"/>
              <a:t>the item. </a:t>
            </a:r>
          </a:p>
          <a:p>
            <a:r>
              <a:rPr lang="en-US" sz="2400" dirty="0">
                <a:solidFill>
                  <a:srgbClr val="FF0000"/>
                </a:solidFill>
              </a:rPr>
              <a:t>Delay and distraction</a:t>
            </a:r>
            <a:r>
              <a:rPr lang="en-US" sz="2400" dirty="0"/>
              <a:t>: they were told to do unrelated tasks and resume later to recall the items.</a:t>
            </a:r>
          </a:p>
          <a:p>
            <a:r>
              <a:rPr lang="en-US" sz="2400" dirty="0"/>
              <a:t>The drawing group outperformed the writing group.</a:t>
            </a:r>
          </a:p>
          <a:p>
            <a:r>
              <a:rPr lang="en-US" sz="2400" dirty="0"/>
              <a:t>Implications:  When you do rehearsal or take notes, use graphical illustration!</a:t>
            </a:r>
          </a:p>
          <a:p>
            <a:endParaRPr lang="en-US" dirty="0"/>
          </a:p>
        </p:txBody>
      </p:sp>
    </p:spTree>
    <p:extLst>
      <p:ext uri="{BB962C8B-B14F-4D97-AF65-F5344CB8AC3E}">
        <p14:creationId xmlns:p14="http://schemas.microsoft.com/office/powerpoint/2010/main" val="1803612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029200" y="4396740"/>
            <a:ext cx="3276600" cy="18516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Drawing</a:t>
            </a:r>
          </a:p>
        </p:txBody>
      </p:sp>
      <p:sp>
        <p:nvSpPr>
          <p:cNvPr id="3" name="Content Placeholder 2"/>
          <p:cNvSpPr>
            <a:spLocks noGrp="1"/>
          </p:cNvSpPr>
          <p:nvPr>
            <p:ph idx="1"/>
          </p:nvPr>
        </p:nvSpPr>
        <p:spPr>
          <a:xfrm>
            <a:off x="190500" y="1447800"/>
            <a:ext cx="4572000" cy="4800600"/>
          </a:xfrm>
        </p:spPr>
        <p:txBody>
          <a:bodyPr>
            <a:normAutofit lnSpcReduction="10000"/>
          </a:bodyPr>
          <a:lstStyle/>
          <a:p>
            <a:r>
              <a:rPr lang="en-US" sz="2400" dirty="0"/>
              <a:t>Example: try to write down and memorize these relationships:</a:t>
            </a:r>
          </a:p>
          <a:p>
            <a:r>
              <a:rPr lang="en-US" sz="2400" dirty="0"/>
              <a:t>Home background includes SES, father’s job, father’s education. Math, science, and language test scores indicate academic achievement. Net worth, income, and job satisfaction indicate career success. Home background influences school achievement, and this influences career success.</a:t>
            </a:r>
          </a:p>
          <a:p>
            <a:r>
              <a:rPr lang="en-US" sz="2400" dirty="0"/>
              <a:t>Draw it!</a:t>
            </a:r>
          </a:p>
          <a:p>
            <a:endParaRPr lang="en-US" dirty="0"/>
          </a:p>
        </p:txBody>
      </p:sp>
      <p:pic>
        <p:nvPicPr>
          <p:cNvPr id="6146" name="Picture 2" descr="Structural equation model"/>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4000" b="6000"/>
          <a:stretch/>
        </p:blipFill>
        <p:spPr bwMode="auto">
          <a:xfrm>
            <a:off x="4800600" y="1166178"/>
            <a:ext cx="3810000" cy="304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953000" y="4419918"/>
            <a:ext cx="3429000" cy="2011362"/>
          </a:xfrm>
          <a:prstGeom prst="rect">
            <a:avLst/>
          </a:prstGeom>
        </p:spPr>
        <p:txBody>
          <a:bodyPr vert="horz" lIns="91440" tIns="45720" rIns="91440" bIns="45720" rtlCol="0">
            <a:normAutofit fontScale="925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None/>
            </a:pPr>
            <a:r>
              <a:rPr lang="en-US" sz="2400" dirty="0"/>
              <a:t>Notes: This model above was developed a few decades ago and thus family background includes father only, but not mother.</a:t>
            </a:r>
          </a:p>
          <a:p>
            <a:endParaRPr lang="en-US" dirty="0"/>
          </a:p>
        </p:txBody>
      </p:sp>
    </p:spTree>
    <p:extLst>
      <p:ext uri="{BB962C8B-B14F-4D97-AF65-F5344CB8AC3E}">
        <p14:creationId xmlns:p14="http://schemas.microsoft.com/office/powerpoint/2010/main" val="1664465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B746F-E640-2E4A-B597-0C6C003EF292}"/>
              </a:ext>
            </a:extLst>
          </p:cNvPr>
          <p:cNvSpPr>
            <a:spLocks noGrp="1"/>
          </p:cNvSpPr>
          <p:nvPr>
            <p:ph type="title"/>
          </p:nvPr>
        </p:nvSpPr>
        <p:spPr>
          <a:xfrm>
            <a:off x="457200" y="152400"/>
            <a:ext cx="7620000" cy="1143000"/>
          </a:xfrm>
        </p:spPr>
        <p:txBody>
          <a:bodyPr/>
          <a:lstStyle/>
          <a:p>
            <a:r>
              <a:rPr lang="en-US" dirty="0"/>
              <a:t>Mind palace</a:t>
            </a:r>
          </a:p>
        </p:txBody>
      </p:sp>
      <p:sp>
        <p:nvSpPr>
          <p:cNvPr id="3" name="Content Placeholder 2">
            <a:extLst>
              <a:ext uri="{FF2B5EF4-FFF2-40B4-BE49-F238E27FC236}">
                <a16:creationId xmlns:a16="http://schemas.microsoft.com/office/drawing/2014/main" id="{1BA328FD-5997-154A-91C8-FDEFC2367A90}"/>
              </a:ext>
            </a:extLst>
          </p:cNvPr>
          <p:cNvSpPr>
            <a:spLocks noGrp="1"/>
          </p:cNvSpPr>
          <p:nvPr>
            <p:ph idx="1"/>
          </p:nvPr>
        </p:nvSpPr>
        <p:spPr>
          <a:xfrm>
            <a:off x="440987" y="1275945"/>
            <a:ext cx="7620000" cy="4800600"/>
          </a:xfrm>
        </p:spPr>
        <p:txBody>
          <a:bodyPr/>
          <a:lstStyle/>
          <a:p>
            <a:r>
              <a:rPr lang="en-US" dirty="0">
                <a:hlinkClick r:id="rId2"/>
              </a:rPr>
              <a:t>https://www.youtube.com/watch?v=3vlpQHJ09do</a:t>
            </a:r>
            <a:endParaRPr lang="en-US" dirty="0"/>
          </a:p>
          <a:p>
            <a:r>
              <a:rPr lang="en-US" dirty="0"/>
              <a:t>A fancy name of data structure or filing system</a:t>
            </a:r>
          </a:p>
          <a:p>
            <a:r>
              <a:rPr lang="en-US" dirty="0"/>
              <a:t>When you have a piece of information in your STM, identify its category and decide ”where” to put it.</a:t>
            </a:r>
          </a:p>
          <a:p>
            <a:r>
              <a:rPr lang="en-US" dirty="0"/>
              <a:t>I have my own mind palace: My website: </a:t>
            </a:r>
            <a:r>
              <a:rPr lang="en-US" dirty="0">
                <a:hlinkClick r:id="rId3"/>
              </a:rPr>
              <a:t>http://www.creative-wisdom.com</a:t>
            </a:r>
            <a:endParaRPr lang="en-US" dirty="0"/>
          </a:p>
          <a:p>
            <a:endParaRPr lang="en-US" dirty="0"/>
          </a:p>
        </p:txBody>
      </p:sp>
      <p:pic>
        <p:nvPicPr>
          <p:cNvPr id="4" name="Picture 3">
            <a:extLst>
              <a:ext uri="{FF2B5EF4-FFF2-40B4-BE49-F238E27FC236}">
                <a16:creationId xmlns:a16="http://schemas.microsoft.com/office/drawing/2014/main" id="{73EE8B11-B7A1-FB42-BA50-1907F9614B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287" y="3581400"/>
            <a:ext cx="6629400" cy="3173137"/>
          </a:xfrm>
          <a:prstGeom prst="rect">
            <a:avLst/>
          </a:prstGeom>
        </p:spPr>
      </p:pic>
    </p:spTree>
    <p:extLst>
      <p:ext uri="{BB962C8B-B14F-4D97-AF65-F5344CB8AC3E}">
        <p14:creationId xmlns:p14="http://schemas.microsoft.com/office/powerpoint/2010/main" val="2909278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Modal Model of Memory: Short-Term Memory</a:t>
            </a:r>
          </a:p>
        </p:txBody>
      </p:sp>
      <p:sp>
        <p:nvSpPr>
          <p:cNvPr id="33795" name="Rectangle 3"/>
          <p:cNvSpPr>
            <a:spLocks noGrp="1" noChangeArrowheads="1"/>
          </p:cNvSpPr>
          <p:nvPr>
            <p:ph idx="1"/>
          </p:nvPr>
        </p:nvSpPr>
        <p:spPr/>
        <p:txBody>
          <a:bodyPr>
            <a:normAutofit fontScale="92500"/>
          </a:bodyPr>
          <a:lstStyle/>
          <a:p>
            <a:r>
              <a:rPr lang="en-US" sz="2800" dirty="0"/>
              <a:t>Classical Experiment: Measuring the duration of short-term memory</a:t>
            </a:r>
          </a:p>
          <a:p>
            <a:pPr lvl="1"/>
            <a:r>
              <a:rPr lang="en-US" sz="2800" dirty="0"/>
              <a:t>Read three letters, then a number</a:t>
            </a:r>
          </a:p>
          <a:p>
            <a:pPr lvl="1"/>
            <a:r>
              <a:rPr lang="en-US" sz="2800" dirty="0">
                <a:solidFill>
                  <a:srgbClr val="FF0000"/>
                </a:solidFill>
              </a:rPr>
              <a:t>Distraction</a:t>
            </a:r>
            <a:r>
              <a:rPr lang="en-US" sz="2800" dirty="0"/>
              <a:t>: Begin counting numbers backwards</a:t>
            </a:r>
          </a:p>
          <a:p>
            <a:pPr lvl="1"/>
            <a:r>
              <a:rPr lang="en-US" sz="2800" dirty="0">
                <a:solidFill>
                  <a:srgbClr val="FF0000"/>
                </a:solidFill>
              </a:rPr>
              <a:t>Delay: </a:t>
            </a:r>
            <a:r>
              <a:rPr lang="en-US" sz="2800" dirty="0"/>
              <a:t>After a set time, recall three letters</a:t>
            </a:r>
          </a:p>
          <a:p>
            <a:r>
              <a:rPr lang="en-US" altLang="en-US" sz="2800" dirty="0"/>
              <a:t>After three seconds of counting, participants performed at 80%</a:t>
            </a:r>
          </a:p>
          <a:p>
            <a:r>
              <a:rPr lang="en-US" altLang="en-US" sz="2800" dirty="0"/>
              <a:t>After 18 seconds of counting, participants performed at 10%</a:t>
            </a:r>
          </a:p>
          <a:p>
            <a:pPr lvl="1"/>
            <a:r>
              <a:rPr lang="en-US" altLang="en-US" sz="2800" dirty="0"/>
              <a:t>Interference Theory vs. Decay Theory</a:t>
            </a:r>
            <a:endParaRPr lang="en-US" sz="2800"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468506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14513" y="1447800"/>
            <a:ext cx="5300662"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2"/>
          <p:cNvSpPr>
            <a:spLocks noGrp="1" noChangeArrowheads="1"/>
          </p:cNvSpPr>
          <p:nvPr>
            <p:ph type="title"/>
          </p:nvPr>
        </p:nvSpPr>
        <p:spPr/>
        <p:txBody>
          <a:bodyPr/>
          <a:lstStyle/>
          <a:p>
            <a:r>
              <a:rPr lang="en-US" altLang="en-US"/>
              <a:t>Modal Model of Memory: Short-Term Memory</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85966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t>Modal Model of Memory: Short-Term Memory</a:t>
            </a:r>
          </a:p>
        </p:txBody>
      </p:sp>
      <p:sp>
        <p:nvSpPr>
          <p:cNvPr id="20483" name="Rectangle 3"/>
          <p:cNvSpPr>
            <a:spLocks noGrp="1" noChangeArrowheads="1"/>
          </p:cNvSpPr>
          <p:nvPr>
            <p:ph idx="1"/>
          </p:nvPr>
        </p:nvSpPr>
        <p:spPr>
          <a:xfrm>
            <a:off x="381000" y="1981200"/>
            <a:ext cx="7620000" cy="4267200"/>
          </a:xfrm>
        </p:spPr>
        <p:txBody>
          <a:bodyPr>
            <a:normAutofit/>
          </a:bodyPr>
          <a:lstStyle/>
          <a:p>
            <a:r>
              <a:rPr lang="en-US" altLang="en-US" sz="2400" dirty="0">
                <a:solidFill>
                  <a:srgbClr val="FF0000"/>
                </a:solidFill>
              </a:rPr>
              <a:t>Proactive interference</a:t>
            </a:r>
            <a:r>
              <a:rPr lang="en-US" altLang="en-US" sz="2400" dirty="0"/>
              <a:t>: Occurs when information learned previously interferes with learning new information</a:t>
            </a:r>
          </a:p>
          <a:p>
            <a:pPr lvl="1"/>
            <a:r>
              <a:rPr lang="en-US" altLang="en-US" sz="2400" dirty="0"/>
              <a:t>Example:  </a:t>
            </a:r>
            <a:r>
              <a:rPr lang="en-US" altLang="en-US" sz="2400" i="1" dirty="0"/>
              <a:t>Your native language may make it more difficult to learn and remember a new foreign language</a:t>
            </a:r>
            <a:endParaRPr lang="en-US" altLang="en-US" sz="2400" dirty="0"/>
          </a:p>
          <a:p>
            <a:r>
              <a:rPr lang="en-US" altLang="en-US" sz="2400" dirty="0">
                <a:solidFill>
                  <a:srgbClr val="FF0000"/>
                </a:solidFill>
              </a:rPr>
              <a:t>Retroactive interference</a:t>
            </a:r>
            <a:r>
              <a:rPr lang="en-US" altLang="en-US" sz="2400" dirty="0"/>
              <a:t>: Occurs when new learning interferes with remembering old learning</a:t>
            </a:r>
          </a:p>
          <a:p>
            <a:pPr lvl="1"/>
            <a:r>
              <a:rPr lang="en-US" altLang="en-US" sz="2400" dirty="0"/>
              <a:t>Example:  </a:t>
            </a:r>
            <a:r>
              <a:rPr lang="en-US" altLang="en-US" sz="2400" i="1" dirty="0"/>
              <a:t>After you get a new telephone number and use it for a while, you may have difficulty remembering your old phone number</a:t>
            </a:r>
          </a:p>
        </p:txBody>
      </p:sp>
    </p:spTree>
    <p:extLst>
      <p:ext uri="{BB962C8B-B14F-4D97-AF65-F5344CB8AC3E}">
        <p14:creationId xmlns:p14="http://schemas.microsoft.com/office/powerpoint/2010/main" val="74972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experience</a:t>
            </a:r>
          </a:p>
        </p:txBody>
      </p:sp>
      <p:sp>
        <p:nvSpPr>
          <p:cNvPr id="3" name="Content Placeholder 2"/>
          <p:cNvSpPr>
            <a:spLocks noGrp="1"/>
          </p:cNvSpPr>
          <p:nvPr>
            <p:ph idx="1"/>
          </p:nvPr>
        </p:nvSpPr>
        <p:spPr>
          <a:xfrm>
            <a:off x="430530" y="1440498"/>
            <a:ext cx="7848600" cy="4800600"/>
          </a:xfrm>
        </p:spPr>
        <p:txBody>
          <a:bodyPr>
            <a:normAutofit lnSpcReduction="10000"/>
          </a:bodyPr>
          <a:lstStyle/>
          <a:p>
            <a:r>
              <a:rPr lang="en-US" sz="2400" dirty="0"/>
              <a:t>Usually in a five-week summer class my students can retain more information and perform better in the exam (And I got better end-of-course evaluation). </a:t>
            </a:r>
          </a:p>
          <a:p>
            <a:r>
              <a:rPr lang="en-US" sz="2400" dirty="0"/>
              <a:t>My theory: </a:t>
            </a:r>
          </a:p>
          <a:p>
            <a:r>
              <a:rPr lang="en-US" sz="2400" dirty="0"/>
              <a:t>In a summer course we meet three to four days a week.  When I lecture new concepts on Tuesday, students still remember the previous related concepts that I taught on Monday. There is </a:t>
            </a:r>
            <a:r>
              <a:rPr lang="en-US" sz="2400" dirty="0">
                <a:solidFill>
                  <a:srgbClr val="FF0000"/>
                </a:solidFill>
              </a:rPr>
              <a:t>no delay </a:t>
            </a:r>
            <a:r>
              <a:rPr lang="en-US" sz="2400" dirty="0"/>
              <a:t>causing memory gap.</a:t>
            </a:r>
          </a:p>
          <a:p>
            <a:r>
              <a:rPr lang="en-US" sz="2400" dirty="0"/>
              <a:t>In a 5-week summer course most students take one to two classes only. They are fully occupied because they have to do the reading and assignments every day. </a:t>
            </a:r>
            <a:r>
              <a:rPr lang="en-US" sz="2400" dirty="0">
                <a:solidFill>
                  <a:srgbClr val="FF0000"/>
                </a:solidFill>
              </a:rPr>
              <a:t>No other interference or distraction </a:t>
            </a:r>
            <a:r>
              <a:rPr lang="en-US" sz="2400" dirty="0"/>
              <a:t>affects their learning.</a:t>
            </a:r>
          </a:p>
          <a:p>
            <a:r>
              <a:rPr lang="en-US" sz="2400" dirty="0"/>
              <a:t>How about making all classes like summer classes?</a:t>
            </a:r>
          </a:p>
          <a:p>
            <a:endParaRPr lang="en-US" dirty="0"/>
          </a:p>
        </p:txBody>
      </p:sp>
    </p:spTree>
    <p:extLst>
      <p:ext uri="{BB962C8B-B14F-4D97-AF65-F5344CB8AC3E}">
        <p14:creationId xmlns:p14="http://schemas.microsoft.com/office/powerpoint/2010/main" val="2165687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p:spPr>
        <p:txBody>
          <a:bodyPr/>
          <a:lstStyle/>
          <a:p>
            <a:r>
              <a:rPr lang="en-US" dirty="0"/>
              <a:t>Assignment</a:t>
            </a:r>
          </a:p>
        </p:txBody>
      </p:sp>
      <p:sp>
        <p:nvSpPr>
          <p:cNvPr id="3" name="Content Placeholder 2"/>
          <p:cNvSpPr>
            <a:spLocks noGrp="1"/>
          </p:cNvSpPr>
          <p:nvPr>
            <p:ph idx="1"/>
          </p:nvPr>
        </p:nvSpPr>
        <p:spPr>
          <a:xfrm>
            <a:off x="304800" y="1417638"/>
            <a:ext cx="8001000" cy="5211762"/>
          </a:xfrm>
        </p:spPr>
        <p:txBody>
          <a:bodyPr>
            <a:normAutofit/>
          </a:bodyPr>
          <a:lstStyle/>
          <a:p>
            <a:r>
              <a:rPr lang="en-US" sz="2400" dirty="0"/>
              <a:t>Format a small group of 3-5 to discuss the following:</a:t>
            </a:r>
          </a:p>
          <a:p>
            <a:r>
              <a:rPr lang="en-US" sz="2400" dirty="0"/>
              <a:t>Some schools use a super-short semester system: Students are allowed to take one 4-week class only before taking another 4-week class.  The argument is:  without proactive or retroactive interference students can learn better by focusing on one subject matter at one time.</a:t>
            </a:r>
          </a:p>
          <a:p>
            <a:r>
              <a:rPr lang="en-US" sz="2400" dirty="0"/>
              <a:t>A theological seminary disallows students to take New Testament Greek and Old Testament Hebrews in the same semester.  The argument is the same.</a:t>
            </a:r>
          </a:p>
          <a:p>
            <a:r>
              <a:rPr lang="en-US" sz="2400" dirty="0"/>
              <a:t>Do these schools correctly apply cognitive psychology into their pedagogy? Can this strategy lead to better learning outcomes?</a:t>
            </a:r>
          </a:p>
          <a:p>
            <a:r>
              <a:rPr lang="en-US" sz="2400" dirty="0"/>
              <a:t>Post 0.5-1.5 pages on Canvas.</a:t>
            </a:r>
          </a:p>
        </p:txBody>
      </p:sp>
    </p:spTree>
    <p:extLst>
      <p:ext uri="{BB962C8B-B14F-4D97-AF65-F5344CB8AC3E}">
        <p14:creationId xmlns:p14="http://schemas.microsoft.com/office/powerpoint/2010/main" val="2044826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t>Modal Model of Memory: Short-Term Memory</a:t>
            </a:r>
          </a:p>
        </p:txBody>
      </p:sp>
      <p:sp>
        <p:nvSpPr>
          <p:cNvPr id="21507" name="Rectangle 3"/>
          <p:cNvSpPr>
            <a:spLocks noGrp="1" noChangeArrowheads="1"/>
          </p:cNvSpPr>
          <p:nvPr>
            <p:ph idx="1"/>
          </p:nvPr>
        </p:nvSpPr>
        <p:spPr/>
        <p:txBody>
          <a:bodyPr>
            <a:normAutofit/>
          </a:bodyPr>
          <a:lstStyle/>
          <a:p>
            <a:r>
              <a:rPr lang="en-US" altLang="en-US" sz="2400" dirty="0"/>
              <a:t>Capacity of short-term memory</a:t>
            </a:r>
          </a:p>
          <a:p>
            <a:pPr lvl="1"/>
            <a:r>
              <a:rPr lang="en-US" altLang="en-US" sz="2400" dirty="0"/>
              <a:t>Digit span: how many digits a person can remember</a:t>
            </a:r>
          </a:p>
          <a:p>
            <a:pPr lvl="2"/>
            <a:r>
              <a:rPr lang="en-US" altLang="en-US" sz="2000" dirty="0"/>
              <a:t>Typical result: 5-8 items</a:t>
            </a:r>
          </a:p>
          <a:p>
            <a:pPr lvl="1"/>
            <a:r>
              <a:rPr lang="en-US" altLang="en-US" sz="2400" dirty="0"/>
              <a:t>Change detection - Luck and Vogel (1997)</a:t>
            </a:r>
          </a:p>
          <a:p>
            <a:pPr lvl="2"/>
            <a:r>
              <a:rPr lang="en-US" altLang="en-US" sz="2000" dirty="0"/>
              <a:t>4 items</a:t>
            </a:r>
          </a:p>
          <a:p>
            <a:pPr lvl="1"/>
            <a:endParaRPr lang="en-US" altLang="en-US" sz="24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81200" y="3918382"/>
            <a:ext cx="5114925" cy="2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7227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reaction</a:t>
            </a:r>
          </a:p>
        </p:txBody>
      </p:sp>
      <p:sp>
        <p:nvSpPr>
          <p:cNvPr id="3" name="Content Placeholder 2"/>
          <p:cNvSpPr>
            <a:spLocks noGrp="1"/>
          </p:cNvSpPr>
          <p:nvPr>
            <p:ph idx="1"/>
          </p:nvPr>
        </p:nvSpPr>
        <p:spPr/>
        <p:txBody>
          <a:bodyPr/>
          <a:lstStyle/>
          <a:p>
            <a:r>
              <a:rPr lang="en-US" sz="2800" dirty="0"/>
              <a:t>Usually an experimental setting is highly artificial and unrealistic.</a:t>
            </a:r>
          </a:p>
          <a:p>
            <a:r>
              <a:rPr lang="en-US" sz="2800" dirty="0"/>
              <a:t>In real-life we do not perform tasks with </a:t>
            </a:r>
            <a:r>
              <a:rPr lang="en-US" sz="2800" dirty="0">
                <a:solidFill>
                  <a:srgbClr val="FF0000"/>
                </a:solidFill>
              </a:rPr>
              <a:t>pure color</a:t>
            </a:r>
            <a:r>
              <a:rPr lang="en-US" sz="2800" dirty="0"/>
              <a:t> and </a:t>
            </a:r>
            <a:r>
              <a:rPr lang="en-US" sz="2800" dirty="0">
                <a:solidFill>
                  <a:srgbClr val="FF0000"/>
                </a:solidFill>
              </a:rPr>
              <a:t>pure shape </a:t>
            </a:r>
            <a:r>
              <a:rPr lang="en-US" sz="2800" dirty="0"/>
              <a:t>without a context.</a:t>
            </a:r>
          </a:p>
          <a:p>
            <a:r>
              <a:rPr lang="en-US" sz="2800" dirty="0"/>
              <a:t>How we behave or perform in a naturalistic setting might not be the same as how we behave or perform in an experimental setting.</a:t>
            </a:r>
          </a:p>
          <a:p>
            <a:r>
              <a:rPr lang="en-US" sz="2800" dirty="0"/>
              <a:t>How far can we generalize the finding from experiments to real-life situations?</a:t>
            </a:r>
          </a:p>
          <a:p>
            <a:endParaRPr lang="en-US" dirty="0"/>
          </a:p>
        </p:txBody>
      </p:sp>
    </p:spTree>
    <p:extLst>
      <p:ext uri="{BB962C8B-B14F-4D97-AF65-F5344CB8AC3E}">
        <p14:creationId xmlns:p14="http://schemas.microsoft.com/office/powerpoint/2010/main" val="3717539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64820" y="609600"/>
            <a:ext cx="4488180" cy="1143000"/>
          </a:xfrm>
        </p:spPr>
        <p:txBody>
          <a:bodyPr/>
          <a:lstStyle/>
          <a:p>
            <a:r>
              <a:rPr lang="en-US" sz="3200" dirty="0"/>
              <a:t>Modal Model of Memory: Short-Term Memory</a:t>
            </a:r>
          </a:p>
        </p:txBody>
      </p:sp>
      <p:sp>
        <p:nvSpPr>
          <p:cNvPr id="40963" name="Rectangle 3"/>
          <p:cNvSpPr>
            <a:spLocks noGrp="1" noChangeArrowheads="1"/>
          </p:cNvSpPr>
          <p:nvPr>
            <p:ph idx="1"/>
          </p:nvPr>
        </p:nvSpPr>
        <p:spPr>
          <a:xfrm>
            <a:off x="464820" y="2286000"/>
            <a:ext cx="4640580" cy="4343400"/>
          </a:xfrm>
        </p:spPr>
        <p:txBody>
          <a:bodyPr>
            <a:normAutofit/>
          </a:bodyPr>
          <a:lstStyle/>
          <a:p>
            <a:r>
              <a:rPr lang="en-US" sz="2400" dirty="0"/>
              <a:t>Chunking: small units can be combined into larger </a:t>
            </a:r>
            <a:r>
              <a:rPr lang="en-US" sz="2400" dirty="0">
                <a:solidFill>
                  <a:srgbClr val="FF0000"/>
                </a:solidFill>
              </a:rPr>
              <a:t>meaningful</a:t>
            </a:r>
            <a:r>
              <a:rPr lang="en-US" sz="2400" dirty="0"/>
              <a:t> units</a:t>
            </a:r>
          </a:p>
          <a:p>
            <a:r>
              <a:rPr lang="en-US" sz="2400" dirty="0"/>
              <a:t>Chunk is a collection of elements strongly </a:t>
            </a:r>
            <a:r>
              <a:rPr lang="en-US" sz="2400" dirty="0">
                <a:solidFill>
                  <a:srgbClr val="FF0000"/>
                </a:solidFill>
              </a:rPr>
              <a:t>associated</a:t>
            </a:r>
            <a:r>
              <a:rPr lang="en-US" sz="2400" dirty="0"/>
              <a:t> with one another but weakly associated with elements in other chunks.</a:t>
            </a:r>
          </a:p>
          <a:p>
            <a:r>
              <a:rPr lang="en-US" sz="2400" dirty="0"/>
              <a:t>Examples: Handsome man, crazy professor, boring class, young child, fun zoo, </a:t>
            </a:r>
          </a:p>
          <a:p>
            <a:pPr lvl="1"/>
            <a:endParaRPr lang="en-US" sz="2400" dirty="0"/>
          </a:p>
        </p:txBody>
      </p:sp>
      <p:pic>
        <p:nvPicPr>
          <p:cNvPr id="7170" name="Picture 2" descr="http://www.creative-wisdom.com/teaching/WBI/alexyu.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11931" y="152400"/>
            <a:ext cx="1796143" cy="25146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creative-wisdom.com/photography/creatures/SA_lion_6800.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05400" y="4457700"/>
            <a:ext cx="3048000" cy="20351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74" name="Picture 6" descr="http://www.creative-wisdom.com/photography/girls/chuck_wagon_2222_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48400" y="2548890"/>
            <a:ext cx="2552700" cy="20421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911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7620000" cy="1036638"/>
          </a:xfrm>
        </p:spPr>
        <p:txBody>
          <a:bodyPr/>
          <a:lstStyle/>
          <a:p>
            <a:r>
              <a:rPr lang="en-US" dirty="0"/>
              <a:t>Modal Model of Memory: Short-Term Memory</a:t>
            </a:r>
          </a:p>
        </p:txBody>
      </p:sp>
      <p:sp>
        <p:nvSpPr>
          <p:cNvPr id="41987" name="Rectangle 3"/>
          <p:cNvSpPr>
            <a:spLocks noGrp="1" noChangeArrowheads="1"/>
          </p:cNvSpPr>
          <p:nvPr>
            <p:ph idx="1"/>
          </p:nvPr>
        </p:nvSpPr>
        <p:spPr>
          <a:xfrm>
            <a:off x="457200" y="2133600"/>
            <a:ext cx="7620000" cy="4267200"/>
          </a:xfrm>
        </p:spPr>
        <p:txBody>
          <a:bodyPr>
            <a:normAutofit/>
          </a:bodyPr>
          <a:lstStyle/>
          <a:p>
            <a:r>
              <a:rPr lang="en-US" sz="2800" dirty="0" err="1"/>
              <a:t>Ericcson</a:t>
            </a:r>
            <a:r>
              <a:rPr lang="en-US" sz="2800" dirty="0"/>
              <a:t> et al. (1989)</a:t>
            </a:r>
          </a:p>
          <a:p>
            <a:pPr lvl="1"/>
            <a:r>
              <a:rPr lang="en-US" sz="2800" dirty="0"/>
              <a:t>Trained a college student with average memory ability to use chunking</a:t>
            </a:r>
          </a:p>
          <a:p>
            <a:pPr lvl="2"/>
            <a:r>
              <a:rPr lang="en-US" sz="2800" dirty="0"/>
              <a:t>He had an initial 7 elements</a:t>
            </a:r>
          </a:p>
          <a:p>
            <a:pPr lvl="1"/>
            <a:r>
              <a:rPr lang="en-US" sz="2800" dirty="0"/>
              <a:t>After 230 one-hour training sessions, he could remember up to 79 </a:t>
            </a:r>
          </a:p>
          <a:p>
            <a:pPr lvl="1"/>
            <a:r>
              <a:rPr lang="en-US" sz="2800" dirty="0"/>
              <a:t>Chunking them into </a:t>
            </a:r>
            <a:r>
              <a:rPr lang="en-US" sz="2800" dirty="0">
                <a:solidFill>
                  <a:srgbClr val="FF0000"/>
                </a:solidFill>
              </a:rPr>
              <a:t>meaningful</a:t>
            </a:r>
            <a:r>
              <a:rPr lang="en-US" sz="2800" dirty="0"/>
              <a:t> units</a:t>
            </a:r>
          </a:p>
        </p:txBody>
      </p:sp>
    </p:spTree>
    <p:extLst>
      <p:ext uri="{BB962C8B-B14F-4D97-AF65-F5344CB8AC3E}">
        <p14:creationId xmlns:p14="http://schemas.microsoft.com/office/powerpoint/2010/main" val="15189659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Modal Model of Memory: Short-Term Memory</a:t>
            </a:r>
          </a:p>
        </p:txBody>
      </p:sp>
      <p:sp>
        <p:nvSpPr>
          <p:cNvPr id="43011" name="Rectangle 3"/>
          <p:cNvSpPr>
            <a:spLocks noGrp="1" noChangeArrowheads="1"/>
          </p:cNvSpPr>
          <p:nvPr>
            <p:ph idx="1"/>
          </p:nvPr>
        </p:nvSpPr>
        <p:spPr/>
        <p:txBody>
          <a:bodyPr/>
          <a:lstStyle/>
          <a:p>
            <a:r>
              <a:rPr lang="en-US" sz="2400" dirty="0"/>
              <a:t>Chase and Simon (1973)</a:t>
            </a:r>
          </a:p>
          <a:p>
            <a:pPr lvl="1"/>
            <a:r>
              <a:rPr lang="en-US" sz="2400" dirty="0"/>
              <a:t>Memory for chess pieces on a board</a:t>
            </a:r>
          </a:p>
          <a:p>
            <a:pPr lvl="1"/>
            <a:r>
              <a:rPr lang="en-US" sz="2400" dirty="0"/>
              <a:t>Chess masters and beginners </a:t>
            </a:r>
          </a:p>
          <a:p>
            <a:pPr lvl="1"/>
            <a:r>
              <a:rPr lang="en-US" sz="2400" dirty="0"/>
              <a:t>Pieces positioned for a </a:t>
            </a:r>
            <a:r>
              <a:rPr lang="en-US" sz="2400" dirty="0">
                <a:solidFill>
                  <a:srgbClr val="FF0000"/>
                </a:solidFill>
              </a:rPr>
              <a:t>real</a:t>
            </a:r>
            <a:r>
              <a:rPr lang="en-US" sz="2400" dirty="0"/>
              <a:t> chess game or </a:t>
            </a:r>
            <a:r>
              <a:rPr lang="en-US" sz="2400" dirty="0">
                <a:solidFill>
                  <a:srgbClr val="FF0000"/>
                </a:solidFill>
              </a:rPr>
              <a:t>randomly</a:t>
            </a:r>
            <a:r>
              <a:rPr lang="en-US" sz="2400" dirty="0"/>
              <a:t> positioned</a:t>
            </a:r>
          </a:p>
          <a:p>
            <a:pPr lvl="1"/>
            <a:endParaRPr lang="en-US" dirty="0"/>
          </a:p>
          <a:p>
            <a:pPr lvl="1"/>
            <a:endParaRPr lang="en-US" dirty="0"/>
          </a:p>
          <a:p>
            <a:pPr lvl="1"/>
            <a:endParaRPr lang="en-US" dirty="0"/>
          </a:p>
          <a:p>
            <a:pPr lvl="2"/>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24200" y="3505200"/>
            <a:ext cx="3143250" cy="315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8677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Results</a:t>
            </a:r>
          </a:p>
        </p:txBody>
      </p:sp>
      <p:sp>
        <p:nvSpPr>
          <p:cNvPr id="44034" name="Rectangle 2"/>
          <p:cNvSpPr>
            <a:spLocks noGrp="1" noChangeArrowheads="1"/>
          </p:cNvSpPr>
          <p:nvPr>
            <p:ph idx="1"/>
          </p:nvPr>
        </p:nvSpPr>
        <p:spPr>
          <a:xfrm>
            <a:off x="304800" y="1524000"/>
            <a:ext cx="7620000" cy="4800600"/>
          </a:xfrm>
        </p:spPr>
        <p:txBody>
          <a:bodyPr/>
          <a:lstStyle/>
          <a:p>
            <a:r>
              <a:rPr lang="en-US" dirty="0"/>
              <a:t>Caption: Results of Chase and Simon’s (1973a, 1973b) chess memory experiment.  (a) The chess master is better at reproducing actual game positions.  (b) Master’s performance drops to level of beginner when pieces are arranged </a:t>
            </a:r>
            <a:r>
              <a:rPr lang="en-US" dirty="0">
                <a:solidFill>
                  <a:srgbClr val="FF0000"/>
                </a:solidFill>
              </a:rPr>
              <a:t>randomly</a:t>
            </a:r>
            <a:r>
              <a:rPr lang="en-US" dirty="0"/>
              <a:t>.</a:t>
            </a:r>
          </a:p>
        </p:txBody>
      </p:sp>
      <p:pic>
        <p:nvPicPr>
          <p:cNvPr id="44035" name="Picture 3" descr="01330_f050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86681" y="3200400"/>
            <a:ext cx="5761038" cy="346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0806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C:\Users\jalderman\Desktop\ima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2000" y="2971800"/>
            <a:ext cx="7010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2"/>
          <p:cNvSpPr>
            <a:spLocks noGrp="1" noChangeArrowheads="1"/>
          </p:cNvSpPr>
          <p:nvPr>
            <p:ph type="title"/>
          </p:nvPr>
        </p:nvSpPr>
        <p:spPr/>
        <p:txBody>
          <a:bodyPr/>
          <a:lstStyle/>
          <a:p>
            <a:r>
              <a:rPr lang="en-US" altLang="en-US" sz="4000" dirty="0"/>
              <a:t>Modal Model of Memory: Short-Term Memory</a:t>
            </a:r>
          </a:p>
        </p:txBody>
      </p:sp>
      <p:sp>
        <p:nvSpPr>
          <p:cNvPr id="5" name="Rectangle 3"/>
          <p:cNvSpPr>
            <a:spLocks noGrp="1" noChangeArrowheads="1"/>
          </p:cNvSpPr>
          <p:nvPr>
            <p:ph idx="1"/>
          </p:nvPr>
        </p:nvSpPr>
        <p:spPr>
          <a:xfrm>
            <a:off x="438150" y="1676400"/>
            <a:ext cx="7620000" cy="990600"/>
          </a:xfrm>
        </p:spPr>
        <p:txBody>
          <a:bodyPr>
            <a:normAutofit fontScale="85000" lnSpcReduction="10000"/>
          </a:bodyPr>
          <a:lstStyle/>
          <a:p>
            <a:pPr marL="114300" indent="0">
              <a:buNone/>
            </a:pPr>
            <a:r>
              <a:rPr lang="en-US" altLang="en-US" sz="2800" dirty="0"/>
              <a:t>Alvarez &amp; Cavanagh’s (2004) change detection experiment</a:t>
            </a:r>
          </a:p>
          <a:p>
            <a:pPr marL="114300" indent="0">
              <a:buNone/>
            </a:pPr>
            <a:r>
              <a:rPr lang="en-US" altLang="en-US" sz="2800" dirty="0"/>
              <a:t>These are NOT complete Chinese characters</a:t>
            </a:r>
          </a:p>
          <a:p>
            <a:pPr lvl="1"/>
            <a:endParaRPr lang="en-US" altLang="en-US" dirty="0"/>
          </a:p>
          <a:p>
            <a:pPr lvl="1"/>
            <a:endParaRPr lang="en-US" altLang="en-US" dirty="0"/>
          </a:p>
          <a:p>
            <a:pPr lvl="1"/>
            <a:endParaRPr lang="en-US" altLang="en-US" dirty="0"/>
          </a:p>
          <a:p>
            <a:pPr lvl="2"/>
            <a:endParaRPr lang="en-US" altLang="en-US" dirty="0"/>
          </a:p>
        </p:txBody>
      </p:sp>
    </p:spTree>
    <p:extLst>
      <p:ext uri="{BB962C8B-B14F-4D97-AF65-F5344CB8AC3E}">
        <p14:creationId xmlns:p14="http://schemas.microsoft.com/office/powerpoint/2010/main" val="1324710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a:t>Working Memory</a:t>
            </a:r>
          </a:p>
        </p:txBody>
      </p:sp>
      <p:sp>
        <p:nvSpPr>
          <p:cNvPr id="26627" name="Rectangle 3"/>
          <p:cNvSpPr>
            <a:spLocks noGrp="1" noChangeArrowheads="1"/>
          </p:cNvSpPr>
          <p:nvPr>
            <p:ph idx="1"/>
          </p:nvPr>
        </p:nvSpPr>
        <p:spPr/>
        <p:txBody>
          <a:bodyPr/>
          <a:lstStyle/>
          <a:p>
            <a:r>
              <a:rPr lang="en-US" altLang="en-US" sz="2400" dirty="0"/>
              <a:t>Similar concept to short-term memory</a:t>
            </a:r>
          </a:p>
          <a:p>
            <a:r>
              <a:rPr lang="en-US" altLang="en-US" sz="2400" dirty="0"/>
              <a:t>Baddeley and Hitch (1974)</a:t>
            </a:r>
          </a:p>
          <a:p>
            <a:r>
              <a:rPr lang="en-US" altLang="en-US" sz="2400" dirty="0"/>
              <a:t>Working memory: limited capacity system for temporary storage and </a:t>
            </a:r>
            <a:r>
              <a:rPr lang="en-US" altLang="en-US" sz="2400" dirty="0">
                <a:solidFill>
                  <a:srgbClr val="FF0000"/>
                </a:solidFill>
              </a:rPr>
              <a:t>manipulation</a:t>
            </a:r>
            <a:r>
              <a:rPr lang="en-US" altLang="en-US" sz="2400" dirty="0"/>
              <a:t> of information for complex tasks such as comprehension, learning, and reasoning</a:t>
            </a:r>
          </a:p>
          <a:p>
            <a:pPr lvl="1"/>
            <a:endParaRPr lang="en-US" altLang="en-US" dirty="0"/>
          </a:p>
        </p:txBody>
      </p:sp>
    </p:spTree>
    <p:extLst>
      <p:ext uri="{BB962C8B-B14F-4D97-AF65-F5344CB8AC3E}">
        <p14:creationId xmlns:p14="http://schemas.microsoft.com/office/powerpoint/2010/main" val="3440243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a:t>Working Memory</a:t>
            </a:r>
          </a:p>
        </p:txBody>
      </p:sp>
      <p:sp>
        <p:nvSpPr>
          <p:cNvPr id="27651" name="Rectangle 3"/>
          <p:cNvSpPr>
            <a:spLocks noGrp="1" noChangeArrowheads="1"/>
          </p:cNvSpPr>
          <p:nvPr>
            <p:ph idx="1"/>
          </p:nvPr>
        </p:nvSpPr>
        <p:spPr/>
        <p:txBody>
          <a:bodyPr/>
          <a:lstStyle/>
          <a:p>
            <a:r>
              <a:rPr lang="en-US" altLang="en-US" sz="2400" dirty="0"/>
              <a:t>Working memory differs from STM</a:t>
            </a:r>
          </a:p>
          <a:p>
            <a:pPr lvl="1"/>
            <a:r>
              <a:rPr lang="en-US" altLang="en-US" sz="2400" dirty="0"/>
              <a:t>STM holds information for a brief period of time</a:t>
            </a:r>
          </a:p>
          <a:p>
            <a:pPr lvl="1"/>
            <a:r>
              <a:rPr lang="en-US" altLang="en-US" sz="2400" dirty="0"/>
              <a:t>WM is concerned with the processing and </a:t>
            </a:r>
            <a:r>
              <a:rPr lang="en-US" altLang="en-US" sz="2400" dirty="0">
                <a:solidFill>
                  <a:srgbClr val="FF0000"/>
                </a:solidFill>
              </a:rPr>
              <a:t>manipulation</a:t>
            </a:r>
            <a:r>
              <a:rPr lang="en-US" altLang="en-US" sz="2400" dirty="0"/>
              <a:t> of information that occurs during complex cognition</a:t>
            </a:r>
          </a:p>
          <a:p>
            <a:r>
              <a:rPr lang="en-US" altLang="en-US" sz="2400" dirty="0"/>
              <a:t>ALSO</a:t>
            </a:r>
          </a:p>
          <a:p>
            <a:pPr lvl="1"/>
            <a:r>
              <a:rPr lang="en-US" sz="2400" dirty="0"/>
              <a:t>STM is a single component</a:t>
            </a:r>
          </a:p>
          <a:p>
            <a:pPr lvl="1"/>
            <a:r>
              <a:rPr lang="en-US" sz="2400" dirty="0"/>
              <a:t>WM consists of multiple parts</a:t>
            </a:r>
          </a:p>
          <a:p>
            <a:pPr lvl="1"/>
            <a:endParaRPr lang="en-US" altLang="en-US" dirty="0"/>
          </a:p>
          <a:p>
            <a:pPr lvl="1"/>
            <a:endParaRPr lang="en-US" altLang="en-US" dirty="0"/>
          </a:p>
        </p:txBody>
      </p:sp>
    </p:spTree>
    <p:extLst>
      <p:ext uri="{BB962C8B-B14F-4D97-AF65-F5344CB8AC3E}">
        <p14:creationId xmlns:p14="http://schemas.microsoft.com/office/powerpoint/2010/main" val="120123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Working Memory</a:t>
            </a:r>
          </a:p>
        </p:txBody>
      </p:sp>
      <p:sp>
        <p:nvSpPr>
          <p:cNvPr id="66563" name="Rectangle 3"/>
          <p:cNvSpPr>
            <a:spLocks noGrp="1" noChangeArrowheads="1"/>
          </p:cNvSpPr>
          <p:nvPr>
            <p:ph idx="1"/>
          </p:nvPr>
        </p:nvSpPr>
        <p:spPr>
          <a:xfrm>
            <a:off x="457200" y="1600200"/>
            <a:ext cx="7924800" cy="4800600"/>
          </a:xfrm>
        </p:spPr>
        <p:txBody>
          <a:bodyPr/>
          <a:lstStyle/>
          <a:p>
            <a:r>
              <a:rPr lang="en-US" sz="2800" dirty="0"/>
              <a:t>WM is set up to process different types of information simultaneously</a:t>
            </a:r>
          </a:p>
          <a:p>
            <a:r>
              <a:rPr lang="en-US" sz="2800" dirty="0"/>
              <a:t>WM has trouble when similar types of information are presented at the same time</a:t>
            </a:r>
          </a:p>
          <a:p>
            <a:r>
              <a:rPr lang="en-US" sz="2800" dirty="0"/>
              <a:t>ADHD and WM</a:t>
            </a:r>
          </a:p>
          <a:p>
            <a:r>
              <a:rPr lang="en-US" sz="2800" dirty="0">
                <a:hlinkClick r:id="rId2"/>
              </a:rPr>
              <a:t>https://www.youtube.com/watch?v=Nls3wxRZEoE</a:t>
            </a:r>
            <a:endParaRPr lang="en-US" sz="2800" dirty="0"/>
          </a:p>
          <a:p>
            <a:r>
              <a:rPr lang="en-US" sz="2800" dirty="0"/>
              <a:t>Ungraded discussion: How can you help people with ADHD or people who have other problems in working memory?</a:t>
            </a:r>
          </a:p>
          <a:p>
            <a:pPr lvl="1"/>
            <a:endParaRPr lang="en-US" dirty="0"/>
          </a:p>
        </p:txBody>
      </p:sp>
    </p:spTree>
    <p:extLst>
      <p:ext uri="{BB962C8B-B14F-4D97-AF65-F5344CB8AC3E}">
        <p14:creationId xmlns:p14="http://schemas.microsoft.com/office/powerpoint/2010/main" val="1400403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help</a:t>
            </a:r>
          </a:p>
        </p:txBody>
      </p:sp>
      <p:sp>
        <p:nvSpPr>
          <p:cNvPr id="3" name="Content Placeholder 2"/>
          <p:cNvSpPr>
            <a:spLocks noGrp="1"/>
          </p:cNvSpPr>
          <p:nvPr>
            <p:ph idx="1"/>
          </p:nvPr>
        </p:nvSpPr>
        <p:spPr>
          <a:xfrm>
            <a:off x="457200" y="1600200"/>
            <a:ext cx="4495800" cy="4800600"/>
          </a:xfrm>
        </p:spPr>
        <p:txBody>
          <a:bodyPr/>
          <a:lstStyle/>
          <a:p>
            <a:r>
              <a:rPr lang="en-US" sz="2800" dirty="0"/>
              <a:t>Divide tasks into smaller manageable pieces</a:t>
            </a:r>
          </a:p>
          <a:p>
            <a:r>
              <a:rPr lang="en-US" sz="2800" dirty="0"/>
              <a:t>Limit or remove distractions</a:t>
            </a:r>
          </a:p>
          <a:p>
            <a:r>
              <a:rPr lang="en-US" sz="2800" dirty="0"/>
              <a:t>Encourage think aloud (verbalize what they have in mind)</a:t>
            </a:r>
          </a:p>
          <a:p>
            <a:r>
              <a:rPr lang="en-US" sz="2800" dirty="0"/>
              <a:t>Allow more breaks for them to refresh</a:t>
            </a:r>
          </a:p>
          <a:p>
            <a:endParaRPr lang="en-US" dirty="0"/>
          </a:p>
        </p:txBody>
      </p:sp>
      <p:pic>
        <p:nvPicPr>
          <p:cNvPr id="10242" name="Picture 2" descr="Related imag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755409" y="990600"/>
            <a:ext cx="3489643" cy="237984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how to help adhd"/>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743027" y="3901758"/>
            <a:ext cx="3502025" cy="2436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5674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Baddeley’s working memory model</a:t>
            </a:r>
          </a:p>
        </p:txBody>
      </p:sp>
      <p:sp>
        <p:nvSpPr>
          <p:cNvPr id="56322" name="Rectangle 2"/>
          <p:cNvSpPr>
            <a:spLocks noGrp="1" noChangeArrowheads="1"/>
          </p:cNvSpPr>
          <p:nvPr>
            <p:ph idx="1"/>
          </p:nvPr>
        </p:nvSpPr>
        <p:spPr>
          <a:xfrm>
            <a:off x="438150" y="5638800"/>
            <a:ext cx="7620000" cy="715962"/>
          </a:xfrm>
        </p:spPr>
        <p:txBody>
          <a:bodyPr>
            <a:normAutofit/>
          </a:bodyPr>
          <a:lstStyle/>
          <a:p>
            <a:pPr marL="114300" indent="0">
              <a:buNone/>
            </a:pPr>
            <a:r>
              <a:rPr lang="en-US" sz="2400" dirty="0"/>
              <a:t>Baddeley and Hitch (1974); Baddeley (2000)</a:t>
            </a:r>
          </a:p>
        </p:txBody>
      </p:sp>
      <p:pic>
        <p:nvPicPr>
          <p:cNvPr id="56323" name="Picture 3" descr="01330_f0514.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143000" y="2057400"/>
            <a:ext cx="648392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651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Phonological loop</a:t>
            </a:r>
          </a:p>
        </p:txBody>
      </p:sp>
      <p:sp>
        <p:nvSpPr>
          <p:cNvPr id="3" name="Content Placeholder 2"/>
          <p:cNvSpPr>
            <a:spLocks noGrp="1"/>
          </p:cNvSpPr>
          <p:nvPr>
            <p:ph idx="1"/>
          </p:nvPr>
        </p:nvSpPr>
        <p:spPr>
          <a:xfrm>
            <a:off x="457200" y="1600200"/>
            <a:ext cx="4114800" cy="4800600"/>
          </a:xfrm>
        </p:spPr>
        <p:txBody>
          <a:bodyPr>
            <a:normAutofit/>
          </a:bodyPr>
          <a:lstStyle/>
          <a:p>
            <a:r>
              <a:rPr lang="en-US" sz="2800" dirty="0"/>
              <a:t>deals with auditory information</a:t>
            </a:r>
          </a:p>
          <a:p>
            <a:r>
              <a:rPr lang="en-US" sz="2800" dirty="0"/>
              <a:t>phonological store: holds words we hear</a:t>
            </a:r>
          </a:p>
          <a:p>
            <a:r>
              <a:rPr lang="en-US" sz="2800" dirty="0"/>
              <a:t>articulatory process: </a:t>
            </a:r>
          </a:p>
          <a:p>
            <a:pPr lvl="1"/>
            <a:r>
              <a:rPr lang="en-US" sz="2600" dirty="0"/>
              <a:t>allows us to repeat words in a loop to prevent them from decaying</a:t>
            </a:r>
          </a:p>
          <a:p>
            <a:pPr lvl="1"/>
            <a:r>
              <a:rPr lang="en-US" sz="2600" dirty="0">
                <a:solidFill>
                  <a:srgbClr val="FF0000"/>
                </a:solidFill>
              </a:rPr>
              <a:t>“inner voice”</a:t>
            </a:r>
          </a:p>
        </p:txBody>
      </p:sp>
      <p:pic>
        <p:nvPicPr>
          <p:cNvPr id="9218" name="Picture 2" descr="Image result for inner voic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7291" r="12494"/>
          <a:stretch/>
        </p:blipFill>
        <p:spPr bwMode="auto">
          <a:xfrm>
            <a:off x="4724400" y="1752600"/>
            <a:ext cx="41910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3886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a:t>Visuospatial Sketch Pad</a:t>
            </a:r>
          </a:p>
        </p:txBody>
      </p:sp>
      <p:sp>
        <p:nvSpPr>
          <p:cNvPr id="31747" name="Rectangle 3"/>
          <p:cNvSpPr>
            <a:spLocks noGrp="1" noChangeArrowheads="1"/>
          </p:cNvSpPr>
          <p:nvPr>
            <p:ph idx="1"/>
          </p:nvPr>
        </p:nvSpPr>
        <p:spPr>
          <a:xfrm>
            <a:off x="457200" y="1752600"/>
            <a:ext cx="4724400" cy="4800600"/>
          </a:xfrm>
        </p:spPr>
        <p:txBody>
          <a:bodyPr/>
          <a:lstStyle/>
          <a:p>
            <a:r>
              <a:rPr lang="en-US" altLang="en-US" sz="2400" dirty="0"/>
              <a:t>Visual imagery: The creation of </a:t>
            </a:r>
            <a:r>
              <a:rPr lang="en-US" altLang="en-US" sz="2400" dirty="0">
                <a:solidFill>
                  <a:srgbClr val="FF0000"/>
                </a:solidFill>
              </a:rPr>
              <a:t>visual images </a:t>
            </a:r>
            <a:r>
              <a:rPr lang="en-US" altLang="en-US" sz="2400" dirty="0"/>
              <a:t>in the mind in the absence of a physical visual stimulus</a:t>
            </a:r>
          </a:p>
          <a:p>
            <a:pPr lvl="1"/>
            <a:r>
              <a:rPr lang="en-US" altLang="en-US" sz="2400" dirty="0"/>
              <a:t>Shepard and Metzler (1971)</a:t>
            </a:r>
          </a:p>
          <a:p>
            <a:pPr lvl="1"/>
            <a:r>
              <a:rPr lang="en-US" altLang="en-US" sz="2400" dirty="0"/>
              <a:t>Manipulation: Mental rotation task</a:t>
            </a:r>
          </a:p>
          <a:p>
            <a:pPr lvl="1"/>
            <a:r>
              <a:rPr lang="en-US" altLang="en-US" sz="2400" dirty="0"/>
              <a:t>Tasks that called for greater rotations took longer</a:t>
            </a:r>
          </a:p>
          <a:p>
            <a:pPr lvl="1"/>
            <a:endParaRPr lang="en-US" altLang="en-US" dirty="0"/>
          </a:p>
        </p:txBody>
      </p:sp>
      <p:pic>
        <p:nvPicPr>
          <p:cNvPr id="31748"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12080" y="1828800"/>
            <a:ext cx="2652252"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118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a:t>Working Memory</a:t>
            </a:r>
          </a:p>
        </p:txBody>
      </p:sp>
      <p:sp>
        <p:nvSpPr>
          <p:cNvPr id="3" name="Content Placeholder 2"/>
          <p:cNvSpPr>
            <a:spLocks noGrp="1"/>
          </p:cNvSpPr>
          <p:nvPr>
            <p:ph idx="1"/>
          </p:nvPr>
        </p:nvSpPr>
        <p:spPr/>
        <p:txBody>
          <a:bodyPr/>
          <a:lstStyle/>
          <a:p>
            <a:endParaRPr lang="en-US"/>
          </a:p>
        </p:txBody>
      </p:sp>
      <p:pic>
        <p:nvPicPr>
          <p:cNvPr id="33795" name="Picture 1"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0" y="1425575"/>
            <a:ext cx="45561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898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rotation</a:t>
            </a:r>
          </a:p>
        </p:txBody>
      </p:sp>
      <p:sp>
        <p:nvSpPr>
          <p:cNvPr id="3" name="Content Placeholder 2"/>
          <p:cNvSpPr>
            <a:spLocks noGrp="1"/>
          </p:cNvSpPr>
          <p:nvPr>
            <p:ph idx="1"/>
          </p:nvPr>
        </p:nvSpPr>
        <p:spPr/>
        <p:txBody>
          <a:bodyPr>
            <a:normAutofit/>
          </a:bodyPr>
          <a:lstStyle/>
          <a:p>
            <a:r>
              <a:rPr lang="en-US" sz="2800" dirty="0" err="1"/>
              <a:t>Pietsch</a:t>
            </a:r>
            <a:r>
              <a:rPr lang="en-US" sz="2800" dirty="0"/>
              <a:t> and Jansen (2012, 2013) showed that people who were athletes or musicians had faster reaction times than people who were not. </a:t>
            </a:r>
          </a:p>
          <a:p>
            <a:r>
              <a:rPr lang="en-US" sz="2800" dirty="0">
                <a:hlinkClick r:id="rId2"/>
              </a:rPr>
              <a:t>https://www.ncbi.nlm.nih.gov/pmc/articles/PMC3700661/</a:t>
            </a:r>
            <a:endParaRPr lang="en-US" sz="2800" dirty="0"/>
          </a:p>
          <a:p>
            <a:r>
              <a:rPr lang="en-US" sz="2800" dirty="0"/>
              <a:t>Why?</a:t>
            </a:r>
          </a:p>
          <a:p>
            <a:r>
              <a:rPr lang="en-US" sz="2800" dirty="0"/>
              <a:t>Spatial intelligence</a:t>
            </a:r>
          </a:p>
        </p:txBody>
      </p:sp>
    </p:spTree>
    <p:extLst>
      <p:ext uri="{BB962C8B-B14F-4D97-AF65-F5344CB8AC3E}">
        <p14:creationId xmlns:p14="http://schemas.microsoft.com/office/powerpoint/2010/main" val="403076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rotation</a:t>
            </a:r>
          </a:p>
        </p:txBody>
      </p:sp>
      <p:sp>
        <p:nvSpPr>
          <p:cNvPr id="3" name="Content Placeholder 2"/>
          <p:cNvSpPr>
            <a:spLocks noGrp="1"/>
          </p:cNvSpPr>
          <p:nvPr>
            <p:ph idx="1"/>
          </p:nvPr>
        </p:nvSpPr>
        <p:spPr/>
        <p:txBody>
          <a:bodyPr>
            <a:normAutofit/>
          </a:bodyPr>
          <a:lstStyle/>
          <a:p>
            <a:endParaRPr lang="en-US" sz="2800" dirty="0"/>
          </a:p>
        </p:txBody>
      </p:sp>
      <p:pic>
        <p:nvPicPr>
          <p:cNvPr id="8194" name="Picture 2" descr="An external file that holds a picture, illustration, etc.&#10;Object name is acp-09-092-g00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0" y="1143000"/>
            <a:ext cx="6267450" cy="540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247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a:t>The Central Executive</a:t>
            </a:r>
          </a:p>
        </p:txBody>
      </p:sp>
      <p:sp>
        <p:nvSpPr>
          <p:cNvPr id="34819" name="Rectangle 3"/>
          <p:cNvSpPr>
            <a:spLocks noGrp="1" noChangeArrowheads="1"/>
          </p:cNvSpPr>
          <p:nvPr>
            <p:ph idx="1"/>
          </p:nvPr>
        </p:nvSpPr>
        <p:spPr/>
        <p:txBody>
          <a:bodyPr/>
          <a:lstStyle/>
          <a:p>
            <a:r>
              <a:rPr lang="en-US" altLang="en-US" sz="2800" dirty="0"/>
              <a:t>Attention controller</a:t>
            </a:r>
          </a:p>
          <a:p>
            <a:pPr lvl="1"/>
            <a:r>
              <a:rPr lang="en-US" altLang="en-US" sz="2800" dirty="0"/>
              <a:t>Focus, divide, switch attention</a:t>
            </a:r>
          </a:p>
          <a:p>
            <a:r>
              <a:rPr lang="en-US" altLang="en-US" sz="2800" dirty="0"/>
              <a:t>Controls suppression of irrelevant information</a:t>
            </a:r>
          </a:p>
          <a:p>
            <a:endParaRPr lang="en-US" altLang="en-US" sz="2800" dirty="0"/>
          </a:p>
          <a:p>
            <a:r>
              <a:rPr lang="en-US" altLang="en-US" sz="2800" dirty="0"/>
              <a:t>Damage to the Frontal lobe</a:t>
            </a:r>
          </a:p>
          <a:p>
            <a:pPr lvl="1"/>
            <a:r>
              <a:rPr lang="en-US" altLang="en-US" sz="2800" dirty="0"/>
              <a:t>Perseveration: repeatedly performing the same action or thought even if it is not achieving the desired goal</a:t>
            </a:r>
          </a:p>
          <a:p>
            <a:pPr lvl="1"/>
            <a:endParaRPr lang="en-US" altLang="en-US" dirty="0"/>
          </a:p>
        </p:txBody>
      </p:sp>
    </p:spTree>
    <p:extLst>
      <p:ext uri="{BB962C8B-B14F-4D97-AF65-F5344CB8AC3E}">
        <p14:creationId xmlns:p14="http://schemas.microsoft.com/office/powerpoint/2010/main" val="1559285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a:t>Episodic Buffer</a:t>
            </a:r>
          </a:p>
        </p:txBody>
      </p:sp>
      <p:sp>
        <p:nvSpPr>
          <p:cNvPr id="38915" name="Rectangle 3"/>
          <p:cNvSpPr>
            <a:spLocks noGrp="1" noChangeArrowheads="1"/>
          </p:cNvSpPr>
          <p:nvPr>
            <p:ph idx="1"/>
          </p:nvPr>
        </p:nvSpPr>
        <p:spPr/>
        <p:txBody>
          <a:bodyPr/>
          <a:lstStyle/>
          <a:p>
            <a:r>
              <a:rPr lang="en-US" altLang="en-US" sz="2400" dirty="0"/>
              <a:t>Communicates with LTM and WM components</a:t>
            </a:r>
          </a:p>
          <a:p>
            <a:r>
              <a:rPr lang="en-US" altLang="en-US" sz="2400" dirty="0"/>
              <a:t>Hold information </a:t>
            </a:r>
            <a:r>
              <a:rPr lang="en-US" altLang="en-US" sz="2400" dirty="0">
                <a:solidFill>
                  <a:srgbClr val="FF0000"/>
                </a:solidFill>
              </a:rPr>
              <a:t>longer</a:t>
            </a:r>
            <a:r>
              <a:rPr lang="en-US" altLang="en-US" sz="2400" dirty="0"/>
              <a:t> and has greater capacity than phonological loop or visuospatial sketch pad</a:t>
            </a:r>
          </a:p>
          <a:p>
            <a:pPr lvl="1"/>
            <a:endParaRPr lang="en-US" altLang="en-US" dirty="0"/>
          </a:p>
        </p:txBody>
      </p:sp>
      <p:pic>
        <p:nvPicPr>
          <p:cNvPr id="4"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53419" y="3048000"/>
            <a:ext cx="4627562" cy="3626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271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WM and the Brain</a:t>
            </a:r>
          </a:p>
        </p:txBody>
      </p:sp>
      <p:sp>
        <p:nvSpPr>
          <p:cNvPr id="71683" name="Rectangle 3"/>
          <p:cNvSpPr>
            <a:spLocks noGrp="1" noChangeArrowheads="1"/>
          </p:cNvSpPr>
          <p:nvPr>
            <p:ph idx="1"/>
          </p:nvPr>
        </p:nvSpPr>
        <p:spPr/>
        <p:txBody>
          <a:bodyPr/>
          <a:lstStyle/>
          <a:p>
            <a:r>
              <a:rPr lang="en-US" dirty="0"/>
              <a:t>Prefrontal cortex responsible for processing incoming </a:t>
            </a:r>
            <a:r>
              <a:rPr lang="en-US" dirty="0">
                <a:solidFill>
                  <a:srgbClr val="FF0000"/>
                </a:solidFill>
              </a:rPr>
              <a:t>visual</a:t>
            </a:r>
            <a:r>
              <a:rPr lang="en-US" dirty="0"/>
              <a:t> and </a:t>
            </a:r>
            <a:r>
              <a:rPr lang="en-US" dirty="0">
                <a:solidFill>
                  <a:srgbClr val="FF0000"/>
                </a:solidFill>
              </a:rPr>
              <a:t>auditory</a:t>
            </a:r>
            <a:r>
              <a:rPr lang="en-US" dirty="0"/>
              <a:t> information</a:t>
            </a:r>
          </a:p>
          <a:p>
            <a:pPr lvl="1"/>
            <a:r>
              <a:rPr lang="en-US" dirty="0"/>
              <a:t>Delay response task: Monkeys without a prefrontal cortex have difficulty holding information in WM  </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 y="3048000"/>
            <a:ext cx="3810000"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76600" y="4038600"/>
            <a:ext cx="4970720" cy="2671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58927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Anxiety and memory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34376250"/>
              </p:ext>
            </p:extLst>
          </p:nvPr>
        </p:nvGraphicFramePr>
        <p:xfrm>
          <a:off x="457200" y="3886200"/>
          <a:ext cx="7772400" cy="2438400"/>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txBox="1">
            <a:spLocks/>
          </p:cNvSpPr>
          <p:nvPr/>
        </p:nvSpPr>
        <p:spPr>
          <a:xfrm>
            <a:off x="457200" y="1600200"/>
            <a:ext cx="7620000" cy="241554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z="2800" dirty="0">
                <a:solidFill>
                  <a:srgbClr val="FF0000"/>
                </a:solidFill>
              </a:rPr>
              <a:t>Choking under pressure</a:t>
            </a:r>
          </a:p>
          <a:p>
            <a:r>
              <a:rPr lang="en-US" sz="2800" dirty="0"/>
              <a:t>Dual task: to do math while holding six letters in the memory</a:t>
            </a:r>
          </a:p>
        </p:txBody>
      </p:sp>
    </p:spTree>
    <p:extLst>
      <p:ext uri="{BB962C8B-B14F-4D97-AF65-F5344CB8AC3E}">
        <p14:creationId xmlns:p14="http://schemas.microsoft.com/office/powerpoint/2010/main" val="3184069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Anxiety and memory</a:t>
            </a:r>
          </a:p>
        </p:txBody>
      </p:sp>
      <p:sp>
        <p:nvSpPr>
          <p:cNvPr id="3" name="Content Placeholder 2"/>
          <p:cNvSpPr>
            <a:spLocks noGrp="1"/>
          </p:cNvSpPr>
          <p:nvPr>
            <p:ph idx="1"/>
          </p:nvPr>
        </p:nvSpPr>
        <p:spPr>
          <a:xfrm>
            <a:off x="457200" y="1600200"/>
            <a:ext cx="7620000" cy="2415540"/>
          </a:xfrm>
        </p:spPr>
        <p:txBody>
          <a:bodyPr/>
          <a:lstStyle/>
          <a:p>
            <a:r>
              <a:rPr lang="en-US" dirty="0">
                <a:solidFill>
                  <a:srgbClr val="FF0000"/>
                </a:solidFill>
              </a:rPr>
              <a:t>Test anxiety</a:t>
            </a:r>
          </a:p>
          <a:p>
            <a:r>
              <a:rPr lang="en-US" dirty="0"/>
              <a:t>Before taking the posttest the participants in the experimental group were asked to write for 10 minutes about their thoughts and feelings regarding the math problems they were about to perform.</a:t>
            </a:r>
          </a:p>
        </p:txBody>
      </p:sp>
      <p:graphicFrame>
        <p:nvGraphicFramePr>
          <p:cNvPr id="4" name="Content Placeholder 3"/>
          <p:cNvGraphicFramePr>
            <a:graphicFrameLocks/>
          </p:cNvGraphicFramePr>
          <p:nvPr>
            <p:extLst>
              <p:ext uri="{D42A27DB-BD31-4B8C-83A1-F6EECF244321}">
                <p14:modId xmlns:p14="http://schemas.microsoft.com/office/powerpoint/2010/main" val="3211434629"/>
              </p:ext>
            </p:extLst>
          </p:nvPr>
        </p:nvGraphicFramePr>
        <p:xfrm>
          <a:off x="990600" y="4015740"/>
          <a:ext cx="6172200" cy="2590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923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Anxiety and memory</a:t>
            </a:r>
          </a:p>
        </p:txBody>
      </p:sp>
      <p:sp>
        <p:nvSpPr>
          <p:cNvPr id="3" name="Content Placeholder 2"/>
          <p:cNvSpPr>
            <a:spLocks noGrp="1"/>
          </p:cNvSpPr>
          <p:nvPr>
            <p:ph idx="1"/>
          </p:nvPr>
        </p:nvSpPr>
        <p:spPr>
          <a:xfrm>
            <a:off x="457200" y="1600200"/>
            <a:ext cx="5181600" cy="5029200"/>
          </a:xfrm>
        </p:spPr>
        <p:txBody>
          <a:bodyPr>
            <a:normAutofit/>
          </a:bodyPr>
          <a:lstStyle/>
          <a:p>
            <a:r>
              <a:rPr lang="en-US" dirty="0"/>
              <a:t>Myra </a:t>
            </a:r>
            <a:r>
              <a:rPr lang="en-US" dirty="0" err="1"/>
              <a:t>Fernandoes</a:t>
            </a:r>
            <a:r>
              <a:rPr lang="en-US" dirty="0"/>
              <a:t> (2018)</a:t>
            </a:r>
          </a:p>
          <a:p>
            <a:r>
              <a:rPr lang="en-US" dirty="0"/>
              <a:t>Brian Sciences</a:t>
            </a:r>
          </a:p>
          <a:p>
            <a:r>
              <a:rPr lang="en-US" dirty="0"/>
              <a:t>People have </a:t>
            </a:r>
            <a:r>
              <a:rPr lang="en-US" dirty="0">
                <a:solidFill>
                  <a:srgbClr val="FF0000"/>
                </a:solidFill>
              </a:rPr>
              <a:t>high anxiety levels </a:t>
            </a:r>
            <a:r>
              <a:rPr lang="en-US" dirty="0"/>
              <a:t>can better remember the words with </a:t>
            </a:r>
            <a:r>
              <a:rPr lang="en-US" dirty="0">
                <a:solidFill>
                  <a:srgbClr val="FF0000"/>
                </a:solidFill>
              </a:rPr>
              <a:t>negative images </a:t>
            </a:r>
            <a:r>
              <a:rPr lang="en-US" dirty="0"/>
              <a:t>(e.g. car accident)</a:t>
            </a:r>
          </a:p>
          <a:p>
            <a:r>
              <a:rPr lang="en-US" dirty="0"/>
              <a:t>Implication: Memory bias</a:t>
            </a:r>
          </a:p>
          <a:p>
            <a:r>
              <a:rPr lang="en-US" dirty="0"/>
              <a:t>You started with a bad day (slept through your alarm)</a:t>
            </a:r>
          </a:p>
          <a:p>
            <a:r>
              <a:rPr lang="en-US" dirty="0"/>
              <a:t>The waiter at Starbucks asked you a natural question: “Do you want whipped cream on your mocha?”</a:t>
            </a:r>
          </a:p>
          <a:p>
            <a:r>
              <a:rPr lang="en-US" dirty="0"/>
              <a:t>You might remember him being rude or hostile.</a:t>
            </a:r>
          </a:p>
          <a:p>
            <a:endParaRPr lang="en-US" dirty="0"/>
          </a:p>
        </p:txBody>
      </p:sp>
      <p:pic>
        <p:nvPicPr>
          <p:cNvPr id="1028" name="Picture 4" descr="Image result for starbucks barista"/>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91200" y="1605366"/>
            <a:ext cx="2896421" cy="37338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252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1636</TotalTime>
  <Words>2007</Words>
  <Application>Microsoft Macintosh PowerPoint</Application>
  <PresentationFormat>On-screen Show (4:3)</PresentationFormat>
  <Paragraphs>228</Paragraphs>
  <Slides>52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ＭＳ Ｐゴシック</vt:lpstr>
      <vt:lpstr>Arial</vt:lpstr>
      <vt:lpstr>Calibri</vt:lpstr>
      <vt:lpstr>Gill Sans MT</vt:lpstr>
      <vt:lpstr>Times New Roman</vt:lpstr>
      <vt:lpstr>Adjacency</vt:lpstr>
      <vt:lpstr>Chapter 5</vt:lpstr>
      <vt:lpstr>Some Questions to Consider</vt:lpstr>
      <vt:lpstr>What Is Memory?</vt:lpstr>
      <vt:lpstr>Modal Model of Memory</vt:lpstr>
      <vt:lpstr>Modal Model of Memory</vt:lpstr>
      <vt:lpstr>Modal Model of Memory</vt:lpstr>
      <vt:lpstr>PowerPoint Presentation</vt:lpstr>
      <vt:lpstr>Modal Model of Memory:  Sensory Memory</vt:lpstr>
      <vt:lpstr>PowerPoint Presentation</vt:lpstr>
      <vt:lpstr>PowerPoint Presentation</vt:lpstr>
      <vt:lpstr>PowerPoint Presentation</vt:lpstr>
      <vt:lpstr>PowerPoint Presentation</vt:lpstr>
      <vt:lpstr>PowerPoint Presentation</vt:lpstr>
      <vt:lpstr>PowerPoint Presentation</vt:lpstr>
      <vt:lpstr>Modal Model of Memory: Sensory Memory</vt:lpstr>
      <vt:lpstr>Strategies of transferring info from STM to LTM</vt:lpstr>
      <vt:lpstr>Mnemonics</vt:lpstr>
      <vt:lpstr>Mnemonics</vt:lpstr>
      <vt:lpstr>Mnemonics</vt:lpstr>
      <vt:lpstr>Mnemonics</vt:lpstr>
      <vt:lpstr>Mnemonics</vt:lpstr>
      <vt:lpstr>Drawing</vt:lpstr>
      <vt:lpstr>Drawing</vt:lpstr>
      <vt:lpstr>Mind palace</vt:lpstr>
      <vt:lpstr>Modal Model of Memory: Short-Term Memory</vt:lpstr>
      <vt:lpstr>Modal Model of Memory: Short-Term Memory</vt:lpstr>
      <vt:lpstr>Modal Model of Memory: Short-Term Memory</vt:lpstr>
      <vt:lpstr>My experience</vt:lpstr>
      <vt:lpstr>Assignment</vt:lpstr>
      <vt:lpstr>Modal Model of Memory: Short-Term Memory</vt:lpstr>
      <vt:lpstr>My reaction</vt:lpstr>
      <vt:lpstr>Modal Model of Memory: Short-Term Memory</vt:lpstr>
      <vt:lpstr>Modal Model of Memory: Short-Term Memory</vt:lpstr>
      <vt:lpstr>Modal Model of Memory: Short-Term Memory</vt:lpstr>
      <vt:lpstr>Results</vt:lpstr>
      <vt:lpstr>Modal Model of Memory: Short-Term Memory</vt:lpstr>
      <vt:lpstr>Working Memory</vt:lpstr>
      <vt:lpstr>Working Memory</vt:lpstr>
      <vt:lpstr>Working Memory</vt:lpstr>
      <vt:lpstr>How to help</vt:lpstr>
      <vt:lpstr>Baddeley’s working memory model</vt:lpstr>
      <vt:lpstr>Phonological loop</vt:lpstr>
      <vt:lpstr>Visuospatial Sketch Pad</vt:lpstr>
      <vt:lpstr>Working Memory</vt:lpstr>
      <vt:lpstr>Mental rotation</vt:lpstr>
      <vt:lpstr>Mental rotation</vt:lpstr>
      <vt:lpstr>The Central Executive</vt:lpstr>
      <vt:lpstr>Episodic Buffer</vt:lpstr>
      <vt:lpstr>WM and the Brain</vt:lpstr>
      <vt:lpstr>Anxiety and memory</vt:lpstr>
      <vt:lpstr>Anxiety and memory</vt:lpstr>
      <vt:lpstr>Anxiety and memory</vt:lpstr>
    </vt:vector>
  </TitlesOfParts>
  <Company>Toshiba</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dc:title>
  <dc:creator>Benjamin Uel Marsh</dc:creator>
  <cp:lastModifiedBy>Microsoft Office User</cp:lastModifiedBy>
  <cp:revision>121</cp:revision>
  <dcterms:created xsi:type="dcterms:W3CDTF">2011-08-14T19:49:15Z</dcterms:created>
  <dcterms:modified xsi:type="dcterms:W3CDTF">2019-09-24T22:47:14Z</dcterms:modified>
</cp:coreProperties>
</file>