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4"/>
  </p:notesMasterIdLst>
  <p:sldIdLst>
    <p:sldId id="256" r:id="rId3"/>
    <p:sldId id="257" r:id="rId4"/>
    <p:sldId id="280" r:id="rId5"/>
    <p:sldId id="275" r:id="rId6"/>
    <p:sldId id="276" r:id="rId7"/>
    <p:sldId id="273" r:id="rId8"/>
    <p:sldId id="278" r:id="rId9"/>
    <p:sldId id="258" r:id="rId10"/>
    <p:sldId id="281" r:id="rId11"/>
    <p:sldId id="282" r:id="rId12"/>
    <p:sldId id="279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44" autoAdjust="0"/>
    <p:restoredTop sz="94660"/>
  </p:normalViewPr>
  <p:slideViewPr>
    <p:cSldViewPr>
      <p:cViewPr varScale="1">
        <p:scale>
          <a:sx n="104" d="100"/>
          <a:sy n="104" d="100"/>
        </p:scale>
        <p:origin x="1344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10/1/19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6: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explain your answer?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your fingers to indicate your answer: 1=A, 2=B, 3=C, 4=D.</a:t>
            </a:r>
          </a:p>
          <a:p>
            <a:r>
              <a:rPr lang="en-US" sz="2800" dirty="0"/>
              <a:t>After viewing the question, show me your answer in 15 seconds.</a:t>
            </a:r>
          </a:p>
          <a:p>
            <a:r>
              <a:rPr lang="en-US" sz="2800" dirty="0"/>
              <a:t>Next, turn to your neighbor and you have one minute to convince him/her that you are right.</a:t>
            </a:r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971800"/>
            <a:ext cx="6477000" cy="322971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RAM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Hard drive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Library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 and C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76400" y="762000"/>
            <a:ext cx="64770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/>
              <a:t>Which of the following is a good analogy to long term memory?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029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3657600"/>
            <a:ext cx="6477000" cy="254391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000" dirty="0"/>
              <a:t>intact semantic memory but defective episodic memory.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intact procedural memory but defective semantic memory.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intact episodic memory but defective semantic memory.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intact episodic memory but defective procedural memory.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61984" y="381000"/>
            <a:ext cx="64770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400" dirty="0"/>
              <a:t>K.C., who was injured in a motorcycle accident, remembers facts like the difference between a strike and a spare in bowling, but he is unaware of experiencing things like hearing about the circumstances of his brother's death, which occurred two years before the accident. His memory behavior suggests…</a:t>
            </a:r>
          </a:p>
        </p:txBody>
      </p:sp>
    </p:spTree>
    <p:extLst>
      <p:ext uri="{BB962C8B-B14F-4D97-AF65-F5344CB8AC3E}">
        <p14:creationId xmlns:p14="http://schemas.microsoft.com/office/powerpoint/2010/main" val="131681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499" y="609600"/>
            <a:ext cx="6934199" cy="2743200"/>
          </a:xfrm>
        </p:spPr>
        <p:txBody>
          <a:bodyPr>
            <a:noAutofit/>
          </a:bodyPr>
          <a:lstStyle/>
          <a:p>
            <a:r>
              <a:rPr lang="en-US" sz="3200" dirty="0"/>
              <a:t>The primacy effect occurs because information presented first is more likely to 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799" y="2590800"/>
            <a:ext cx="6705600" cy="3048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important.	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transferred to long term memory.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in short term memory.	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distinct from later information.</a:t>
            </a:r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762000"/>
            <a:ext cx="7238999" cy="1280890"/>
          </a:xfrm>
        </p:spPr>
        <p:txBody>
          <a:bodyPr>
            <a:noAutofit/>
          </a:bodyPr>
          <a:lstStyle/>
          <a:p>
            <a:r>
              <a:rPr lang="en-US" sz="3200" dirty="0"/>
              <a:t>The recency effect occurs because information presented last is more likely to be… (choose the best answer)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3048000"/>
            <a:ext cx="6934200" cy="3505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Important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transferred to long term memory.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in short term memory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distinct from earlier information.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280890"/>
          </a:xfrm>
        </p:spPr>
        <p:txBody>
          <a:bodyPr>
            <a:noAutofit/>
          </a:bodyPr>
          <a:lstStyle/>
          <a:p>
            <a:r>
              <a:rPr lang="en-US" sz="3200" dirty="0"/>
              <a:t>__________memories are to experiences as __________ memories are to facts.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514600"/>
            <a:ext cx="6934200" cy="3581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300" dirty="0"/>
              <a:t>Semantic; implicit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300" dirty="0"/>
              <a:t>Implicit; episodic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300" dirty="0"/>
              <a:t>Episodic; semantic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300" dirty="0"/>
              <a:t>Procedural; episodic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04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219200"/>
            <a:ext cx="6781799" cy="1619849"/>
          </a:xfrm>
        </p:spPr>
        <p:txBody>
          <a:bodyPr>
            <a:noAutofit/>
          </a:bodyPr>
          <a:lstStyle/>
          <a:p>
            <a:r>
              <a:rPr lang="en-US" sz="2800" dirty="0"/>
              <a:t>Semantic and episodic memories </a:t>
            </a:r>
            <a:r>
              <a:rPr lang="en-US" sz="2800" u="sng" dirty="0">
                <a:solidFill>
                  <a:srgbClr val="FF0000"/>
                </a:solidFill>
              </a:rPr>
              <a:t>always</a:t>
            </a:r>
            <a:r>
              <a:rPr lang="en-US" sz="2800" dirty="0"/>
              <a:t> work independently (choose the best answer).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3048000"/>
            <a:ext cx="6591985" cy="3352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True. Patients who lost episodic memory can still keep their semantic memory, and vice versa.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No. You can have personal semantic memory.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7016" y="838200"/>
            <a:ext cx="6781799" cy="1619849"/>
          </a:xfrm>
        </p:spPr>
        <p:txBody>
          <a:bodyPr>
            <a:noAutofit/>
          </a:bodyPr>
          <a:lstStyle/>
          <a:p>
            <a:r>
              <a:rPr lang="en-US" sz="2800" dirty="0"/>
              <a:t>When the instructor tries to make matrix algebra fun, he is using _______ to motivate students so that they can pick up the computation procedures easily.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3429000"/>
            <a:ext cx="6591985" cy="3352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priming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conditioning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procedural memory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all of the above 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035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219200"/>
            <a:ext cx="6781799" cy="1619849"/>
          </a:xfrm>
        </p:spPr>
        <p:txBody>
          <a:bodyPr>
            <a:noAutofit/>
          </a:bodyPr>
          <a:lstStyle/>
          <a:p>
            <a:r>
              <a:rPr lang="en-US" sz="2800" dirty="0"/>
              <a:t>When the advertiser bombards you with the same message, he might be manipulating you by __________ (choose the best answer).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506" y="3276600"/>
            <a:ext cx="6591985" cy="3352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primacy effect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err="1"/>
              <a:t>recency</a:t>
            </a:r>
            <a:r>
              <a:rPr lang="en-US" sz="2800" dirty="0"/>
              <a:t> effect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priming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product placement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348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38" y="838200"/>
            <a:ext cx="6768662" cy="1371600"/>
          </a:xfrm>
        </p:spPr>
        <p:txBody>
          <a:bodyPr>
            <a:noAutofit/>
          </a:bodyPr>
          <a:lstStyle/>
          <a:p>
            <a:r>
              <a:rPr lang="en-US" sz="3200" dirty="0"/>
              <a:t>How can you improve your learning and test performance?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286000"/>
            <a:ext cx="6858000" cy="40386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600" dirty="0"/>
              <a:t>Encode and retrieve information in the same context.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600" dirty="0"/>
              <a:t>Encode and retrieve information in the same emotional state.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600" dirty="0"/>
              <a:t>Make semantic memory personal e.g. travel.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600" dirty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26523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390</TotalTime>
  <Words>402</Words>
  <Application>Microsoft Macintosh PowerPoint</Application>
  <PresentationFormat>On-screen Show (4:3)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Wisp</vt:lpstr>
      <vt:lpstr>Unit 6: Ungraded review questions</vt:lpstr>
      <vt:lpstr>Can you explain your answer?</vt:lpstr>
      <vt:lpstr>PowerPoint Presentation</vt:lpstr>
      <vt:lpstr>PowerPoint Presentation</vt:lpstr>
      <vt:lpstr>The primacy effect occurs because information presented first is more likely to be</vt:lpstr>
      <vt:lpstr>The recency effect occurs because information presented last is more likely to be… (choose the best answer)</vt:lpstr>
      <vt:lpstr>__________memories are to experiences as __________ memories are to facts.</vt:lpstr>
      <vt:lpstr>Semantic and episodic memories always work independently (choose the best answer). </vt:lpstr>
      <vt:lpstr>When the instructor tries to make matrix algebra fun, he is using _______ to motivate students so that they can pick up the computation procedures easily.</vt:lpstr>
      <vt:lpstr>When the advertiser bombards you with the same message, he might be manipulating you by __________ (choose the best answer).</vt:lpstr>
      <vt:lpstr>How can you improve your learning and test performance?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(Alex) Yu</cp:lastModifiedBy>
  <cp:revision>111</cp:revision>
  <cp:lastPrinted>1601-01-01T00:00:00Z</cp:lastPrinted>
  <dcterms:created xsi:type="dcterms:W3CDTF">2015-03-25T05:36:38Z</dcterms:created>
  <dcterms:modified xsi:type="dcterms:W3CDTF">2019-10-01T22:43:02Z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