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1"/>
  </p:notesMasterIdLst>
  <p:sldIdLst>
    <p:sldId id="256" r:id="rId3"/>
    <p:sldId id="257" r:id="rId4"/>
    <p:sldId id="275" r:id="rId5"/>
    <p:sldId id="280" r:id="rId6"/>
    <p:sldId id="258" r:id="rId7"/>
    <p:sldId id="276" r:id="rId8"/>
    <p:sldId id="273" r:id="rId9"/>
    <p:sldId id="278"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60" autoAdjust="0"/>
    <p:restoredTop sz="94660"/>
  </p:normalViewPr>
  <p:slideViewPr>
    <p:cSldViewPr>
      <p:cViewPr varScale="1">
        <p:scale>
          <a:sx n="111" d="100"/>
          <a:sy n="111" d="100"/>
        </p:scale>
        <p:origin x="1728"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10/29/19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Unit 8: Ungraded review questions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explain your answer?</a:t>
            </a:r>
          </a:p>
        </p:txBody>
      </p:sp>
      <p:sp>
        <p:nvSpPr>
          <p:cNvPr id="3" name="Content Placeholder 2"/>
          <p:cNvSpPr>
            <a:spLocks noGrp="1"/>
          </p:cNvSpPr>
          <p:nvPr>
            <p:ph idx="1"/>
          </p:nvPr>
        </p:nvSpPr>
        <p:spPr/>
        <p:txBody>
          <a:bodyPr>
            <a:normAutofit/>
          </a:bodyPr>
          <a:lstStyle/>
          <a:p>
            <a:r>
              <a:rPr lang="en-US" sz="2800" dirty="0"/>
              <a:t>Use your fingers to indicate your answer: 1=A, 2=B, 3=C, 4=D.</a:t>
            </a:r>
          </a:p>
          <a:p>
            <a:r>
              <a:rPr lang="en-US" sz="2800" dirty="0"/>
              <a:t>After viewing the question, show me your answer in 15 seconds.</a:t>
            </a:r>
          </a:p>
          <a:p>
            <a:r>
              <a:rPr lang="en-US" sz="2800" dirty="0"/>
              <a:t>Next, turn to your neighbor and you have one minute to convince him/her that you are right.</a:t>
            </a:r>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2120" y="2362200"/>
            <a:ext cx="7040880" cy="3610712"/>
          </a:xfrm>
        </p:spPr>
        <p:txBody>
          <a:bodyPr>
            <a:noAutofit/>
          </a:bodyPr>
          <a:lstStyle/>
          <a:p>
            <a:pPr marL="457200" indent="-457200">
              <a:buFont typeface="+mj-lt"/>
              <a:buAutoNum type="alphaUcPeriod"/>
            </a:pPr>
            <a:r>
              <a:rPr lang="en-US" sz="2400" dirty="0"/>
              <a:t>life in a society gets more complicated and difficult as generations pass.</a:t>
            </a:r>
          </a:p>
          <a:p>
            <a:pPr marL="457200" indent="-457200">
              <a:buFont typeface="+mj-lt"/>
              <a:buAutoNum type="alphaUcPeriod"/>
            </a:pPr>
            <a:r>
              <a:rPr lang="en-US" sz="2400" dirty="0"/>
              <a:t>memory for life events is enhanced during the time we assume our life identities.</a:t>
            </a:r>
          </a:p>
          <a:p>
            <a:pPr marL="457200" indent="-457200">
              <a:buFont typeface="+mj-lt"/>
              <a:buAutoNum type="alphaUcPeriod"/>
            </a:pPr>
            <a:r>
              <a:rPr lang="en-US" sz="2400" dirty="0"/>
              <a:t>people tend to remember more of the positive events in their lives than negative ones.</a:t>
            </a:r>
          </a:p>
          <a:p>
            <a:pPr marL="457200" indent="-457200">
              <a:buFont typeface="+mj-lt"/>
              <a:buAutoNum type="alphaUcPeriod"/>
            </a:pPr>
            <a:r>
              <a:rPr lang="en-US" sz="2400" dirty="0"/>
              <a:t>our memories change as we live longer and have more "lifetime periods" to draw events from.</a:t>
            </a:r>
          </a:p>
          <a:p>
            <a:pPr marL="457200" indent="-457200">
              <a:buFont typeface="+mj-lt"/>
              <a:buAutoNum type="alphaUcPeriod"/>
            </a:pPr>
            <a:endParaRPr lang="en-US" sz="24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p:txBody>
      </p:sp>
      <p:sp>
        <p:nvSpPr>
          <p:cNvPr id="4" name="Title 1"/>
          <p:cNvSpPr txBox="1">
            <a:spLocks/>
          </p:cNvSpPr>
          <p:nvPr/>
        </p:nvSpPr>
        <p:spPr>
          <a:xfrm>
            <a:off x="1691640" y="381000"/>
            <a:ext cx="6918960" cy="16002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2800" dirty="0"/>
              <a:t>The observation that older adults often become nostalgic for the "good old days" reflects the </a:t>
            </a:r>
            <a:r>
              <a:rPr lang="en-US" sz="2800" b="1" dirty="0"/>
              <a:t>self-image hypothesis</a:t>
            </a:r>
            <a:r>
              <a:rPr lang="en-US" sz="2800" dirty="0"/>
              <a:t>, which states that</a:t>
            </a:r>
          </a:p>
        </p:txBody>
      </p:sp>
    </p:spTree>
    <p:extLst>
      <p:ext uri="{BB962C8B-B14F-4D97-AF65-F5344CB8AC3E}">
        <p14:creationId xmlns:p14="http://schemas.microsoft.com/office/powerpoint/2010/main" val="131681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2042890"/>
            <a:ext cx="6477000" cy="4205510"/>
          </a:xfrm>
        </p:spPr>
        <p:txBody>
          <a:bodyPr>
            <a:noAutofit/>
          </a:bodyPr>
          <a:lstStyle/>
          <a:p>
            <a:pPr marL="457200" indent="-457200">
              <a:buFont typeface="+mj-lt"/>
              <a:buAutoNum type="alphaUcPeriod"/>
            </a:pPr>
            <a:r>
              <a:rPr lang="en-US" sz="2400" dirty="0"/>
              <a:t>the presence of a weapon enhances memory for all parts of the event.</a:t>
            </a:r>
          </a:p>
          <a:p>
            <a:pPr marL="457200" indent="-457200">
              <a:buFont typeface="+mj-lt"/>
              <a:buAutoNum type="alphaUcPeriod"/>
            </a:pPr>
            <a:r>
              <a:rPr lang="en-US" sz="2400" dirty="0"/>
              <a:t>the presence of a weapon has no effect on memory for the event.</a:t>
            </a:r>
          </a:p>
          <a:p>
            <a:pPr marL="457200" indent="-457200">
              <a:buFont typeface="+mj-lt"/>
              <a:buAutoNum type="alphaUcPeriod"/>
            </a:pPr>
            <a:r>
              <a:rPr lang="en-US" sz="2400" dirty="0"/>
              <a:t>the threat of a weapon causes people to focus their attention away from the weapon itself.</a:t>
            </a:r>
          </a:p>
          <a:p>
            <a:pPr marL="457200" indent="-457200">
              <a:buFont typeface="+mj-lt"/>
              <a:buAutoNum type="alphaUcPeriod"/>
            </a:pPr>
            <a:r>
              <a:rPr lang="en-US" sz="2400" dirty="0"/>
              <a:t>the presence of a weapon hinders memory for other parts of the event.</a:t>
            </a:r>
          </a:p>
          <a:p>
            <a:pPr marL="457200" indent="-457200">
              <a:buFont typeface="+mj-lt"/>
              <a:buAutoNum type="alphaUcPeriod"/>
            </a:pPr>
            <a:endParaRPr lang="en-US" sz="3200" dirty="0"/>
          </a:p>
          <a:p>
            <a:pPr marL="457200" indent="-457200">
              <a:buFont typeface="+mj-lt"/>
              <a:buAutoNum type="alphaUcPeriod"/>
            </a:pPr>
            <a:endParaRPr lang="en-US" sz="2800" dirty="0"/>
          </a:p>
        </p:txBody>
      </p:sp>
      <p:sp>
        <p:nvSpPr>
          <p:cNvPr id="4" name="Title 1"/>
          <p:cNvSpPr txBox="1">
            <a:spLocks/>
          </p:cNvSpPr>
          <p:nvPr/>
        </p:nvSpPr>
        <p:spPr>
          <a:xfrm>
            <a:off x="1676400" y="762000"/>
            <a:ext cx="6477000" cy="12808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3200" dirty="0"/>
              <a:t>The "weapons focus" experiment found that</a:t>
            </a:r>
            <a:endParaRPr lang="en-US" sz="2400" dirty="0"/>
          </a:p>
        </p:txBody>
      </p:sp>
    </p:spTree>
    <p:extLst>
      <p:ext uri="{BB962C8B-B14F-4D97-AF65-F5344CB8AC3E}">
        <p14:creationId xmlns:p14="http://schemas.microsoft.com/office/powerpoint/2010/main" val="3320292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6781799" cy="1619849"/>
          </a:xfrm>
        </p:spPr>
        <p:txBody>
          <a:bodyPr>
            <a:noAutofit/>
          </a:bodyPr>
          <a:lstStyle/>
          <a:p>
            <a:r>
              <a:rPr lang="en-US" sz="2800" dirty="0"/>
              <a:t>Which of the following is NOT one of the seven sins of memory proposed by Schacter?</a:t>
            </a:r>
          </a:p>
        </p:txBody>
      </p:sp>
      <p:sp>
        <p:nvSpPr>
          <p:cNvPr id="3" name="Content Placeholder 2"/>
          <p:cNvSpPr>
            <a:spLocks noGrp="1"/>
          </p:cNvSpPr>
          <p:nvPr>
            <p:ph idx="1"/>
          </p:nvPr>
        </p:nvSpPr>
        <p:spPr>
          <a:xfrm>
            <a:off x="1447800" y="2514600"/>
            <a:ext cx="6591985" cy="3886200"/>
          </a:xfrm>
        </p:spPr>
        <p:txBody>
          <a:bodyPr>
            <a:normAutofit/>
          </a:bodyPr>
          <a:lstStyle/>
          <a:p>
            <a:pPr marL="457200" indent="-457200">
              <a:buFont typeface="+mj-lt"/>
              <a:buAutoNum type="alphaUcPeriod"/>
            </a:pPr>
            <a:r>
              <a:rPr lang="en-US" sz="2800" dirty="0"/>
              <a:t>Absent-mindedness</a:t>
            </a:r>
          </a:p>
          <a:p>
            <a:pPr marL="457200" indent="-457200">
              <a:buFont typeface="+mj-lt"/>
              <a:buAutoNum type="alphaUcPeriod"/>
            </a:pPr>
            <a:r>
              <a:rPr lang="en-US" sz="2800" dirty="0"/>
              <a:t>Blocking</a:t>
            </a:r>
          </a:p>
          <a:p>
            <a:pPr marL="457200" indent="-457200">
              <a:buFont typeface="+mj-lt"/>
              <a:buAutoNum type="alphaUcPeriod"/>
            </a:pPr>
            <a:r>
              <a:rPr lang="en-US" sz="2800" dirty="0"/>
              <a:t>Bias</a:t>
            </a:r>
          </a:p>
          <a:p>
            <a:pPr marL="457200" indent="-457200">
              <a:buFont typeface="+mj-lt"/>
              <a:buAutoNum type="alphaUcPeriod"/>
            </a:pPr>
            <a:r>
              <a:rPr lang="en-US" sz="2800" dirty="0" err="1"/>
              <a:t>Crytoamnesia</a:t>
            </a:r>
            <a:endParaRPr lang="en-US" sz="2800" dirty="0"/>
          </a:p>
          <a:p>
            <a:pPr marL="457200" indent="-457200">
              <a:buFont typeface="+mj-lt"/>
              <a:buAutoNum type="alphaUcPeriod"/>
            </a:pPr>
            <a:endParaRPr lang="en-US"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738" y="381000"/>
            <a:ext cx="6934199" cy="1371600"/>
          </a:xfrm>
        </p:spPr>
        <p:txBody>
          <a:bodyPr>
            <a:noAutofit/>
          </a:bodyPr>
          <a:lstStyle/>
          <a:p>
            <a:pPr fontAlgn="auto">
              <a:spcAft>
                <a:spcPts val="0"/>
              </a:spcAft>
            </a:pPr>
            <a:r>
              <a:rPr lang="en-US" sz="2400" dirty="0"/>
              <a:t>Which of the following was the primary result of the study about how people remembered the 9/11 terrorist attack?</a:t>
            </a:r>
          </a:p>
        </p:txBody>
      </p:sp>
      <p:sp>
        <p:nvSpPr>
          <p:cNvPr id="3" name="Content Placeholder 2"/>
          <p:cNvSpPr>
            <a:spLocks noGrp="1"/>
          </p:cNvSpPr>
          <p:nvPr>
            <p:ph idx="1"/>
          </p:nvPr>
        </p:nvSpPr>
        <p:spPr>
          <a:xfrm>
            <a:off x="1714498" y="1996440"/>
            <a:ext cx="6819901" cy="4556760"/>
          </a:xfrm>
        </p:spPr>
        <p:txBody>
          <a:bodyPr>
            <a:normAutofit fontScale="92500" lnSpcReduction="10000"/>
          </a:bodyPr>
          <a:lstStyle/>
          <a:p>
            <a:pPr marL="514350" indent="-514350">
              <a:buFont typeface="+mj-lt"/>
              <a:buAutoNum type="alphaUcPeriod"/>
            </a:pPr>
            <a:r>
              <a:rPr lang="en-US" sz="2000" dirty="0"/>
              <a:t>Participants had very little confidence in the accuracy of their memories of the events 32 weeks after they occurred.</a:t>
            </a:r>
          </a:p>
          <a:p>
            <a:pPr marL="514350" indent="-514350">
              <a:buFont typeface="+mj-lt"/>
              <a:buAutoNum type="alphaUcPeriod"/>
            </a:pPr>
            <a:r>
              <a:rPr lang="en-US" sz="2000" dirty="0"/>
              <a:t>Participants had a very high level of confidence of the terrorist events and also had high confidence in their present “everyday” memories 32 weeks later.</a:t>
            </a:r>
          </a:p>
          <a:p>
            <a:pPr marL="514350" indent="-514350">
              <a:buFont typeface="+mj-lt"/>
              <a:buAutoNum type="alphaUcPeriod"/>
            </a:pPr>
            <a:r>
              <a:rPr lang="en-US" sz="2000" dirty="0"/>
              <a:t>Participants had high confidence in the accuracy of their memories of the terrorist events 32 weeks later, but when actually tested they made significant errors when asked what they were doing on the day of the attacks.</a:t>
            </a:r>
          </a:p>
          <a:p>
            <a:pPr marL="514350" indent="-514350">
              <a:buFont typeface="+mj-lt"/>
              <a:buAutoNum type="alphaUcPeriod"/>
            </a:pPr>
            <a:r>
              <a:rPr lang="en-US" sz="2000" dirty="0"/>
              <a:t>After 32 weeks, participants had a high level of confidence in their memories of the terrorist events, but lower belief in their memories of “everyday” events.</a:t>
            </a:r>
          </a:p>
          <a:p>
            <a:pPr marL="514350" indent="-514350">
              <a:buFont typeface="+mj-lt"/>
              <a:buAutoNum type="alphaUcPeriod"/>
            </a:pPr>
            <a:endParaRPr lang="en-US" sz="2000" dirty="0"/>
          </a:p>
          <a:p>
            <a:pPr marL="514350" indent="-514350">
              <a:buFont typeface="+mj-lt"/>
              <a:buAutoNum type="alphaUcPeriod"/>
            </a:pPr>
            <a:endParaRPr lang="en-US" sz="2400" dirty="0"/>
          </a:p>
        </p:txBody>
      </p:sp>
    </p:spTree>
    <p:extLst>
      <p:ext uri="{BB962C8B-B14F-4D97-AF65-F5344CB8AC3E}">
        <p14:creationId xmlns:p14="http://schemas.microsoft.com/office/powerpoint/2010/main" val="133663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0"/>
            <a:ext cx="7238999" cy="1280890"/>
          </a:xfrm>
        </p:spPr>
        <p:txBody>
          <a:bodyPr>
            <a:noAutofit/>
          </a:bodyPr>
          <a:lstStyle/>
          <a:p>
            <a:r>
              <a:rPr lang="en-US" sz="2800" dirty="0"/>
              <a:t>Which of the following statements is NOT true?.</a:t>
            </a:r>
          </a:p>
        </p:txBody>
      </p:sp>
      <p:sp>
        <p:nvSpPr>
          <p:cNvPr id="3" name="Content Placeholder 2"/>
          <p:cNvSpPr>
            <a:spLocks noGrp="1"/>
          </p:cNvSpPr>
          <p:nvPr>
            <p:ph idx="1"/>
          </p:nvPr>
        </p:nvSpPr>
        <p:spPr>
          <a:xfrm>
            <a:off x="1600199" y="2042890"/>
            <a:ext cx="7238999" cy="4510310"/>
          </a:xfrm>
        </p:spPr>
        <p:txBody>
          <a:bodyPr>
            <a:normAutofit lnSpcReduction="10000"/>
          </a:bodyPr>
          <a:lstStyle/>
          <a:p>
            <a:pPr marL="457200" indent="-457200">
              <a:buFont typeface="+mj-lt"/>
              <a:buAutoNum type="alphaUcPeriod"/>
            </a:pPr>
            <a:r>
              <a:rPr lang="en-US" sz="2400" dirty="0"/>
              <a:t>Suggestion can create false memories for events that occurred when a person was a young child.</a:t>
            </a:r>
          </a:p>
          <a:p>
            <a:pPr marL="457200" indent="-457200">
              <a:buFont typeface="+mj-lt"/>
              <a:buAutoNum type="alphaUcPeriod"/>
            </a:pPr>
            <a:r>
              <a:rPr lang="en-US" sz="2400" dirty="0"/>
              <a:t>Suggestion can create false memories for an event that a person has experienced just recently.</a:t>
            </a:r>
          </a:p>
          <a:p>
            <a:pPr marL="457200" indent="-457200">
              <a:buFont typeface="+mj-lt"/>
              <a:buAutoNum type="alphaUcPeriod"/>
            </a:pPr>
            <a:r>
              <a:rPr lang="en-US" sz="2400" dirty="0"/>
              <a:t>Inaccurate memories are more likely to happen among less educated people, but less likely among more educated people and professionals.</a:t>
            </a:r>
          </a:p>
          <a:p>
            <a:pPr marL="457200" indent="-457200">
              <a:buFont typeface="+mj-lt"/>
              <a:buAutoNum type="alphaUcPeriod"/>
            </a:pPr>
            <a:r>
              <a:rPr lang="en-US" sz="2400" dirty="0"/>
              <a:t>Many miscarriages of justice have occurred based on faulty eyewitness testimony.</a:t>
            </a:r>
          </a:p>
          <a:p>
            <a:pPr marL="457200" indent="-457200">
              <a:buFont typeface="+mj-lt"/>
              <a:buAutoNum type="alphaUcPeriod"/>
            </a:pPr>
            <a:endParaRPr lang="en-US" sz="2800" dirty="0"/>
          </a:p>
          <a:p>
            <a:pPr marL="457200" indent="-457200">
              <a:buFont typeface="+mj-lt"/>
              <a:buAutoNum type="alphaUcPeriod"/>
            </a:pPr>
            <a:endParaRPr lang="en-US" sz="3200" dirty="0"/>
          </a:p>
          <a:p>
            <a:pPr marL="457200" indent="-457200">
              <a:buFont typeface="+mj-lt"/>
              <a:buAutoNum type="alphaUcPeriod"/>
            </a:pPr>
            <a:endParaRPr lang="en-US" sz="2800" dirty="0"/>
          </a:p>
          <a:p>
            <a:pPr marL="457200" indent="-457200">
              <a:buFont typeface="+mj-lt"/>
              <a:buAutoNum type="alphaUcPeriod"/>
            </a:pPr>
            <a:endParaRPr lang="en-US" sz="20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7238999" cy="1280890"/>
          </a:xfrm>
        </p:spPr>
        <p:txBody>
          <a:bodyPr>
            <a:noAutofit/>
          </a:bodyPr>
          <a:lstStyle/>
          <a:p>
            <a:r>
              <a:rPr lang="en-US" sz="3200" dirty="0"/>
              <a:t>Research on eyewitness testimony reveals that</a:t>
            </a:r>
          </a:p>
        </p:txBody>
      </p:sp>
      <p:sp>
        <p:nvSpPr>
          <p:cNvPr id="3" name="Content Placeholder 2"/>
          <p:cNvSpPr>
            <a:spLocks noGrp="1"/>
          </p:cNvSpPr>
          <p:nvPr>
            <p:ph idx="1"/>
          </p:nvPr>
        </p:nvSpPr>
        <p:spPr>
          <a:xfrm>
            <a:off x="1524000" y="1905000"/>
            <a:ext cx="6934200" cy="4191000"/>
          </a:xfrm>
        </p:spPr>
        <p:txBody>
          <a:bodyPr>
            <a:normAutofit fontScale="92500"/>
          </a:bodyPr>
          <a:lstStyle/>
          <a:p>
            <a:pPr marL="457200" indent="-457200">
              <a:buFont typeface="+mj-lt"/>
              <a:buAutoNum type="alphaUcPeriod"/>
            </a:pPr>
            <a:r>
              <a:rPr lang="en-US" sz="2400" dirty="0"/>
              <a:t>witness that are highly confident at trial are usually accurate.</a:t>
            </a:r>
          </a:p>
          <a:p>
            <a:pPr marL="457200" indent="-457200">
              <a:buFont typeface="+mj-lt"/>
              <a:buAutoNum type="alphaUcPeriod"/>
            </a:pPr>
            <a:r>
              <a:rPr lang="en-US" sz="2400" dirty="0"/>
              <a:t>it is unnecessary to warn an eyewitness that a suspect may or may not be in a lineup.</a:t>
            </a:r>
          </a:p>
          <a:p>
            <a:pPr marL="457200" indent="-457200">
              <a:buFont typeface="+mj-lt"/>
              <a:buAutoNum type="alphaUcPeriod"/>
            </a:pPr>
            <a:r>
              <a:rPr lang="en-US" sz="2400" dirty="0"/>
              <a:t>when viewing a lineup, an eyewitness's confidence in her choice of the suspect can be increased by an authority's confirmation of her choice, even when the choice is wrong.</a:t>
            </a:r>
          </a:p>
          <a:p>
            <a:pPr marL="457200" indent="-457200">
              <a:buFont typeface="+mj-lt"/>
              <a:buAutoNum type="alphaUcPeriod"/>
            </a:pPr>
            <a:r>
              <a:rPr lang="en-US" sz="2400" dirty="0"/>
              <a:t>despite public misconception, eyewitnesses are usually very accurate when selecting a perpetrator from a lineup.</a:t>
            </a:r>
          </a:p>
          <a:p>
            <a:pPr marL="457200" indent="-457200">
              <a:buFont typeface="+mj-lt"/>
              <a:buAutoNum type="alphaUcPeriod"/>
            </a:pPr>
            <a:endParaRPr lang="en-US" sz="1600" dirty="0"/>
          </a:p>
          <a:p>
            <a:pPr marL="457200" indent="-457200">
              <a:buFont typeface="+mj-lt"/>
              <a:buAutoNum type="alphaUcPeriod"/>
            </a:pPr>
            <a:endParaRPr lang="en-US" sz="2800" dirty="0"/>
          </a:p>
          <a:p>
            <a:pPr marL="457200" indent="-457200">
              <a:buFont typeface="+mj-lt"/>
              <a:buAutoNum type="alphaUcPeriod"/>
            </a:pPr>
            <a:endParaRPr lang="en-US" sz="2000" dirty="0"/>
          </a:p>
          <a:p>
            <a:endParaRPr lang="en-US" dirty="0"/>
          </a:p>
        </p:txBody>
      </p:sp>
    </p:spTree>
    <p:extLst>
      <p:ext uri="{BB962C8B-B14F-4D97-AF65-F5344CB8AC3E}">
        <p14:creationId xmlns:p14="http://schemas.microsoft.com/office/powerpoint/2010/main" val="242160496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434</TotalTime>
  <Words>543</Words>
  <Application>Microsoft Macintosh PowerPoint</Application>
  <PresentationFormat>On-screen Show (4:3)</PresentationFormat>
  <Paragraphs>42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Wisp</vt:lpstr>
      <vt:lpstr>Unit 8: Ungraded review questions</vt:lpstr>
      <vt:lpstr>Can you explain your answer?</vt:lpstr>
      <vt:lpstr>PowerPoint Presentation</vt:lpstr>
      <vt:lpstr>PowerPoint Presentation</vt:lpstr>
      <vt:lpstr>Which of the following is NOT one of the seven sins of memory proposed by Schacter?</vt:lpstr>
      <vt:lpstr>Which of the following was the primary result of the study about how people remembered the 9/11 terrorist attack?</vt:lpstr>
      <vt:lpstr>Which of the following statements is NOT true?.</vt:lpstr>
      <vt:lpstr>Research on eyewitness testimony reveals that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(Alex) Yu</cp:lastModifiedBy>
  <cp:revision>129</cp:revision>
  <cp:lastPrinted>1601-01-01T00:00:00Z</cp:lastPrinted>
  <dcterms:created xsi:type="dcterms:W3CDTF">2015-03-25T05:36:38Z</dcterms:created>
  <dcterms:modified xsi:type="dcterms:W3CDTF">2019-10-29T23:11:29Z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