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78"/>
  </p:notesMasterIdLst>
  <p:sldIdLst>
    <p:sldId id="257" r:id="rId2"/>
    <p:sldId id="325" r:id="rId3"/>
    <p:sldId id="354" r:id="rId4"/>
    <p:sldId id="259" r:id="rId5"/>
    <p:sldId id="326" r:id="rId6"/>
    <p:sldId id="264" r:id="rId7"/>
    <p:sldId id="379" r:id="rId8"/>
    <p:sldId id="265" r:id="rId9"/>
    <p:sldId id="329" r:id="rId10"/>
    <p:sldId id="267" r:id="rId11"/>
    <p:sldId id="268" r:id="rId12"/>
    <p:sldId id="269" r:id="rId13"/>
    <p:sldId id="270" r:id="rId14"/>
    <p:sldId id="271" r:id="rId15"/>
    <p:sldId id="310" r:id="rId16"/>
    <p:sldId id="378" r:id="rId17"/>
    <p:sldId id="330" r:id="rId18"/>
    <p:sldId id="362" r:id="rId19"/>
    <p:sldId id="273" r:id="rId20"/>
    <p:sldId id="331" r:id="rId21"/>
    <p:sldId id="275" r:id="rId22"/>
    <p:sldId id="380" r:id="rId23"/>
    <p:sldId id="333" r:id="rId24"/>
    <p:sldId id="278" r:id="rId25"/>
    <p:sldId id="279" r:id="rId26"/>
    <p:sldId id="381" r:id="rId27"/>
    <p:sldId id="382" r:id="rId28"/>
    <p:sldId id="352" r:id="rId29"/>
    <p:sldId id="280" r:id="rId30"/>
    <p:sldId id="355" r:id="rId31"/>
    <p:sldId id="373" r:id="rId32"/>
    <p:sldId id="374" r:id="rId33"/>
    <p:sldId id="356" r:id="rId34"/>
    <p:sldId id="281" r:id="rId35"/>
    <p:sldId id="367" r:id="rId36"/>
    <p:sldId id="334" r:id="rId37"/>
    <p:sldId id="358" r:id="rId38"/>
    <p:sldId id="357" r:id="rId39"/>
    <p:sldId id="359" r:id="rId40"/>
    <p:sldId id="360" r:id="rId41"/>
    <p:sldId id="368" r:id="rId42"/>
    <p:sldId id="369" r:id="rId43"/>
    <p:sldId id="370" r:id="rId44"/>
    <p:sldId id="383" r:id="rId45"/>
    <p:sldId id="335" r:id="rId46"/>
    <p:sldId id="350" r:id="rId47"/>
    <p:sldId id="336" r:id="rId48"/>
    <p:sldId id="351" r:id="rId49"/>
    <p:sldId id="337" r:id="rId50"/>
    <p:sldId id="291" r:id="rId51"/>
    <p:sldId id="339" r:id="rId52"/>
    <p:sldId id="340" r:id="rId53"/>
    <p:sldId id="371" r:id="rId54"/>
    <p:sldId id="384" r:id="rId55"/>
    <p:sldId id="299" r:id="rId56"/>
    <p:sldId id="316" r:id="rId57"/>
    <p:sldId id="317" r:id="rId58"/>
    <p:sldId id="353" r:id="rId59"/>
    <p:sldId id="361" r:id="rId60"/>
    <p:sldId id="300" r:id="rId61"/>
    <p:sldId id="301" r:id="rId62"/>
    <p:sldId id="372" r:id="rId63"/>
    <p:sldId id="302" r:id="rId64"/>
    <p:sldId id="304" r:id="rId65"/>
    <p:sldId id="306" r:id="rId66"/>
    <p:sldId id="366" r:id="rId67"/>
    <p:sldId id="322" r:id="rId68"/>
    <p:sldId id="323" r:id="rId69"/>
    <p:sldId id="385" r:id="rId70"/>
    <p:sldId id="347" r:id="rId71"/>
    <p:sldId id="375" r:id="rId72"/>
    <p:sldId id="377" r:id="rId73"/>
    <p:sldId id="376" r:id="rId74"/>
    <p:sldId id="363" r:id="rId75"/>
    <p:sldId id="365" r:id="rId76"/>
    <p:sldId id="364" r:id="rId7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115" autoAdjust="0"/>
  </p:normalViewPr>
  <p:slideViewPr>
    <p:cSldViewPr>
      <p:cViewPr varScale="1">
        <p:scale>
          <a:sx n="77" d="100"/>
          <a:sy n="77" d="100"/>
        </p:scale>
        <p:origin x="179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438FFE-FD24-4926-BE6D-A9287C79B33D}" type="doc">
      <dgm:prSet loTypeId="urn:microsoft.com/office/officeart/2005/8/layout/hierarchy4" loCatId="relationship" qsTypeId="urn:microsoft.com/office/officeart/2005/8/quickstyle/simple1" qsCatId="simple" csTypeId="urn:microsoft.com/office/officeart/2005/8/colors/colorful2" csCatId="colorful" phldr="1"/>
      <dgm:spPr/>
      <dgm:t>
        <a:bodyPr/>
        <a:lstStyle/>
        <a:p>
          <a:endParaRPr lang="en-US"/>
        </a:p>
      </dgm:t>
    </dgm:pt>
    <dgm:pt modelId="{3FDAC51C-52CB-4886-8740-BDCC3FABA2F2}">
      <dgm:prSet phldrT="[Text]"/>
      <dgm:spPr/>
      <dgm:t>
        <a:bodyPr/>
        <a:lstStyle/>
        <a:p>
          <a:r>
            <a:rPr lang="en-US" dirty="0" smtClean="0"/>
            <a:t>Autobiographical/personal </a:t>
          </a:r>
          <a:r>
            <a:rPr lang="en-US" dirty="0"/>
            <a:t>Memory</a:t>
          </a:r>
        </a:p>
      </dgm:t>
    </dgm:pt>
    <dgm:pt modelId="{D9839455-7589-4D42-8EA7-66A14A114D63}" type="parTrans" cxnId="{230D9C52-A0B6-4343-88EC-4A674A28C5ED}">
      <dgm:prSet/>
      <dgm:spPr/>
      <dgm:t>
        <a:bodyPr/>
        <a:lstStyle/>
        <a:p>
          <a:endParaRPr lang="en-US"/>
        </a:p>
      </dgm:t>
    </dgm:pt>
    <dgm:pt modelId="{59B6A085-EC9C-4B83-A383-2991DEA70064}" type="sibTrans" cxnId="{230D9C52-A0B6-4343-88EC-4A674A28C5ED}">
      <dgm:prSet/>
      <dgm:spPr/>
      <dgm:t>
        <a:bodyPr/>
        <a:lstStyle/>
        <a:p>
          <a:endParaRPr lang="en-US"/>
        </a:p>
      </dgm:t>
    </dgm:pt>
    <dgm:pt modelId="{6613C1F3-B1C4-4B7B-9E25-B5DAAD8E6384}">
      <dgm:prSet phldrT="[Text]"/>
      <dgm:spPr/>
      <dgm:t>
        <a:bodyPr/>
        <a:lstStyle/>
        <a:p>
          <a:r>
            <a:rPr lang="en-US" dirty="0"/>
            <a:t>Mental Time Travel</a:t>
          </a:r>
        </a:p>
      </dgm:t>
    </dgm:pt>
    <dgm:pt modelId="{21001C6D-C6D8-494C-B097-BB5391380AF9}" type="parTrans" cxnId="{1FF5CE5D-040B-4BEC-8BFA-7FAB5C78DEB7}">
      <dgm:prSet/>
      <dgm:spPr/>
      <dgm:t>
        <a:bodyPr/>
        <a:lstStyle/>
        <a:p>
          <a:endParaRPr lang="en-US"/>
        </a:p>
      </dgm:t>
    </dgm:pt>
    <dgm:pt modelId="{A2D7AF53-69EC-42F0-9E71-94324F38C035}" type="sibTrans" cxnId="{1FF5CE5D-040B-4BEC-8BFA-7FAB5C78DEB7}">
      <dgm:prSet/>
      <dgm:spPr/>
      <dgm:t>
        <a:bodyPr/>
        <a:lstStyle/>
        <a:p>
          <a:endParaRPr lang="en-US"/>
        </a:p>
      </dgm:t>
    </dgm:pt>
    <dgm:pt modelId="{D911A3F4-77CC-44E5-BF54-EB16446760F4}">
      <dgm:prSet phldrT="[Text]"/>
      <dgm:spPr/>
      <dgm:t>
        <a:bodyPr/>
        <a:lstStyle/>
        <a:p>
          <a:r>
            <a:rPr lang="en-US" dirty="0"/>
            <a:t>Sensory Component</a:t>
          </a:r>
        </a:p>
      </dgm:t>
    </dgm:pt>
    <dgm:pt modelId="{885C3583-8A00-4EB6-9087-8333FEF4945D}" type="parTrans" cxnId="{58D13EE4-2C4E-426F-82A1-5017A685510D}">
      <dgm:prSet/>
      <dgm:spPr/>
      <dgm:t>
        <a:bodyPr/>
        <a:lstStyle/>
        <a:p>
          <a:endParaRPr lang="en-US"/>
        </a:p>
      </dgm:t>
    </dgm:pt>
    <dgm:pt modelId="{68B9005B-2D23-45D1-88CD-80328EEF29E9}" type="sibTrans" cxnId="{58D13EE4-2C4E-426F-82A1-5017A685510D}">
      <dgm:prSet/>
      <dgm:spPr/>
      <dgm:t>
        <a:bodyPr/>
        <a:lstStyle/>
        <a:p>
          <a:endParaRPr lang="en-US"/>
        </a:p>
      </dgm:t>
    </dgm:pt>
    <dgm:pt modelId="{6937463F-5999-408B-93A4-E46AF2A89777}">
      <dgm:prSet phldrT="[Text]"/>
      <dgm:spPr/>
      <dgm:t>
        <a:bodyPr/>
        <a:lstStyle/>
        <a:p>
          <a:r>
            <a:rPr lang="en-US" dirty="0"/>
            <a:t>Semantic</a:t>
          </a:r>
        </a:p>
      </dgm:t>
    </dgm:pt>
    <dgm:pt modelId="{C7AAB305-658C-4FBF-AE9D-AEC7EE75776B}" type="parTrans" cxnId="{C72C1A10-6FAD-4F35-A160-671BE2F04160}">
      <dgm:prSet/>
      <dgm:spPr/>
      <dgm:t>
        <a:bodyPr/>
        <a:lstStyle/>
        <a:p>
          <a:endParaRPr lang="en-US"/>
        </a:p>
      </dgm:t>
    </dgm:pt>
    <dgm:pt modelId="{E8ADFC8D-05D5-4857-8ACE-820B793B126C}" type="sibTrans" cxnId="{C72C1A10-6FAD-4F35-A160-671BE2F04160}">
      <dgm:prSet/>
      <dgm:spPr/>
      <dgm:t>
        <a:bodyPr/>
        <a:lstStyle/>
        <a:p>
          <a:endParaRPr lang="en-US"/>
        </a:p>
      </dgm:t>
    </dgm:pt>
    <dgm:pt modelId="{04DE3873-713D-4D5C-8058-21797881EA67}">
      <dgm:prSet phldrT="[Text]"/>
      <dgm:spPr/>
      <dgm:t>
        <a:bodyPr/>
        <a:lstStyle/>
        <a:p>
          <a:r>
            <a:rPr lang="en-US" dirty="0"/>
            <a:t>Knowledge &amp; Facts</a:t>
          </a:r>
        </a:p>
      </dgm:t>
    </dgm:pt>
    <dgm:pt modelId="{EC464DFF-DE3F-4892-9AB6-A1D94DD89699}" type="parTrans" cxnId="{6E665655-F0E9-4C5B-979D-B7E2A1BF63E7}">
      <dgm:prSet/>
      <dgm:spPr/>
      <dgm:t>
        <a:bodyPr/>
        <a:lstStyle/>
        <a:p>
          <a:endParaRPr lang="en-US"/>
        </a:p>
      </dgm:t>
    </dgm:pt>
    <dgm:pt modelId="{BBADC01B-49F9-4AAF-BA63-E6A18A3C0B79}" type="sibTrans" cxnId="{6E665655-F0E9-4C5B-979D-B7E2A1BF63E7}">
      <dgm:prSet/>
      <dgm:spPr/>
      <dgm:t>
        <a:bodyPr/>
        <a:lstStyle/>
        <a:p>
          <a:endParaRPr lang="en-US"/>
        </a:p>
      </dgm:t>
    </dgm:pt>
    <dgm:pt modelId="{BEAC0042-6A67-4ED9-A678-EF8D585A4B3F}">
      <dgm:prSet phldrT="[Text]"/>
      <dgm:spPr/>
      <dgm:t>
        <a:bodyPr/>
        <a:lstStyle/>
        <a:p>
          <a:r>
            <a:rPr lang="en-US" dirty="0"/>
            <a:t>Episodic</a:t>
          </a:r>
        </a:p>
      </dgm:t>
    </dgm:pt>
    <dgm:pt modelId="{9808F87F-ED8C-4B17-872D-BFB88675F9B4}" type="sibTrans" cxnId="{B8A2C8A3-E13F-41F5-8BA4-DBAD27609E4E}">
      <dgm:prSet/>
      <dgm:spPr/>
      <dgm:t>
        <a:bodyPr/>
        <a:lstStyle/>
        <a:p>
          <a:endParaRPr lang="en-US"/>
        </a:p>
      </dgm:t>
    </dgm:pt>
    <dgm:pt modelId="{01EFF4F1-D4D3-494A-8385-85BAB1D773A7}" type="parTrans" cxnId="{B8A2C8A3-E13F-41F5-8BA4-DBAD27609E4E}">
      <dgm:prSet/>
      <dgm:spPr/>
      <dgm:t>
        <a:bodyPr/>
        <a:lstStyle/>
        <a:p>
          <a:endParaRPr lang="en-US"/>
        </a:p>
      </dgm:t>
    </dgm:pt>
    <dgm:pt modelId="{D54CF767-79D3-473D-A979-AA66B4DC862B}">
      <dgm:prSet phldrT="[Text]"/>
      <dgm:spPr/>
      <dgm:t>
        <a:bodyPr/>
        <a:lstStyle/>
        <a:p>
          <a:r>
            <a:rPr lang="en-US" dirty="0"/>
            <a:t>What, When, Where</a:t>
          </a:r>
        </a:p>
      </dgm:t>
    </dgm:pt>
    <dgm:pt modelId="{6262AD68-0365-4859-8930-C4C95383BE6D}" type="parTrans" cxnId="{8E17409C-69AB-4A19-976B-AC40A87CB594}">
      <dgm:prSet/>
      <dgm:spPr/>
      <dgm:t>
        <a:bodyPr/>
        <a:lstStyle/>
        <a:p>
          <a:endParaRPr lang="en-US"/>
        </a:p>
      </dgm:t>
    </dgm:pt>
    <dgm:pt modelId="{6C7776C9-E14D-4EB8-9863-A750FE0A8F8E}" type="sibTrans" cxnId="{8E17409C-69AB-4A19-976B-AC40A87CB594}">
      <dgm:prSet/>
      <dgm:spPr/>
      <dgm:t>
        <a:bodyPr/>
        <a:lstStyle/>
        <a:p>
          <a:endParaRPr lang="en-US"/>
        </a:p>
      </dgm:t>
    </dgm:pt>
    <dgm:pt modelId="{858EC8A6-36D8-480D-B668-53F50A8187A7}" type="pres">
      <dgm:prSet presAssocID="{DB438FFE-FD24-4926-BE6D-A9287C79B33D}" presName="Name0" presStyleCnt="0">
        <dgm:presLayoutVars>
          <dgm:chPref val="1"/>
          <dgm:dir/>
          <dgm:animOne val="branch"/>
          <dgm:animLvl val="lvl"/>
          <dgm:resizeHandles/>
        </dgm:presLayoutVars>
      </dgm:prSet>
      <dgm:spPr/>
      <dgm:t>
        <a:bodyPr/>
        <a:lstStyle/>
        <a:p>
          <a:endParaRPr lang="en-US"/>
        </a:p>
      </dgm:t>
    </dgm:pt>
    <dgm:pt modelId="{8EC8D227-1DD0-4992-8043-C62DA5927671}" type="pres">
      <dgm:prSet presAssocID="{3FDAC51C-52CB-4886-8740-BDCC3FABA2F2}" presName="vertOne" presStyleCnt="0"/>
      <dgm:spPr/>
    </dgm:pt>
    <dgm:pt modelId="{EB1A9E4D-0014-4CCC-971B-6279704079B2}" type="pres">
      <dgm:prSet presAssocID="{3FDAC51C-52CB-4886-8740-BDCC3FABA2F2}" presName="txOne" presStyleLbl="node0" presStyleIdx="0" presStyleCnt="1">
        <dgm:presLayoutVars>
          <dgm:chPref val="3"/>
        </dgm:presLayoutVars>
      </dgm:prSet>
      <dgm:spPr/>
      <dgm:t>
        <a:bodyPr/>
        <a:lstStyle/>
        <a:p>
          <a:endParaRPr lang="en-US"/>
        </a:p>
      </dgm:t>
    </dgm:pt>
    <dgm:pt modelId="{1C674124-29A5-4EAD-B6AD-4FCC96C00BAA}" type="pres">
      <dgm:prSet presAssocID="{3FDAC51C-52CB-4886-8740-BDCC3FABA2F2}" presName="parTransOne" presStyleCnt="0"/>
      <dgm:spPr/>
    </dgm:pt>
    <dgm:pt modelId="{370B68C9-B07D-4791-9AA5-E8BA9D2823A2}" type="pres">
      <dgm:prSet presAssocID="{3FDAC51C-52CB-4886-8740-BDCC3FABA2F2}" presName="horzOne" presStyleCnt="0"/>
      <dgm:spPr/>
    </dgm:pt>
    <dgm:pt modelId="{B8739B52-95D7-47F5-AA4E-96A427273813}" type="pres">
      <dgm:prSet presAssocID="{BEAC0042-6A67-4ED9-A678-EF8D585A4B3F}" presName="vertTwo" presStyleCnt="0"/>
      <dgm:spPr/>
    </dgm:pt>
    <dgm:pt modelId="{10B8632B-6C70-44CE-B564-E172E9FD1D85}" type="pres">
      <dgm:prSet presAssocID="{BEAC0042-6A67-4ED9-A678-EF8D585A4B3F}" presName="txTwo" presStyleLbl="node2" presStyleIdx="0" presStyleCnt="2">
        <dgm:presLayoutVars>
          <dgm:chPref val="3"/>
        </dgm:presLayoutVars>
      </dgm:prSet>
      <dgm:spPr/>
      <dgm:t>
        <a:bodyPr/>
        <a:lstStyle/>
        <a:p>
          <a:endParaRPr lang="en-US"/>
        </a:p>
      </dgm:t>
    </dgm:pt>
    <dgm:pt modelId="{46D33F08-E9C3-4275-A54F-88554F387C67}" type="pres">
      <dgm:prSet presAssocID="{BEAC0042-6A67-4ED9-A678-EF8D585A4B3F}" presName="parTransTwo" presStyleCnt="0"/>
      <dgm:spPr/>
    </dgm:pt>
    <dgm:pt modelId="{9E7B2D17-5B0E-4D5B-A16F-316B1E55EB92}" type="pres">
      <dgm:prSet presAssocID="{BEAC0042-6A67-4ED9-A678-EF8D585A4B3F}" presName="horzTwo" presStyleCnt="0"/>
      <dgm:spPr/>
    </dgm:pt>
    <dgm:pt modelId="{CAD54B3A-77C2-45BF-9C92-95F1DCFE6720}" type="pres">
      <dgm:prSet presAssocID="{6613C1F3-B1C4-4B7B-9E25-B5DAAD8E6384}" presName="vertThree" presStyleCnt="0"/>
      <dgm:spPr/>
    </dgm:pt>
    <dgm:pt modelId="{243192B3-9FAA-45FE-83A5-D00D94687AFD}" type="pres">
      <dgm:prSet presAssocID="{6613C1F3-B1C4-4B7B-9E25-B5DAAD8E6384}" presName="txThree" presStyleLbl="node3" presStyleIdx="0" presStyleCnt="4">
        <dgm:presLayoutVars>
          <dgm:chPref val="3"/>
        </dgm:presLayoutVars>
      </dgm:prSet>
      <dgm:spPr/>
      <dgm:t>
        <a:bodyPr/>
        <a:lstStyle/>
        <a:p>
          <a:endParaRPr lang="en-US"/>
        </a:p>
      </dgm:t>
    </dgm:pt>
    <dgm:pt modelId="{BC24C8D0-7B47-4A74-94B2-4C2887DA9031}" type="pres">
      <dgm:prSet presAssocID="{6613C1F3-B1C4-4B7B-9E25-B5DAAD8E6384}" presName="horzThree" presStyleCnt="0"/>
      <dgm:spPr/>
    </dgm:pt>
    <dgm:pt modelId="{CB0D7A3A-37FF-4ABF-8494-BD5A8586AE46}" type="pres">
      <dgm:prSet presAssocID="{A2D7AF53-69EC-42F0-9E71-94324F38C035}" presName="sibSpaceThree" presStyleCnt="0"/>
      <dgm:spPr/>
    </dgm:pt>
    <dgm:pt modelId="{47412345-60E2-43BD-8830-32F394ABD19A}" type="pres">
      <dgm:prSet presAssocID="{D911A3F4-77CC-44E5-BF54-EB16446760F4}" presName="vertThree" presStyleCnt="0"/>
      <dgm:spPr/>
    </dgm:pt>
    <dgm:pt modelId="{220ED921-D172-40EA-B6A9-32C54E541321}" type="pres">
      <dgm:prSet presAssocID="{D911A3F4-77CC-44E5-BF54-EB16446760F4}" presName="txThree" presStyleLbl="node3" presStyleIdx="1" presStyleCnt="4">
        <dgm:presLayoutVars>
          <dgm:chPref val="3"/>
        </dgm:presLayoutVars>
      </dgm:prSet>
      <dgm:spPr/>
      <dgm:t>
        <a:bodyPr/>
        <a:lstStyle/>
        <a:p>
          <a:endParaRPr lang="en-US"/>
        </a:p>
      </dgm:t>
    </dgm:pt>
    <dgm:pt modelId="{6070EA46-4840-452F-B04F-81680F981823}" type="pres">
      <dgm:prSet presAssocID="{D911A3F4-77CC-44E5-BF54-EB16446760F4}" presName="horzThree" presStyleCnt="0"/>
      <dgm:spPr/>
    </dgm:pt>
    <dgm:pt modelId="{0E4A46F5-6FA6-466D-A35F-41E76A749E25}" type="pres">
      <dgm:prSet presAssocID="{68B9005B-2D23-45D1-88CD-80328EEF29E9}" presName="sibSpaceThree" presStyleCnt="0"/>
      <dgm:spPr/>
    </dgm:pt>
    <dgm:pt modelId="{43465B47-55B6-4BF9-B71B-C568D3319EFC}" type="pres">
      <dgm:prSet presAssocID="{D54CF767-79D3-473D-A979-AA66B4DC862B}" presName="vertThree" presStyleCnt="0"/>
      <dgm:spPr/>
    </dgm:pt>
    <dgm:pt modelId="{09E9356D-215C-4627-A4CC-759D2C345182}" type="pres">
      <dgm:prSet presAssocID="{D54CF767-79D3-473D-A979-AA66B4DC862B}" presName="txThree" presStyleLbl="node3" presStyleIdx="2" presStyleCnt="4">
        <dgm:presLayoutVars>
          <dgm:chPref val="3"/>
        </dgm:presLayoutVars>
      </dgm:prSet>
      <dgm:spPr/>
      <dgm:t>
        <a:bodyPr/>
        <a:lstStyle/>
        <a:p>
          <a:endParaRPr lang="en-US"/>
        </a:p>
      </dgm:t>
    </dgm:pt>
    <dgm:pt modelId="{10DDD954-A21D-4AAF-AEDC-D6C828A6F45C}" type="pres">
      <dgm:prSet presAssocID="{D54CF767-79D3-473D-A979-AA66B4DC862B}" presName="horzThree" presStyleCnt="0"/>
      <dgm:spPr/>
    </dgm:pt>
    <dgm:pt modelId="{DC3F031A-B18E-4B70-BF63-AA4760B6BBC0}" type="pres">
      <dgm:prSet presAssocID="{9808F87F-ED8C-4B17-872D-BFB88675F9B4}" presName="sibSpaceTwo" presStyleCnt="0"/>
      <dgm:spPr/>
    </dgm:pt>
    <dgm:pt modelId="{E24D5D2E-AEA1-4B0A-9510-FB9E1875689A}" type="pres">
      <dgm:prSet presAssocID="{6937463F-5999-408B-93A4-E46AF2A89777}" presName="vertTwo" presStyleCnt="0"/>
      <dgm:spPr/>
    </dgm:pt>
    <dgm:pt modelId="{0C62C354-CA68-4F1F-BA77-99043648480C}" type="pres">
      <dgm:prSet presAssocID="{6937463F-5999-408B-93A4-E46AF2A89777}" presName="txTwo" presStyleLbl="node2" presStyleIdx="1" presStyleCnt="2">
        <dgm:presLayoutVars>
          <dgm:chPref val="3"/>
        </dgm:presLayoutVars>
      </dgm:prSet>
      <dgm:spPr/>
      <dgm:t>
        <a:bodyPr/>
        <a:lstStyle/>
        <a:p>
          <a:endParaRPr lang="en-US"/>
        </a:p>
      </dgm:t>
    </dgm:pt>
    <dgm:pt modelId="{49AFEF90-9415-4F3D-9801-959A69758F33}" type="pres">
      <dgm:prSet presAssocID="{6937463F-5999-408B-93A4-E46AF2A89777}" presName="parTransTwo" presStyleCnt="0"/>
      <dgm:spPr/>
    </dgm:pt>
    <dgm:pt modelId="{4ADD7523-960F-4A9D-9FB9-3E6DCA6104D0}" type="pres">
      <dgm:prSet presAssocID="{6937463F-5999-408B-93A4-E46AF2A89777}" presName="horzTwo" presStyleCnt="0"/>
      <dgm:spPr/>
    </dgm:pt>
    <dgm:pt modelId="{0C178A26-F5B4-4E50-AFF3-2C56B1647AE1}" type="pres">
      <dgm:prSet presAssocID="{04DE3873-713D-4D5C-8058-21797881EA67}" presName="vertThree" presStyleCnt="0"/>
      <dgm:spPr/>
    </dgm:pt>
    <dgm:pt modelId="{B02A62D3-7F6C-4F55-BD3C-02A0020B427E}" type="pres">
      <dgm:prSet presAssocID="{04DE3873-713D-4D5C-8058-21797881EA67}" presName="txThree" presStyleLbl="node3" presStyleIdx="3" presStyleCnt="4">
        <dgm:presLayoutVars>
          <dgm:chPref val="3"/>
        </dgm:presLayoutVars>
      </dgm:prSet>
      <dgm:spPr/>
      <dgm:t>
        <a:bodyPr/>
        <a:lstStyle/>
        <a:p>
          <a:endParaRPr lang="en-US"/>
        </a:p>
      </dgm:t>
    </dgm:pt>
    <dgm:pt modelId="{C6AAB57B-4361-455E-928A-A7114C874F66}" type="pres">
      <dgm:prSet presAssocID="{04DE3873-713D-4D5C-8058-21797881EA67}" presName="horzThree" presStyleCnt="0"/>
      <dgm:spPr/>
    </dgm:pt>
  </dgm:ptLst>
  <dgm:cxnLst>
    <dgm:cxn modelId="{6E665655-F0E9-4C5B-979D-B7E2A1BF63E7}" srcId="{6937463F-5999-408B-93A4-E46AF2A89777}" destId="{04DE3873-713D-4D5C-8058-21797881EA67}" srcOrd="0" destOrd="0" parTransId="{EC464DFF-DE3F-4892-9AB6-A1D94DD89699}" sibTransId="{BBADC01B-49F9-4AAF-BA63-E6A18A3C0B79}"/>
    <dgm:cxn modelId="{9BE68446-2759-4656-BDE7-010DE047F008}" type="presOf" srcId="{DB438FFE-FD24-4926-BE6D-A9287C79B33D}" destId="{858EC8A6-36D8-480D-B668-53F50A8187A7}" srcOrd="0" destOrd="0" presId="urn:microsoft.com/office/officeart/2005/8/layout/hierarchy4"/>
    <dgm:cxn modelId="{89D5CF6C-74FE-484D-9962-E94E7B5073BA}" type="presOf" srcId="{6937463F-5999-408B-93A4-E46AF2A89777}" destId="{0C62C354-CA68-4F1F-BA77-99043648480C}" srcOrd="0" destOrd="0" presId="urn:microsoft.com/office/officeart/2005/8/layout/hierarchy4"/>
    <dgm:cxn modelId="{C72C1A10-6FAD-4F35-A160-671BE2F04160}" srcId="{3FDAC51C-52CB-4886-8740-BDCC3FABA2F2}" destId="{6937463F-5999-408B-93A4-E46AF2A89777}" srcOrd="1" destOrd="0" parTransId="{C7AAB305-658C-4FBF-AE9D-AEC7EE75776B}" sibTransId="{E8ADFC8D-05D5-4857-8ACE-820B793B126C}"/>
    <dgm:cxn modelId="{7CFF03F6-B1D9-40F8-A1B2-3279C4EAD02E}" type="presOf" srcId="{D54CF767-79D3-473D-A979-AA66B4DC862B}" destId="{09E9356D-215C-4627-A4CC-759D2C345182}" srcOrd="0" destOrd="0" presId="urn:microsoft.com/office/officeart/2005/8/layout/hierarchy4"/>
    <dgm:cxn modelId="{B8A2C8A3-E13F-41F5-8BA4-DBAD27609E4E}" srcId="{3FDAC51C-52CB-4886-8740-BDCC3FABA2F2}" destId="{BEAC0042-6A67-4ED9-A678-EF8D585A4B3F}" srcOrd="0" destOrd="0" parTransId="{01EFF4F1-D4D3-494A-8385-85BAB1D773A7}" sibTransId="{9808F87F-ED8C-4B17-872D-BFB88675F9B4}"/>
    <dgm:cxn modelId="{230D9C52-A0B6-4343-88EC-4A674A28C5ED}" srcId="{DB438FFE-FD24-4926-BE6D-A9287C79B33D}" destId="{3FDAC51C-52CB-4886-8740-BDCC3FABA2F2}" srcOrd="0" destOrd="0" parTransId="{D9839455-7589-4D42-8EA7-66A14A114D63}" sibTransId="{59B6A085-EC9C-4B83-A383-2991DEA70064}"/>
    <dgm:cxn modelId="{8E17409C-69AB-4A19-976B-AC40A87CB594}" srcId="{BEAC0042-6A67-4ED9-A678-EF8D585A4B3F}" destId="{D54CF767-79D3-473D-A979-AA66B4DC862B}" srcOrd="2" destOrd="0" parTransId="{6262AD68-0365-4859-8930-C4C95383BE6D}" sibTransId="{6C7776C9-E14D-4EB8-9863-A750FE0A8F8E}"/>
    <dgm:cxn modelId="{0A40F042-CD5D-4533-8E49-F79CBC76A34A}" type="presOf" srcId="{D911A3F4-77CC-44E5-BF54-EB16446760F4}" destId="{220ED921-D172-40EA-B6A9-32C54E541321}" srcOrd="0" destOrd="0" presId="urn:microsoft.com/office/officeart/2005/8/layout/hierarchy4"/>
    <dgm:cxn modelId="{58D13EE4-2C4E-426F-82A1-5017A685510D}" srcId="{BEAC0042-6A67-4ED9-A678-EF8D585A4B3F}" destId="{D911A3F4-77CC-44E5-BF54-EB16446760F4}" srcOrd="1" destOrd="0" parTransId="{885C3583-8A00-4EB6-9087-8333FEF4945D}" sibTransId="{68B9005B-2D23-45D1-88CD-80328EEF29E9}"/>
    <dgm:cxn modelId="{1FF5CE5D-040B-4BEC-8BFA-7FAB5C78DEB7}" srcId="{BEAC0042-6A67-4ED9-A678-EF8D585A4B3F}" destId="{6613C1F3-B1C4-4B7B-9E25-B5DAAD8E6384}" srcOrd="0" destOrd="0" parTransId="{21001C6D-C6D8-494C-B097-BB5391380AF9}" sibTransId="{A2D7AF53-69EC-42F0-9E71-94324F38C035}"/>
    <dgm:cxn modelId="{CD75CE41-8670-4798-AA7D-B0498E3DD54E}" type="presOf" srcId="{04DE3873-713D-4D5C-8058-21797881EA67}" destId="{B02A62D3-7F6C-4F55-BD3C-02A0020B427E}" srcOrd="0" destOrd="0" presId="urn:microsoft.com/office/officeart/2005/8/layout/hierarchy4"/>
    <dgm:cxn modelId="{9FB585F6-EE77-4AD2-8F42-C3BCAC641379}" type="presOf" srcId="{3FDAC51C-52CB-4886-8740-BDCC3FABA2F2}" destId="{EB1A9E4D-0014-4CCC-971B-6279704079B2}" srcOrd="0" destOrd="0" presId="urn:microsoft.com/office/officeart/2005/8/layout/hierarchy4"/>
    <dgm:cxn modelId="{0B9B930F-1755-4579-B9FA-50D2A5C7C880}" type="presOf" srcId="{6613C1F3-B1C4-4B7B-9E25-B5DAAD8E6384}" destId="{243192B3-9FAA-45FE-83A5-D00D94687AFD}" srcOrd="0" destOrd="0" presId="urn:microsoft.com/office/officeart/2005/8/layout/hierarchy4"/>
    <dgm:cxn modelId="{86CF8A01-52BF-4D0F-804D-932FDAB00CEE}" type="presOf" srcId="{BEAC0042-6A67-4ED9-A678-EF8D585A4B3F}" destId="{10B8632B-6C70-44CE-B564-E172E9FD1D85}" srcOrd="0" destOrd="0" presId="urn:microsoft.com/office/officeart/2005/8/layout/hierarchy4"/>
    <dgm:cxn modelId="{C1229354-BAEA-4287-973F-4E72250971A8}" type="presParOf" srcId="{858EC8A6-36D8-480D-B668-53F50A8187A7}" destId="{8EC8D227-1DD0-4992-8043-C62DA5927671}" srcOrd="0" destOrd="0" presId="urn:microsoft.com/office/officeart/2005/8/layout/hierarchy4"/>
    <dgm:cxn modelId="{46EEA06A-34BA-4877-95AA-164464BEBA89}" type="presParOf" srcId="{8EC8D227-1DD0-4992-8043-C62DA5927671}" destId="{EB1A9E4D-0014-4CCC-971B-6279704079B2}" srcOrd="0" destOrd="0" presId="urn:microsoft.com/office/officeart/2005/8/layout/hierarchy4"/>
    <dgm:cxn modelId="{B0032A78-9BDF-462F-A2B0-CEA0B8C0141B}" type="presParOf" srcId="{8EC8D227-1DD0-4992-8043-C62DA5927671}" destId="{1C674124-29A5-4EAD-B6AD-4FCC96C00BAA}" srcOrd="1" destOrd="0" presId="urn:microsoft.com/office/officeart/2005/8/layout/hierarchy4"/>
    <dgm:cxn modelId="{842A8AD6-C919-4B97-9460-60DDD656C96B}" type="presParOf" srcId="{8EC8D227-1DD0-4992-8043-C62DA5927671}" destId="{370B68C9-B07D-4791-9AA5-E8BA9D2823A2}" srcOrd="2" destOrd="0" presId="urn:microsoft.com/office/officeart/2005/8/layout/hierarchy4"/>
    <dgm:cxn modelId="{5531C5E4-3080-4657-B49D-8191CFE92EB3}" type="presParOf" srcId="{370B68C9-B07D-4791-9AA5-E8BA9D2823A2}" destId="{B8739B52-95D7-47F5-AA4E-96A427273813}" srcOrd="0" destOrd="0" presId="urn:microsoft.com/office/officeart/2005/8/layout/hierarchy4"/>
    <dgm:cxn modelId="{A73D4372-72E3-4664-8E6A-3B44DBCF0D9C}" type="presParOf" srcId="{B8739B52-95D7-47F5-AA4E-96A427273813}" destId="{10B8632B-6C70-44CE-B564-E172E9FD1D85}" srcOrd="0" destOrd="0" presId="urn:microsoft.com/office/officeart/2005/8/layout/hierarchy4"/>
    <dgm:cxn modelId="{D0CA4E3F-F8BA-4B50-B857-E7EF4E59E9C7}" type="presParOf" srcId="{B8739B52-95D7-47F5-AA4E-96A427273813}" destId="{46D33F08-E9C3-4275-A54F-88554F387C67}" srcOrd="1" destOrd="0" presId="urn:microsoft.com/office/officeart/2005/8/layout/hierarchy4"/>
    <dgm:cxn modelId="{C568FE98-7B4A-4BA9-98F4-223170C683FC}" type="presParOf" srcId="{B8739B52-95D7-47F5-AA4E-96A427273813}" destId="{9E7B2D17-5B0E-4D5B-A16F-316B1E55EB92}" srcOrd="2" destOrd="0" presId="urn:microsoft.com/office/officeart/2005/8/layout/hierarchy4"/>
    <dgm:cxn modelId="{633EA76D-A7B1-4F6A-AD2D-29965F7E3A05}" type="presParOf" srcId="{9E7B2D17-5B0E-4D5B-A16F-316B1E55EB92}" destId="{CAD54B3A-77C2-45BF-9C92-95F1DCFE6720}" srcOrd="0" destOrd="0" presId="urn:microsoft.com/office/officeart/2005/8/layout/hierarchy4"/>
    <dgm:cxn modelId="{BADE57BB-AF8F-441F-A0D9-15FC0867D2AD}" type="presParOf" srcId="{CAD54B3A-77C2-45BF-9C92-95F1DCFE6720}" destId="{243192B3-9FAA-45FE-83A5-D00D94687AFD}" srcOrd="0" destOrd="0" presId="urn:microsoft.com/office/officeart/2005/8/layout/hierarchy4"/>
    <dgm:cxn modelId="{12F7B133-0A74-4493-B653-1C621994347A}" type="presParOf" srcId="{CAD54B3A-77C2-45BF-9C92-95F1DCFE6720}" destId="{BC24C8D0-7B47-4A74-94B2-4C2887DA9031}" srcOrd="1" destOrd="0" presId="urn:microsoft.com/office/officeart/2005/8/layout/hierarchy4"/>
    <dgm:cxn modelId="{DEB9BC84-B5EA-4116-97DE-5A612E6DF8BA}" type="presParOf" srcId="{9E7B2D17-5B0E-4D5B-A16F-316B1E55EB92}" destId="{CB0D7A3A-37FF-4ABF-8494-BD5A8586AE46}" srcOrd="1" destOrd="0" presId="urn:microsoft.com/office/officeart/2005/8/layout/hierarchy4"/>
    <dgm:cxn modelId="{84A17BAA-1101-448C-A736-AEEB446777A9}" type="presParOf" srcId="{9E7B2D17-5B0E-4D5B-A16F-316B1E55EB92}" destId="{47412345-60E2-43BD-8830-32F394ABD19A}" srcOrd="2" destOrd="0" presId="urn:microsoft.com/office/officeart/2005/8/layout/hierarchy4"/>
    <dgm:cxn modelId="{887FF50B-A97A-43B1-AB34-6A31222C366E}" type="presParOf" srcId="{47412345-60E2-43BD-8830-32F394ABD19A}" destId="{220ED921-D172-40EA-B6A9-32C54E541321}" srcOrd="0" destOrd="0" presId="urn:microsoft.com/office/officeart/2005/8/layout/hierarchy4"/>
    <dgm:cxn modelId="{468573ED-E39C-43CD-B908-814BE573D35E}" type="presParOf" srcId="{47412345-60E2-43BD-8830-32F394ABD19A}" destId="{6070EA46-4840-452F-B04F-81680F981823}" srcOrd="1" destOrd="0" presId="urn:microsoft.com/office/officeart/2005/8/layout/hierarchy4"/>
    <dgm:cxn modelId="{EDADA876-179A-4766-BEA4-26D74FD7F1A4}" type="presParOf" srcId="{9E7B2D17-5B0E-4D5B-A16F-316B1E55EB92}" destId="{0E4A46F5-6FA6-466D-A35F-41E76A749E25}" srcOrd="3" destOrd="0" presId="urn:microsoft.com/office/officeart/2005/8/layout/hierarchy4"/>
    <dgm:cxn modelId="{E25993F3-B836-40C3-BED8-93D895ADFB38}" type="presParOf" srcId="{9E7B2D17-5B0E-4D5B-A16F-316B1E55EB92}" destId="{43465B47-55B6-4BF9-B71B-C568D3319EFC}" srcOrd="4" destOrd="0" presId="urn:microsoft.com/office/officeart/2005/8/layout/hierarchy4"/>
    <dgm:cxn modelId="{55372594-4C81-4EAA-97F8-2EA681768D61}" type="presParOf" srcId="{43465B47-55B6-4BF9-B71B-C568D3319EFC}" destId="{09E9356D-215C-4627-A4CC-759D2C345182}" srcOrd="0" destOrd="0" presId="urn:microsoft.com/office/officeart/2005/8/layout/hierarchy4"/>
    <dgm:cxn modelId="{1112FF21-9845-44CE-8992-F16888136D31}" type="presParOf" srcId="{43465B47-55B6-4BF9-B71B-C568D3319EFC}" destId="{10DDD954-A21D-4AAF-AEDC-D6C828A6F45C}" srcOrd="1" destOrd="0" presId="urn:microsoft.com/office/officeart/2005/8/layout/hierarchy4"/>
    <dgm:cxn modelId="{C296287E-3BE1-4C13-B25A-A5C5A2A064DF}" type="presParOf" srcId="{370B68C9-B07D-4791-9AA5-E8BA9D2823A2}" destId="{DC3F031A-B18E-4B70-BF63-AA4760B6BBC0}" srcOrd="1" destOrd="0" presId="urn:microsoft.com/office/officeart/2005/8/layout/hierarchy4"/>
    <dgm:cxn modelId="{9BCFC5C5-C5AF-43C9-9A12-9C25FBA2F6D3}" type="presParOf" srcId="{370B68C9-B07D-4791-9AA5-E8BA9D2823A2}" destId="{E24D5D2E-AEA1-4B0A-9510-FB9E1875689A}" srcOrd="2" destOrd="0" presId="urn:microsoft.com/office/officeart/2005/8/layout/hierarchy4"/>
    <dgm:cxn modelId="{32C877A6-9393-43F7-AF94-7E2031190895}" type="presParOf" srcId="{E24D5D2E-AEA1-4B0A-9510-FB9E1875689A}" destId="{0C62C354-CA68-4F1F-BA77-99043648480C}" srcOrd="0" destOrd="0" presId="urn:microsoft.com/office/officeart/2005/8/layout/hierarchy4"/>
    <dgm:cxn modelId="{303F0935-01F7-4572-B45C-11F88B2DA2E0}" type="presParOf" srcId="{E24D5D2E-AEA1-4B0A-9510-FB9E1875689A}" destId="{49AFEF90-9415-4F3D-9801-959A69758F33}" srcOrd="1" destOrd="0" presId="urn:microsoft.com/office/officeart/2005/8/layout/hierarchy4"/>
    <dgm:cxn modelId="{59819314-A59C-4F33-9E10-5DC21F0960D7}" type="presParOf" srcId="{E24D5D2E-AEA1-4B0A-9510-FB9E1875689A}" destId="{4ADD7523-960F-4A9D-9FB9-3E6DCA6104D0}" srcOrd="2" destOrd="0" presId="urn:microsoft.com/office/officeart/2005/8/layout/hierarchy4"/>
    <dgm:cxn modelId="{907B56F3-56FC-484C-9973-5B30E5CE1913}" type="presParOf" srcId="{4ADD7523-960F-4A9D-9FB9-3E6DCA6104D0}" destId="{0C178A26-F5B4-4E50-AFF3-2C56B1647AE1}" srcOrd="0" destOrd="0" presId="urn:microsoft.com/office/officeart/2005/8/layout/hierarchy4"/>
    <dgm:cxn modelId="{DDC7342F-4E10-451D-8913-34620534A13F}" type="presParOf" srcId="{0C178A26-F5B4-4E50-AFF3-2C56B1647AE1}" destId="{B02A62D3-7F6C-4F55-BD3C-02A0020B427E}" srcOrd="0" destOrd="0" presId="urn:microsoft.com/office/officeart/2005/8/layout/hierarchy4"/>
    <dgm:cxn modelId="{7EB7423E-066E-41F5-BAE0-62CA5121B6F2}" type="presParOf" srcId="{0C178A26-F5B4-4E50-AFF3-2C56B1647AE1}" destId="{C6AAB57B-4361-455E-928A-A7114C874F66}"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1A9E4D-0014-4CCC-971B-6279704079B2}">
      <dsp:nvSpPr>
        <dsp:cNvPr id="0" name=""/>
        <dsp:cNvSpPr/>
      </dsp:nvSpPr>
      <dsp:spPr>
        <a:xfrm>
          <a:off x="2540" y="1020"/>
          <a:ext cx="6875779" cy="148449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smtClean="0"/>
            <a:t>Autobiographical/personal </a:t>
          </a:r>
          <a:r>
            <a:rPr lang="en-US" sz="4000" kern="1200" dirty="0"/>
            <a:t>Memory</a:t>
          </a:r>
        </a:p>
      </dsp:txBody>
      <dsp:txXfrm>
        <a:off x="46019" y="44499"/>
        <a:ext cx="6788821" cy="1397540"/>
      </dsp:txXfrm>
    </dsp:sp>
    <dsp:sp modelId="{10B8632B-6C70-44CE-B564-E172E9FD1D85}">
      <dsp:nvSpPr>
        <dsp:cNvPr id="0" name=""/>
        <dsp:cNvSpPr/>
      </dsp:nvSpPr>
      <dsp:spPr>
        <a:xfrm>
          <a:off x="2540" y="1607250"/>
          <a:ext cx="5087549" cy="1484498"/>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a:t>Episodic</a:t>
          </a:r>
        </a:p>
      </dsp:txBody>
      <dsp:txXfrm>
        <a:off x="46019" y="1650729"/>
        <a:ext cx="5000591" cy="1397540"/>
      </dsp:txXfrm>
    </dsp:sp>
    <dsp:sp modelId="{243192B3-9FAA-45FE-83A5-D00D94687AFD}">
      <dsp:nvSpPr>
        <dsp:cNvPr id="0" name=""/>
        <dsp:cNvSpPr/>
      </dsp:nvSpPr>
      <dsp:spPr>
        <a:xfrm>
          <a:off x="2540" y="3213481"/>
          <a:ext cx="1649659" cy="1484498"/>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a:t>Mental Time Travel</a:t>
          </a:r>
        </a:p>
      </dsp:txBody>
      <dsp:txXfrm>
        <a:off x="46019" y="3256960"/>
        <a:ext cx="1562701" cy="1397540"/>
      </dsp:txXfrm>
    </dsp:sp>
    <dsp:sp modelId="{220ED921-D172-40EA-B6A9-32C54E541321}">
      <dsp:nvSpPr>
        <dsp:cNvPr id="0" name=""/>
        <dsp:cNvSpPr/>
      </dsp:nvSpPr>
      <dsp:spPr>
        <a:xfrm>
          <a:off x="1721485" y="3213481"/>
          <a:ext cx="1649659" cy="1484498"/>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a:t>Sensory Component</a:t>
          </a:r>
        </a:p>
      </dsp:txBody>
      <dsp:txXfrm>
        <a:off x="1764964" y="3256960"/>
        <a:ext cx="1562701" cy="1397540"/>
      </dsp:txXfrm>
    </dsp:sp>
    <dsp:sp modelId="{09E9356D-215C-4627-A4CC-759D2C345182}">
      <dsp:nvSpPr>
        <dsp:cNvPr id="0" name=""/>
        <dsp:cNvSpPr/>
      </dsp:nvSpPr>
      <dsp:spPr>
        <a:xfrm>
          <a:off x="3440430" y="3213481"/>
          <a:ext cx="1649659" cy="1484498"/>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a:t>What, When, Where</a:t>
          </a:r>
        </a:p>
      </dsp:txBody>
      <dsp:txXfrm>
        <a:off x="3483909" y="3256960"/>
        <a:ext cx="1562701" cy="1397540"/>
      </dsp:txXfrm>
    </dsp:sp>
    <dsp:sp modelId="{0C62C354-CA68-4F1F-BA77-99043648480C}">
      <dsp:nvSpPr>
        <dsp:cNvPr id="0" name=""/>
        <dsp:cNvSpPr/>
      </dsp:nvSpPr>
      <dsp:spPr>
        <a:xfrm>
          <a:off x="5228660" y="1607250"/>
          <a:ext cx="1649659" cy="1484498"/>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a:t>Semantic</a:t>
          </a:r>
        </a:p>
      </dsp:txBody>
      <dsp:txXfrm>
        <a:off x="5272139" y="1650729"/>
        <a:ext cx="1562701" cy="1397540"/>
      </dsp:txXfrm>
    </dsp:sp>
    <dsp:sp modelId="{B02A62D3-7F6C-4F55-BD3C-02A0020B427E}">
      <dsp:nvSpPr>
        <dsp:cNvPr id="0" name=""/>
        <dsp:cNvSpPr/>
      </dsp:nvSpPr>
      <dsp:spPr>
        <a:xfrm>
          <a:off x="5228660" y="3213481"/>
          <a:ext cx="1649659" cy="1484498"/>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a:t>Knowledge &amp; Facts</a:t>
          </a:r>
        </a:p>
      </dsp:txBody>
      <dsp:txXfrm>
        <a:off x="5272139" y="3256960"/>
        <a:ext cx="1562701" cy="139754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DC859C-67D1-4AC3-AE41-0A18858E2529}" type="datetimeFigureOut">
              <a:rPr lang="en-US" smtClean="0"/>
              <a:t>3/23/2020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A8AB9C-1580-4483-BAF8-9EAE6515DB70}" type="slidenum">
              <a:rPr lang="en-US" smtClean="0"/>
              <a:t>‹#›</a:t>
            </a:fld>
            <a:endParaRPr lang="en-US"/>
          </a:p>
        </p:txBody>
      </p:sp>
    </p:spTree>
    <p:extLst>
      <p:ext uri="{BB962C8B-B14F-4D97-AF65-F5344CB8AC3E}">
        <p14:creationId xmlns:p14="http://schemas.microsoft.com/office/powerpoint/2010/main" val="1300472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eaLnBrk="1" hangingPunct="1"/>
            <a:fld id="{DADA3AE8-013A-4169-966C-67453BAECE05}" type="slidenum">
              <a:rPr lang="en-US" altLang="en-US" smtClean="0"/>
              <a:pPr eaLnBrk="1" hangingPunct="1"/>
              <a:t>9</a:t>
            </a:fld>
            <a:endParaRPr lang="en-US" altLang="en-US"/>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ea typeface="ＭＳ Ｐゴシック" charset="-128"/>
            </a:endParaRPr>
          </a:p>
        </p:txBody>
      </p:sp>
    </p:spTree>
    <p:extLst>
      <p:ext uri="{BB962C8B-B14F-4D97-AF65-F5344CB8AC3E}">
        <p14:creationId xmlns:p14="http://schemas.microsoft.com/office/powerpoint/2010/main" val="17158894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F56DFCDF-34D1-4EDB-B473-18FE23EE4274}" type="slidenum">
              <a:rPr lang="en-US" sz="1200"/>
              <a:pPr eaLnBrk="1" hangingPunct="1"/>
              <a:t>13</a:t>
            </a:fld>
            <a:endParaRPr lang="en-US" sz="120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128"/>
            </a:endParaRPr>
          </a:p>
        </p:txBody>
      </p:sp>
    </p:spTree>
    <p:extLst>
      <p:ext uri="{BB962C8B-B14F-4D97-AF65-F5344CB8AC3E}">
        <p14:creationId xmlns:p14="http://schemas.microsoft.com/office/powerpoint/2010/main" val="42469530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E8A6D3A6-AA8A-47C5-AE96-79A6068B880E}" type="slidenum">
              <a:rPr lang="en-US" sz="1200"/>
              <a:pPr eaLnBrk="1" hangingPunct="1"/>
              <a:t>18</a:t>
            </a:fld>
            <a:endParaRPr lang="en-US" sz="120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128"/>
            </a:endParaRPr>
          </a:p>
        </p:txBody>
      </p:sp>
    </p:spTree>
    <p:extLst>
      <p:ext uri="{BB962C8B-B14F-4D97-AF65-F5344CB8AC3E}">
        <p14:creationId xmlns:p14="http://schemas.microsoft.com/office/powerpoint/2010/main" val="30574594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believe this also explains</a:t>
            </a:r>
          </a:p>
        </p:txBody>
      </p:sp>
      <p:sp>
        <p:nvSpPr>
          <p:cNvPr id="4" name="Slide Number Placeholder 3"/>
          <p:cNvSpPr>
            <a:spLocks noGrp="1"/>
          </p:cNvSpPr>
          <p:nvPr>
            <p:ph type="sldNum" sz="quarter" idx="10"/>
          </p:nvPr>
        </p:nvSpPr>
        <p:spPr/>
        <p:txBody>
          <a:bodyPr/>
          <a:lstStyle/>
          <a:p>
            <a:fld id="{2BA8AB9C-1580-4483-BAF8-9EAE6515DB70}" type="slidenum">
              <a:rPr lang="en-US" smtClean="0"/>
              <a:t>47</a:t>
            </a:fld>
            <a:endParaRPr lang="en-US"/>
          </a:p>
        </p:txBody>
      </p:sp>
    </p:spTree>
    <p:extLst>
      <p:ext uri="{BB962C8B-B14F-4D97-AF65-F5344CB8AC3E}">
        <p14:creationId xmlns:p14="http://schemas.microsoft.com/office/powerpoint/2010/main" val="3843933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Event must be relatively</a:t>
            </a:r>
            <a:r>
              <a:rPr lang="en-US" baseline="0" dirty="0"/>
              <a:t> plausible and there must be </a:t>
            </a:r>
            <a:r>
              <a:rPr lang="en-US" b="1" baseline="0" dirty="0"/>
              <a:t>script relevant knowledge </a:t>
            </a:r>
            <a:r>
              <a:rPr lang="en-US" baseline="0" dirty="0"/>
              <a:t>in memory. In other words, to imagine something, you need a the necessary information in memory.</a:t>
            </a:r>
            <a:endParaRPr lang="en-US" dirty="0"/>
          </a:p>
        </p:txBody>
      </p:sp>
      <p:sp>
        <p:nvSpPr>
          <p:cNvPr id="4" name="Slide Number Placeholder 3"/>
          <p:cNvSpPr>
            <a:spLocks noGrp="1"/>
          </p:cNvSpPr>
          <p:nvPr>
            <p:ph type="sldNum" sz="quarter" idx="10"/>
          </p:nvPr>
        </p:nvSpPr>
        <p:spPr/>
        <p:txBody>
          <a:bodyPr/>
          <a:lstStyle/>
          <a:p>
            <a:fld id="{2BA8AB9C-1580-4483-BAF8-9EAE6515DB70}" type="slidenum">
              <a:rPr lang="en-US" smtClean="0"/>
              <a:t>57</a:t>
            </a:fld>
            <a:endParaRPr lang="en-US"/>
          </a:p>
        </p:txBody>
      </p:sp>
    </p:spTree>
    <p:extLst>
      <p:ext uri="{BB962C8B-B14F-4D97-AF65-F5344CB8AC3E}">
        <p14:creationId xmlns:p14="http://schemas.microsoft.com/office/powerpoint/2010/main" val="91885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descr="stickie-shadow.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r:embed="rId4"/>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73E03AC9-A02D-4813-AF6F-C320A39601C3}" type="datetimeFigureOut">
              <a:rPr lang="en-US" smtClean="0"/>
              <a:t>3/23/2020</a:t>
            </a:fld>
            <a:endParaRPr lang="en-US"/>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endParaRPr lang="en-US"/>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8F02F926-0738-4174-B180-A2117B5DE5C1}" type="slidenum">
              <a:rPr lang="en-US" smtClean="0"/>
              <a:t>‹#›</a:t>
            </a:fld>
            <a:endParaRPr lang="en-US"/>
          </a:p>
        </p:txBody>
      </p:sp>
      <p:pic>
        <p:nvPicPr>
          <p:cNvPr id="9" name="Picture 8" descr="coverBand.png"/>
          <p:cNvPicPr>
            <a:picLocks noChangeAspect="1"/>
          </p:cNvPicPr>
          <p:nvPr/>
        </p:nvPicPr>
        <p:blipFill>
          <a:blip r:embed="rId5"/>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3E03AC9-A02D-4813-AF6F-C320A39601C3}" type="datetimeFigureOut">
              <a:rPr lang="en-US" smtClean="0"/>
              <a:t>3/23/2020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02F926-0738-4174-B180-A2117B5DE5C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E03AC9-A02D-4813-AF6F-C320A39601C3}" type="datetimeFigureOut">
              <a:rPr lang="en-US" smtClean="0"/>
              <a:t>3/23/2020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02F926-0738-4174-B180-A2117B5DE5C1}"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73E03AC9-A02D-4813-AF6F-C320A39601C3}" type="datetimeFigureOut">
              <a:rPr lang="en-US" smtClean="0"/>
              <a:t>3/23/2020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02F926-0738-4174-B180-A2117B5DE5C1}" type="slidenum">
              <a:rPr lang="en-US" smtClean="0"/>
              <a:t>‹#›</a:t>
            </a:fld>
            <a:endParaRPr lang="en-US"/>
          </a:p>
        </p:txBody>
      </p:sp>
      <p:sp>
        <p:nvSpPr>
          <p:cNvPr id="9" name="Content Placeholder 8"/>
          <p:cNvSpPr>
            <a:spLocks noGrp="1"/>
          </p:cNvSpPr>
          <p:nvPr>
            <p:ph sz="quarter" idx="13"/>
          </p:nvPr>
        </p:nvSpPr>
        <p:spPr>
          <a:xfrm>
            <a:off x="841248" y="2039112"/>
            <a:ext cx="3657600" cy="39502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73E03AC9-A02D-4813-AF6F-C320A39601C3}" type="datetimeFigureOut">
              <a:rPr lang="en-US" smtClean="0"/>
              <a:t>3/23/2020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02F926-0738-4174-B180-A2117B5DE5C1}" type="slidenum">
              <a:rPr lang="en-US" smtClean="0"/>
              <a:t>‹#›</a:t>
            </a:fld>
            <a:endParaRPr lang="en-US"/>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Content Placeholder 12"/>
          <p:cNvSpPr>
            <a:spLocks noGrp="1"/>
          </p:cNvSpPr>
          <p:nvPr>
            <p:ph sz="quarter" idx="13"/>
          </p:nvPr>
        </p:nvSpPr>
        <p:spPr>
          <a:xfrm>
            <a:off x="841248" y="2743199"/>
            <a:ext cx="3017520" cy="3246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3E03AC9-A02D-4813-AF6F-C320A39601C3}" type="datetimeFigureOut">
              <a:rPr lang="en-US" smtClean="0"/>
              <a:t>3/23/2020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02F926-0738-4174-B180-A2117B5DE5C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E03AC9-A02D-4813-AF6F-C320A39601C3}" type="datetimeFigureOut">
              <a:rPr lang="en-US" smtClean="0"/>
              <a:t>3/23/2020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02F926-0738-4174-B180-A2117B5DE5C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3E03AC9-A02D-4813-AF6F-C320A39601C3}" type="datetimeFigureOut">
              <a:rPr lang="en-US" smtClean="0"/>
              <a:t>3/23/2020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02F926-0738-4174-B180-A2117B5DE5C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3E03AC9-A02D-4813-AF6F-C320A39601C3}" type="datetimeFigureOut">
              <a:rPr lang="en-US" smtClean="0"/>
              <a:t>3/23/2020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02F926-0738-4174-B180-A2117B5DE5C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3E03AC9-A02D-4813-AF6F-C320A39601C3}" type="datetimeFigureOut">
              <a:rPr lang="en-US" smtClean="0"/>
              <a:t>3/23/2020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02F926-0738-4174-B180-A2117B5DE5C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3E03AC9-A02D-4813-AF6F-C320A39601C3}" type="datetimeFigureOut">
              <a:rPr lang="en-US" smtClean="0"/>
              <a:t>3/23/2020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02F926-0738-4174-B180-A2117B5DE5C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73E03AC9-A02D-4813-AF6F-C320A39601C3}" type="datetimeFigureOut">
              <a:rPr lang="en-US" smtClean="0"/>
              <a:t>3/23/2020</a:t>
            </a:fld>
            <a:endParaRPr lang="en-US"/>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endParaRPr lang="en-US"/>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8F02F926-0738-4174-B180-A2117B5DE5C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youtube.com/watch?v=RD5OJeLeunc"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www.youtube.com/watch?v=d56fyWMh6bI"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youtube.com/watch?v=VSJuyIbumqQ" TargetMode="External"/><Relationship Id="rId2" Type="http://schemas.openxmlformats.org/officeDocument/2006/relationships/hyperlink" Target="https://www.youtube.com/watch?v=SfaxA9Q-9AQ"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www.youtube.com/watch?v=qQ-96BLaKYQ"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s://www.youtube.com/watch?v=gDpvVmp4_Yo"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www.salon.com/2010/09/20/meredith_maran_my_lie_interview/" TargetMode="External"/><Relationship Id="rId2" Type="http://schemas.openxmlformats.org/officeDocument/2006/relationships/hyperlink" Target="https://www.youtube.com/watch?v=8fGC87zdLag"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http://www.innocenceproject.org/understand/Eyewitness-Misidentification.php" TargetMode="External"/><Relationship Id="rId2" Type="http://schemas.openxmlformats.org/officeDocument/2006/relationships/hyperlink" Target="https://www.youtube.com/watch?v=Cgg35eNBllA" TargetMode="External"/><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hyperlink" Target="https://www.youtube.com/watch?v=1lEEDD2vxa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rot="360000">
            <a:off x="3339809" y="2875733"/>
            <a:ext cx="4847038" cy="1599722"/>
          </a:xfrm>
        </p:spPr>
        <p:txBody>
          <a:bodyPr/>
          <a:lstStyle/>
          <a:p>
            <a:pPr eaLnBrk="1" hangingPunct="1"/>
            <a:r>
              <a:rPr lang="en-US" sz="3200" dirty="0">
                <a:ea typeface="ＭＳ Ｐゴシック" charset="-128"/>
              </a:rPr>
              <a:t>Autobiographical Memory &amp;</a:t>
            </a:r>
            <a:br>
              <a:rPr lang="en-US" sz="3200" dirty="0">
                <a:ea typeface="ＭＳ Ｐゴシック" charset="-128"/>
              </a:rPr>
            </a:br>
            <a:r>
              <a:rPr lang="en-US" sz="3200" dirty="0">
                <a:ea typeface="ＭＳ Ｐゴシック" charset="-128"/>
              </a:rPr>
              <a:t>Memory Errors</a:t>
            </a:r>
          </a:p>
        </p:txBody>
      </p:sp>
      <p:sp>
        <p:nvSpPr>
          <p:cNvPr id="14339" name="Rectangle 3"/>
          <p:cNvSpPr>
            <a:spLocks noGrp="1" noChangeArrowheads="1"/>
          </p:cNvSpPr>
          <p:nvPr>
            <p:ph type="subTitle" idx="1"/>
          </p:nvPr>
        </p:nvSpPr>
        <p:spPr>
          <a:xfrm rot="360000">
            <a:off x="2931841" y="4618878"/>
            <a:ext cx="5410579" cy="1040845"/>
          </a:xfrm>
        </p:spPr>
        <p:txBody>
          <a:bodyPr>
            <a:normAutofit/>
          </a:bodyPr>
          <a:lstStyle/>
          <a:p>
            <a:pPr algn="l"/>
            <a:r>
              <a:rPr lang="en-US" sz="1600" dirty="0"/>
              <a:t>Most men, they'll tell you a story straight through. It won't be complicated, but it won't be interesting either.</a:t>
            </a:r>
          </a:p>
          <a:p>
            <a:pPr algn="r"/>
            <a:r>
              <a:rPr lang="en-US" sz="1600" b="1" dirty="0">
                <a:ea typeface="ＭＳ Ｐゴシック" charset="-128"/>
              </a:rPr>
              <a:t>- Big Fish</a:t>
            </a:r>
          </a:p>
        </p:txBody>
      </p:sp>
      <p:sp>
        <p:nvSpPr>
          <p:cNvPr id="2" name="Rectangle 1"/>
          <p:cNvSpPr/>
          <p:nvPr/>
        </p:nvSpPr>
        <p:spPr>
          <a:xfrm rot="20513778">
            <a:off x="509676" y="4064132"/>
            <a:ext cx="2377515" cy="923330"/>
          </a:xfrm>
          <a:prstGeom prst="rect">
            <a:avLst/>
          </a:prstGeom>
        </p:spPr>
        <p:txBody>
          <a:bodyPr wrap="square">
            <a:spAutoFit/>
          </a:bodyPr>
          <a:lstStyle/>
          <a:p>
            <a:r>
              <a:rPr lang="en-US" dirty="0">
                <a:hlinkClick r:id="rId2"/>
              </a:rPr>
              <a:t>https://www.youtube.com/watch?v=RD5OJeLeunc</a:t>
            </a:r>
            <a:endParaRPr lang="en-US" dirty="0"/>
          </a:p>
        </p:txBody>
      </p:sp>
    </p:spTree>
    <p:extLst>
      <p:ext uri="{BB962C8B-B14F-4D97-AF65-F5344CB8AC3E}">
        <p14:creationId xmlns:p14="http://schemas.microsoft.com/office/powerpoint/2010/main" val="26615210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685800" y="685800"/>
            <a:ext cx="7772400" cy="457200"/>
          </a:xfrm>
        </p:spPr>
        <p:txBody>
          <a:bodyPr/>
          <a:lstStyle/>
          <a:p>
            <a:pPr eaLnBrk="1" hangingPunct="1"/>
            <a:r>
              <a:rPr lang="en-US" altLang="en-US">
                <a:ea typeface="ＭＳ Ｐゴシック" charset="-128"/>
              </a:rPr>
              <a:t>Some Questions to Consider</a:t>
            </a:r>
          </a:p>
        </p:txBody>
      </p:sp>
      <p:sp>
        <p:nvSpPr>
          <p:cNvPr id="3075" name="Content Placeholder 2"/>
          <p:cNvSpPr>
            <a:spLocks noGrp="1"/>
          </p:cNvSpPr>
          <p:nvPr>
            <p:ph idx="1"/>
          </p:nvPr>
        </p:nvSpPr>
        <p:spPr>
          <a:xfrm>
            <a:off x="457200" y="1524000"/>
            <a:ext cx="8229600" cy="4525963"/>
          </a:xfrm>
        </p:spPr>
        <p:txBody>
          <a:bodyPr/>
          <a:lstStyle/>
          <a:p>
            <a:pPr eaLnBrk="1" hangingPunct="1"/>
            <a:r>
              <a:rPr lang="en-US" altLang="en-US" dirty="0">
                <a:ea typeface="ＭＳ Ｐゴシック" charset="-128"/>
              </a:rPr>
              <a:t>What kinds of events from their lives are people most likely to remember?</a:t>
            </a:r>
          </a:p>
          <a:p>
            <a:pPr eaLnBrk="1" hangingPunct="1"/>
            <a:r>
              <a:rPr lang="en-US" altLang="en-US" dirty="0">
                <a:ea typeface="ＭＳ Ｐゴシック" charset="-128"/>
              </a:rPr>
              <a:t>Is there something special about memory for extraordinary events like the 9/11 terrorist attacks? </a:t>
            </a:r>
          </a:p>
          <a:p>
            <a:pPr eaLnBrk="1" hangingPunct="1"/>
            <a:r>
              <a:rPr lang="en-US" altLang="en-US" dirty="0">
                <a:ea typeface="ＭＳ Ｐゴシック" charset="-128"/>
              </a:rPr>
              <a:t>What properties of the memory system make it both highly functional and also prone to error? </a:t>
            </a:r>
          </a:p>
          <a:p>
            <a:pPr eaLnBrk="1" hangingPunct="1"/>
            <a:r>
              <a:rPr lang="en-US" altLang="en-US" dirty="0">
                <a:ea typeface="ＭＳ Ｐゴシック" charset="-128"/>
              </a:rPr>
              <a:t>Why is eyewitness testimony often cited as the cause of wrongful convictions?</a:t>
            </a:r>
          </a:p>
          <a:p>
            <a:r>
              <a:rPr lang="en-US" altLang="en-US" dirty="0">
                <a:cs typeface="Arial" pitchFamily="34" charset="0"/>
              </a:rPr>
              <a:t>Why would someone confess to a crime they didn’t commit?</a:t>
            </a:r>
          </a:p>
        </p:txBody>
      </p:sp>
    </p:spTree>
    <p:extLst>
      <p:ext uri="{BB962C8B-B14F-4D97-AF65-F5344CB8AC3E}">
        <p14:creationId xmlns:p14="http://schemas.microsoft.com/office/powerpoint/2010/main" val="3533465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a:extLst>
              <a:ext uri="{FF2B5EF4-FFF2-40B4-BE49-F238E27FC236}">
                <a16:creationId xmlns:a16="http://schemas.microsoft.com/office/drawing/2014/main" xmlns="" id="{0736DDDC-3BC6-4D90-A218-77D4C5BC8C71}"/>
              </a:ext>
            </a:extLst>
          </p:cNvPr>
          <p:cNvGraphicFramePr/>
          <p:nvPr>
            <p:extLst>
              <p:ext uri="{D42A27DB-BD31-4B8C-83A1-F6EECF244321}">
                <p14:modId xmlns:p14="http://schemas.microsoft.com/office/powerpoint/2010/main" val="575805142"/>
              </p:ext>
            </p:extLst>
          </p:nvPr>
        </p:nvGraphicFramePr>
        <p:xfrm>
          <a:off x="1577340" y="762000"/>
          <a:ext cx="6880860" cy="4699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2478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a:bodyPr>
          <a:lstStyle/>
          <a:p>
            <a:pPr eaLnBrk="1" hangingPunct="1"/>
            <a:r>
              <a:rPr lang="en-US" dirty="0">
                <a:ea typeface="ＭＳ Ｐゴシック" charset="-128"/>
              </a:rPr>
              <a:t>Autobiographical Memory</a:t>
            </a:r>
          </a:p>
        </p:txBody>
      </p:sp>
      <p:sp>
        <p:nvSpPr>
          <p:cNvPr id="16387" name="Rectangle 3"/>
          <p:cNvSpPr>
            <a:spLocks noGrp="1" noChangeArrowheads="1"/>
          </p:cNvSpPr>
          <p:nvPr>
            <p:ph idx="1"/>
          </p:nvPr>
        </p:nvSpPr>
        <p:spPr>
          <a:xfrm>
            <a:off x="264360" y="2038388"/>
            <a:ext cx="8498640" cy="3951337"/>
          </a:xfrm>
        </p:spPr>
        <p:txBody>
          <a:bodyPr>
            <a:normAutofit/>
          </a:bodyPr>
          <a:lstStyle/>
          <a:p>
            <a:r>
              <a:rPr lang="en-US" dirty="0">
                <a:ea typeface="ＭＳ Ｐゴシック" charset="-128"/>
              </a:rPr>
              <a:t>AB Memory – your life narrative.</a:t>
            </a:r>
          </a:p>
          <a:p>
            <a:pPr lvl="1"/>
            <a:r>
              <a:rPr lang="en-US" dirty="0">
                <a:ea typeface="ＭＳ Ｐゴシック" charset="-128"/>
              </a:rPr>
              <a:t>Memory for specific experiences from our life, which can include both episodic and semantic components</a:t>
            </a:r>
          </a:p>
          <a:p>
            <a:pPr lvl="1"/>
            <a:r>
              <a:rPr lang="en-US" dirty="0">
                <a:ea typeface="ＭＳ Ｐゴシック" charset="-128"/>
              </a:rPr>
              <a:t>Connects the past you with the present you helps make predictions about the future you.</a:t>
            </a:r>
          </a:p>
          <a:p>
            <a:pPr lvl="1"/>
            <a:r>
              <a:rPr lang="en-US" dirty="0">
                <a:ea typeface="ＭＳ Ｐゴシック" charset="-128"/>
              </a:rPr>
              <a:t>It is more than just what happened (i.e. EM), it is </a:t>
            </a:r>
            <a:r>
              <a:rPr lang="en-US" b="1" dirty="0">
                <a:ea typeface="ＭＳ Ｐゴシック" charset="-128"/>
              </a:rPr>
              <a:t>what happened to me </a:t>
            </a:r>
            <a:r>
              <a:rPr lang="en-US" dirty="0">
                <a:ea typeface="ＭＳ Ｐゴシック" charset="-128"/>
              </a:rPr>
              <a:t>(i.e., AM).</a:t>
            </a:r>
          </a:p>
          <a:p>
            <a:pPr lvl="1"/>
            <a:r>
              <a:rPr lang="en-US" b="1" dirty="0" smtClean="0">
                <a:ea typeface="ＭＳ Ｐゴシック" charset="-128"/>
              </a:rPr>
              <a:t>Emotional component: </a:t>
            </a:r>
            <a:r>
              <a:rPr lang="en-US" dirty="0" smtClean="0">
                <a:ea typeface="ＭＳ Ｐゴシック" charset="-128"/>
              </a:rPr>
              <a:t>Thoughts </a:t>
            </a:r>
            <a:r>
              <a:rPr lang="en-US" dirty="0">
                <a:ea typeface="ＭＳ Ｐゴシック" charset="-128"/>
              </a:rPr>
              <a:t>with personal history: what I thought and felt then, and how I think feel about it now</a:t>
            </a:r>
            <a:r>
              <a:rPr lang="en-US" dirty="0" smtClean="0">
                <a:ea typeface="ＭＳ Ｐゴシック" charset="-128"/>
              </a:rPr>
              <a:t>.</a:t>
            </a:r>
            <a:endParaRPr lang="en-US" dirty="0"/>
          </a:p>
          <a:p>
            <a:pPr lvl="1" eaLnBrk="1" hangingPunct="1"/>
            <a:endParaRPr lang="en-US" dirty="0">
              <a:ea typeface="ＭＳ Ｐゴシック" charset="-128"/>
            </a:endParaRPr>
          </a:p>
        </p:txBody>
      </p:sp>
    </p:spTree>
    <p:extLst>
      <p:ext uri="{BB962C8B-B14F-4D97-AF65-F5344CB8AC3E}">
        <p14:creationId xmlns:p14="http://schemas.microsoft.com/office/powerpoint/2010/main" val="767130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609600"/>
            <a:ext cx="7772400" cy="609600"/>
          </a:xfrm>
        </p:spPr>
        <p:txBody>
          <a:bodyPr/>
          <a:lstStyle/>
          <a:p>
            <a:pPr eaLnBrk="1" hangingPunct="1"/>
            <a:r>
              <a:rPr lang="en-US" altLang="en-US">
                <a:ea typeface="ＭＳ Ｐゴシック" charset="-128"/>
              </a:rPr>
              <a:t>Autobiographical Memory</a:t>
            </a:r>
          </a:p>
        </p:txBody>
      </p:sp>
      <p:sp>
        <p:nvSpPr>
          <p:cNvPr id="6147" name="Rectangle 3"/>
          <p:cNvSpPr>
            <a:spLocks noGrp="1" noChangeArrowheads="1"/>
          </p:cNvSpPr>
          <p:nvPr>
            <p:ph idx="1"/>
          </p:nvPr>
        </p:nvSpPr>
        <p:spPr>
          <a:xfrm>
            <a:off x="228600" y="1371600"/>
            <a:ext cx="4724400" cy="4572000"/>
          </a:xfrm>
        </p:spPr>
        <p:txBody>
          <a:bodyPr/>
          <a:lstStyle/>
          <a:p>
            <a:pPr eaLnBrk="1" hangingPunct="1"/>
            <a:r>
              <a:rPr lang="en-US" altLang="en-US" dirty="0" err="1">
                <a:ea typeface="ＭＳ Ｐゴシック" charset="-128"/>
              </a:rPr>
              <a:t>Cabeza</a:t>
            </a:r>
            <a:r>
              <a:rPr lang="en-US" altLang="en-US" dirty="0">
                <a:ea typeface="ＭＳ Ｐゴシック" charset="-128"/>
              </a:rPr>
              <a:t> and coworkers (2004)</a:t>
            </a:r>
          </a:p>
          <a:p>
            <a:pPr lvl="1" eaLnBrk="1" hangingPunct="1"/>
            <a:r>
              <a:rPr lang="en-US" altLang="en-US" sz="2400" dirty="0">
                <a:ea typeface="ＭＳ Ｐゴシック" charset="-128"/>
              </a:rPr>
              <a:t>Comparing brain activation caused by autobiographical memory and laboratory memory</a:t>
            </a:r>
          </a:p>
          <a:p>
            <a:pPr lvl="1" eaLnBrk="1" hangingPunct="1"/>
            <a:r>
              <a:rPr lang="en-US" altLang="en-US" sz="2400" dirty="0">
                <a:ea typeface="ＭＳ Ｐゴシック" charset="-128"/>
              </a:rPr>
              <a:t>Participants viewed</a:t>
            </a:r>
          </a:p>
          <a:p>
            <a:pPr lvl="2" eaLnBrk="1" hangingPunct="1"/>
            <a:r>
              <a:rPr lang="en-US" altLang="en-US" sz="2400" dirty="0">
                <a:ea typeface="ＭＳ Ｐゴシック" charset="-128"/>
              </a:rPr>
              <a:t>Photographs they </a:t>
            </a:r>
            <a:r>
              <a:rPr lang="en-US" altLang="en-US" sz="2400" dirty="0" smtClean="0">
                <a:ea typeface="ＭＳ Ｐゴシック" charset="-128"/>
              </a:rPr>
              <a:t>took</a:t>
            </a:r>
            <a:endParaRPr lang="en-US" altLang="en-US" sz="2400" dirty="0">
              <a:ea typeface="ＭＳ Ｐゴシック" charset="-128"/>
            </a:endParaRPr>
          </a:p>
          <a:p>
            <a:pPr lvl="2" eaLnBrk="1" hangingPunct="1"/>
            <a:r>
              <a:rPr lang="en-US" altLang="en-US" sz="2400" dirty="0">
                <a:ea typeface="ＭＳ Ｐゴシック" charset="-128"/>
              </a:rPr>
              <a:t>Photographs taken by someone else</a:t>
            </a:r>
          </a:p>
          <a:p>
            <a:pPr lvl="1" eaLnBrk="1" hangingPunct="1"/>
            <a:endParaRPr lang="en-US" altLang="en-US" dirty="0">
              <a:ea typeface="ＭＳ Ｐゴシック" charset="-128"/>
            </a:endParaRPr>
          </a:p>
        </p:txBody>
      </p:sp>
      <p:pic>
        <p:nvPicPr>
          <p:cNvPr id="6148" name="Picture 4" descr="C:\Users\jalderman\Desktop\imag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334000" y="1371600"/>
            <a:ext cx="32004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4208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85800" y="762000"/>
            <a:ext cx="7772400" cy="533400"/>
          </a:xfrm>
        </p:spPr>
        <p:txBody>
          <a:bodyPr>
            <a:normAutofit fontScale="90000"/>
          </a:bodyPr>
          <a:lstStyle/>
          <a:p>
            <a:pPr eaLnBrk="1" hangingPunct="1"/>
            <a:r>
              <a:rPr lang="en-US" dirty="0">
                <a:ea typeface="ＭＳ Ｐゴシック" charset="-128"/>
              </a:rPr>
              <a:t>AB Memory Over the Lifespan</a:t>
            </a:r>
          </a:p>
        </p:txBody>
      </p:sp>
      <p:sp>
        <p:nvSpPr>
          <p:cNvPr id="22531" name="Rectangle 3"/>
          <p:cNvSpPr>
            <a:spLocks noGrp="1" noChangeArrowheads="1"/>
          </p:cNvSpPr>
          <p:nvPr>
            <p:ph idx="1"/>
          </p:nvPr>
        </p:nvSpPr>
        <p:spPr>
          <a:xfrm>
            <a:off x="431626" y="1699462"/>
            <a:ext cx="4648200" cy="3951337"/>
          </a:xfrm>
        </p:spPr>
        <p:txBody>
          <a:bodyPr/>
          <a:lstStyle/>
          <a:p>
            <a:pPr eaLnBrk="1" hangingPunct="1"/>
            <a:r>
              <a:rPr lang="en-US" sz="2800" dirty="0" smtClean="0">
                <a:ea typeface="ＭＳ Ｐゴシック" charset="-128"/>
              </a:rPr>
              <a:t>What </a:t>
            </a:r>
            <a:r>
              <a:rPr lang="en-US" sz="2800" dirty="0">
                <a:ea typeface="ＭＳ Ｐゴシック" charset="-128"/>
              </a:rPr>
              <a:t>events are remembered well?</a:t>
            </a:r>
          </a:p>
          <a:p>
            <a:pPr lvl="1" eaLnBrk="1" hangingPunct="1"/>
            <a:r>
              <a:rPr lang="en-US" sz="2800" dirty="0">
                <a:ea typeface="ＭＳ Ｐゴシック" charset="-128"/>
              </a:rPr>
              <a:t>Significant events in a person’s life</a:t>
            </a:r>
          </a:p>
          <a:p>
            <a:pPr lvl="1" eaLnBrk="1" hangingPunct="1"/>
            <a:r>
              <a:rPr lang="en-US" sz="2800" dirty="0">
                <a:ea typeface="ＭＳ Ｐゴシック" charset="-128"/>
              </a:rPr>
              <a:t>Highly emotional events</a:t>
            </a:r>
          </a:p>
          <a:p>
            <a:pPr lvl="1" eaLnBrk="1" hangingPunct="1"/>
            <a:r>
              <a:rPr lang="en-US" sz="2800" dirty="0">
                <a:ea typeface="ＭＳ Ｐゴシック" charset="-128"/>
              </a:rPr>
              <a:t>Transition points</a:t>
            </a:r>
          </a:p>
          <a:p>
            <a:pPr lvl="1" eaLnBrk="1" hangingPunct="1"/>
            <a:endParaRPr lang="en-US" dirty="0">
              <a:ea typeface="ＭＳ Ｐゴシック" charset="-128"/>
            </a:endParaRPr>
          </a:p>
          <a:p>
            <a:pPr lvl="1" eaLnBrk="1" hangingPunct="1"/>
            <a:endParaRPr lang="en-US" dirty="0">
              <a:ea typeface="ＭＳ Ｐゴシック" charset="-128"/>
            </a:endParaRPr>
          </a:p>
        </p:txBody>
      </p:sp>
      <p:pic>
        <p:nvPicPr>
          <p:cNvPr id="1026" name="Picture 2" descr="Image result for weddi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587652" y="1911263"/>
            <a:ext cx="2870548" cy="4191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elated imag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987452" y="4267200"/>
            <a:ext cx="3200400" cy="21237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8909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53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53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53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Breakout session</a:t>
            </a:r>
            <a:endParaRPr lang="en-US" dirty="0"/>
          </a:p>
        </p:txBody>
      </p:sp>
      <p:sp>
        <p:nvSpPr>
          <p:cNvPr id="3" name="Content Placeholder 2"/>
          <p:cNvSpPr>
            <a:spLocks noGrp="1"/>
          </p:cNvSpPr>
          <p:nvPr>
            <p:ph idx="1"/>
          </p:nvPr>
        </p:nvSpPr>
        <p:spPr/>
        <p:txBody>
          <a:bodyPr>
            <a:normAutofit/>
          </a:bodyPr>
          <a:lstStyle/>
          <a:p>
            <a:r>
              <a:rPr lang="en-US" sz="2800" dirty="0" smtClean="0"/>
              <a:t>What is your most vivid autobiographical memory?</a:t>
            </a:r>
          </a:p>
          <a:p>
            <a:r>
              <a:rPr lang="en-US" sz="2800" dirty="0" smtClean="0"/>
              <a:t>What type of emotional component do you tend to remember (e.g. love, trauma, frustration, religious experience </a:t>
            </a:r>
            <a:r>
              <a:rPr lang="en-US" sz="2800" dirty="0"/>
              <a:t>[</a:t>
            </a:r>
            <a:r>
              <a:rPr lang="en-US" sz="2800" dirty="0" smtClean="0"/>
              <a:t>very close to God]…etc.)?</a:t>
            </a:r>
          </a:p>
        </p:txBody>
      </p:sp>
    </p:spTree>
    <p:extLst>
      <p:ext uri="{BB962C8B-B14F-4D97-AF65-F5344CB8AC3E}">
        <p14:creationId xmlns:p14="http://schemas.microsoft.com/office/powerpoint/2010/main" val="16306102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685800" y="762000"/>
            <a:ext cx="7772400" cy="533400"/>
          </a:xfrm>
        </p:spPr>
        <p:txBody>
          <a:bodyPr>
            <a:normAutofit fontScale="90000"/>
          </a:bodyPr>
          <a:lstStyle/>
          <a:p>
            <a:pPr marL="24161750" indent="-24161750" eaLnBrk="1" hangingPunct="1"/>
            <a:r>
              <a:rPr lang="en-US" dirty="0">
                <a:ea typeface="ＭＳ Ｐゴシック" charset="-128"/>
              </a:rPr>
              <a:t>Reminiscence Bump</a:t>
            </a:r>
          </a:p>
        </p:txBody>
      </p:sp>
      <p:sp>
        <p:nvSpPr>
          <p:cNvPr id="23555" name="Content Placeholder 2"/>
          <p:cNvSpPr>
            <a:spLocks noGrp="1"/>
          </p:cNvSpPr>
          <p:nvPr>
            <p:ph idx="1"/>
          </p:nvPr>
        </p:nvSpPr>
        <p:spPr>
          <a:xfrm>
            <a:off x="685800" y="1981200"/>
            <a:ext cx="4648200" cy="4114800"/>
          </a:xfrm>
        </p:spPr>
        <p:txBody>
          <a:bodyPr/>
          <a:lstStyle/>
          <a:p>
            <a:pPr eaLnBrk="1" hangingPunct="1"/>
            <a:r>
              <a:rPr lang="en-US" dirty="0">
                <a:ea typeface="ＭＳ Ｐゴシック" charset="-128"/>
              </a:rPr>
              <a:t>Participants over the age of 40 asked to recall events in their lives</a:t>
            </a:r>
          </a:p>
          <a:p>
            <a:pPr eaLnBrk="1" hangingPunct="1"/>
            <a:r>
              <a:rPr lang="en-US" dirty="0">
                <a:ea typeface="ＭＳ Ｐゴシック" charset="-128"/>
              </a:rPr>
              <a:t>Memory is high for recent events and for events that occurred in </a:t>
            </a:r>
            <a:r>
              <a:rPr lang="en-US" dirty="0">
                <a:solidFill>
                  <a:srgbClr val="FF0000"/>
                </a:solidFill>
                <a:ea typeface="ＭＳ Ｐゴシック" charset="-128"/>
              </a:rPr>
              <a:t>adolescence and early adulthood </a:t>
            </a:r>
            <a:r>
              <a:rPr lang="en-US" dirty="0">
                <a:ea typeface="ＭＳ Ｐゴシック" charset="-128"/>
              </a:rPr>
              <a:t>(between 10 and 30 years of age</a:t>
            </a:r>
            <a:r>
              <a:rPr lang="en-US" dirty="0" smtClean="0">
                <a:ea typeface="ＭＳ Ｐゴシック" charset="-128"/>
              </a:rPr>
              <a:t>)</a:t>
            </a:r>
          </a:p>
          <a:p>
            <a:r>
              <a:rPr lang="en-US" dirty="0">
                <a:hlinkClick r:id="rId2"/>
              </a:rPr>
              <a:t>https://www.youtube.com/watch?v=d56fyWMh6bI</a:t>
            </a:r>
            <a:endParaRPr lang="en-US" dirty="0">
              <a:ea typeface="ＭＳ Ｐゴシック" charset="-128"/>
            </a:endParaRPr>
          </a:p>
          <a:p>
            <a:pPr marL="0" indent="0" eaLnBrk="1" hangingPunct="1">
              <a:buNone/>
            </a:pPr>
            <a:endParaRPr lang="en-US" dirty="0">
              <a:ea typeface="ＭＳ Ｐゴシック" charset="-128"/>
            </a:endParaRPr>
          </a:p>
          <a:p>
            <a:pPr eaLnBrk="1" hangingPunct="1"/>
            <a:endParaRPr lang="en-US" dirty="0">
              <a:ea typeface="ＭＳ Ｐゴシック" charset="-128"/>
            </a:endParaRPr>
          </a:p>
        </p:txBody>
      </p:sp>
      <p:pic>
        <p:nvPicPr>
          <p:cNvPr id="2050" name="Picture 2" descr="Image result for adolescence and early adulthood"/>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410199" y="2133600"/>
            <a:ext cx="3210705" cy="281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35354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descr="C:\Users\jalderman\Desktop\imag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743200" y="990600"/>
            <a:ext cx="34290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Title 1"/>
          <p:cNvSpPr>
            <a:spLocks noGrp="1"/>
          </p:cNvSpPr>
          <p:nvPr>
            <p:ph type="title"/>
          </p:nvPr>
        </p:nvSpPr>
        <p:spPr>
          <a:xfrm>
            <a:off x="571500" y="228600"/>
            <a:ext cx="7772400" cy="533400"/>
          </a:xfrm>
        </p:spPr>
        <p:txBody>
          <a:bodyPr/>
          <a:lstStyle/>
          <a:p>
            <a:pPr marL="24161750" indent="-24161750" eaLnBrk="1" hangingPunct="1"/>
            <a:r>
              <a:rPr lang="en-US" altLang="en-US" dirty="0">
                <a:ea typeface="ＭＳ Ｐゴシック" charset="-128"/>
              </a:rPr>
              <a:t>Reminiscence Bump</a:t>
            </a:r>
          </a:p>
        </p:txBody>
      </p:sp>
    </p:spTree>
    <p:extLst>
      <p:ext uri="{BB962C8B-B14F-4D97-AF65-F5344CB8AC3E}">
        <p14:creationId xmlns:p14="http://schemas.microsoft.com/office/powerpoint/2010/main" val="654671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685800" y="762000"/>
            <a:ext cx="7772400" cy="533400"/>
          </a:xfrm>
        </p:spPr>
        <p:txBody>
          <a:bodyPr>
            <a:normAutofit fontScale="90000"/>
          </a:bodyPr>
          <a:lstStyle/>
          <a:p>
            <a:pPr eaLnBrk="1" hangingPunct="1"/>
            <a:r>
              <a:rPr lang="en-US">
                <a:ea typeface="ＭＳ Ｐゴシック" charset="-128"/>
              </a:rPr>
              <a:t>Reminiscence Bump</a:t>
            </a:r>
          </a:p>
        </p:txBody>
      </p:sp>
      <p:sp>
        <p:nvSpPr>
          <p:cNvPr id="26627" name="Content Placeholder 2"/>
          <p:cNvSpPr>
            <a:spLocks noGrp="1"/>
          </p:cNvSpPr>
          <p:nvPr>
            <p:ph idx="1"/>
          </p:nvPr>
        </p:nvSpPr>
        <p:spPr>
          <a:xfrm>
            <a:off x="685800" y="1600200"/>
            <a:ext cx="7772400" cy="990600"/>
          </a:xfrm>
        </p:spPr>
        <p:txBody>
          <a:bodyPr/>
          <a:lstStyle/>
          <a:p>
            <a:pPr eaLnBrk="1" hangingPunct="1"/>
            <a:r>
              <a:rPr lang="en-US">
                <a:ea typeface="ＭＳ Ｐゴシック" charset="-128"/>
              </a:rPr>
              <a:t>Hypotheses about the reminiscence bump</a:t>
            </a:r>
          </a:p>
        </p:txBody>
      </p:sp>
      <p:pic>
        <p:nvPicPr>
          <p:cNvPr id="26629" name="Picture 5"/>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8600" y="2819400"/>
            <a:ext cx="8686800" cy="240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92626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85800" y="762000"/>
            <a:ext cx="7772400" cy="533400"/>
          </a:xfrm>
        </p:spPr>
        <p:txBody>
          <a:bodyPr>
            <a:normAutofit fontScale="90000"/>
          </a:bodyPr>
          <a:lstStyle/>
          <a:p>
            <a:pPr eaLnBrk="1" hangingPunct="1"/>
            <a:r>
              <a:rPr lang="en-US">
                <a:ea typeface="ＭＳ Ｐゴシック" charset="-128"/>
              </a:rPr>
              <a:t>Reminiscence Bump</a:t>
            </a:r>
          </a:p>
        </p:txBody>
      </p:sp>
      <p:sp>
        <p:nvSpPr>
          <p:cNvPr id="27651" name="Rectangle 3"/>
          <p:cNvSpPr>
            <a:spLocks noGrp="1" noChangeArrowheads="1"/>
          </p:cNvSpPr>
          <p:nvPr>
            <p:ph idx="1"/>
          </p:nvPr>
        </p:nvSpPr>
        <p:spPr/>
        <p:txBody>
          <a:bodyPr/>
          <a:lstStyle/>
          <a:p>
            <a:pPr eaLnBrk="1" hangingPunct="1"/>
            <a:r>
              <a:rPr lang="en-US" sz="2800" dirty="0">
                <a:ea typeface="ＭＳ Ｐゴシック" charset="-128"/>
              </a:rPr>
              <a:t>Self-image hypothesis (</a:t>
            </a:r>
            <a:r>
              <a:rPr lang="en-US" sz="2800" dirty="0" err="1">
                <a:ea typeface="ＭＳ Ｐゴシック" charset="-128"/>
              </a:rPr>
              <a:t>Rathborne</a:t>
            </a:r>
            <a:r>
              <a:rPr lang="en-US" sz="2800" dirty="0">
                <a:ea typeface="ＭＳ Ｐゴシック" charset="-128"/>
              </a:rPr>
              <a:t> et al.,)</a:t>
            </a:r>
          </a:p>
          <a:p>
            <a:pPr lvl="1" eaLnBrk="1" hangingPunct="1"/>
            <a:r>
              <a:rPr lang="en-US" sz="2800" dirty="0">
                <a:ea typeface="ＭＳ Ｐゴシック" charset="-128"/>
              </a:rPr>
              <a:t>Memory is enhanced for events that occur as a person’s self-image or life identity is being formed</a:t>
            </a:r>
          </a:p>
          <a:p>
            <a:pPr lvl="1" eaLnBrk="1" hangingPunct="1"/>
            <a:r>
              <a:rPr lang="en-US" sz="2800" dirty="0">
                <a:ea typeface="ＭＳ Ｐゴシック" charset="-128"/>
              </a:rPr>
              <a:t>People assume identities during adolescence and young </a:t>
            </a:r>
            <a:r>
              <a:rPr lang="en-US" sz="2800" dirty="0" smtClean="0">
                <a:ea typeface="ＭＳ Ｐゴシック" charset="-128"/>
              </a:rPr>
              <a:t>adulthood</a:t>
            </a:r>
          </a:p>
          <a:p>
            <a:pPr lvl="1" eaLnBrk="1" hangingPunct="1"/>
            <a:r>
              <a:rPr lang="en-US" sz="2800" dirty="0" smtClean="0">
                <a:ea typeface="ＭＳ Ｐゴシック" charset="-128"/>
              </a:rPr>
              <a:t>Many </a:t>
            </a:r>
            <a:r>
              <a:rPr lang="en-US" sz="2800" dirty="0">
                <a:ea typeface="ＭＳ Ｐゴシック" charset="-128"/>
              </a:rPr>
              <a:t>transitions occur between ages 10 and 30</a:t>
            </a:r>
          </a:p>
          <a:p>
            <a:pPr lvl="1" eaLnBrk="1" hangingPunct="1"/>
            <a:endParaRPr lang="en-US" dirty="0">
              <a:ea typeface="ＭＳ Ｐゴシック" charset="-128"/>
            </a:endParaRPr>
          </a:p>
        </p:txBody>
      </p:sp>
    </p:spTree>
    <p:extLst>
      <p:ext uri="{BB962C8B-B14F-4D97-AF65-F5344CB8AC3E}">
        <p14:creationId xmlns:p14="http://schemas.microsoft.com/office/powerpoint/2010/main" val="1210459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762000"/>
            <a:ext cx="7772400" cy="533400"/>
          </a:xfrm>
        </p:spPr>
        <p:txBody>
          <a:bodyPr>
            <a:normAutofit fontScale="90000"/>
          </a:bodyPr>
          <a:lstStyle/>
          <a:p>
            <a:pPr eaLnBrk="1" hangingPunct="1"/>
            <a:r>
              <a:rPr lang="en-US">
                <a:ea typeface="ＭＳ Ｐゴシック" charset="-128"/>
              </a:rPr>
              <a:t>Reminiscence Bump</a:t>
            </a:r>
          </a:p>
        </p:txBody>
      </p:sp>
      <p:sp>
        <p:nvSpPr>
          <p:cNvPr id="28675" name="Rectangle 3"/>
          <p:cNvSpPr>
            <a:spLocks noGrp="1" noChangeArrowheads="1"/>
          </p:cNvSpPr>
          <p:nvPr>
            <p:ph idx="1"/>
          </p:nvPr>
        </p:nvSpPr>
        <p:spPr/>
        <p:txBody>
          <a:bodyPr/>
          <a:lstStyle/>
          <a:p>
            <a:pPr eaLnBrk="1" hangingPunct="1"/>
            <a:r>
              <a:rPr lang="en-US" sz="2800" dirty="0">
                <a:ea typeface="ＭＳ Ｐゴシック" charset="-128"/>
              </a:rPr>
              <a:t>Cognitive hypothesis</a:t>
            </a:r>
          </a:p>
          <a:p>
            <a:pPr lvl="1" eaLnBrk="1" hangingPunct="1"/>
            <a:r>
              <a:rPr lang="en-US" sz="2800" dirty="0">
                <a:ea typeface="ＭＳ Ｐゴシック" charset="-128"/>
              </a:rPr>
              <a:t>Encoding is better during periods of rapid change that are followed by stability</a:t>
            </a:r>
          </a:p>
          <a:p>
            <a:pPr lvl="1" eaLnBrk="1" hangingPunct="1"/>
            <a:r>
              <a:rPr lang="en-US" sz="2800" dirty="0">
                <a:ea typeface="ＭＳ Ｐゴシック" charset="-128"/>
              </a:rPr>
              <a:t>Evidence from those who emigrated to the US after young adulthood indicates reminiscence bump is shifted</a:t>
            </a:r>
          </a:p>
          <a:p>
            <a:pPr lvl="1" eaLnBrk="1" hangingPunct="1"/>
            <a:endParaRPr lang="en-US" dirty="0">
              <a:ea typeface="ＭＳ Ｐゴシック" charset="-128"/>
            </a:endParaRPr>
          </a:p>
          <a:p>
            <a:pPr lvl="1" eaLnBrk="1" hangingPunct="1"/>
            <a:endParaRPr lang="en-US" dirty="0">
              <a:ea typeface="ＭＳ Ｐゴシック" charset="-128"/>
            </a:endParaRPr>
          </a:p>
        </p:txBody>
      </p:sp>
    </p:spTree>
    <p:extLst>
      <p:ext uri="{BB962C8B-B14F-4D97-AF65-F5344CB8AC3E}">
        <p14:creationId xmlns:p14="http://schemas.microsoft.com/office/powerpoint/2010/main" val="22842248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idx="1"/>
          </p:nvPr>
        </p:nvSpPr>
        <p:spPr>
          <a:xfrm>
            <a:off x="533400" y="5181600"/>
            <a:ext cx="8077200" cy="1371600"/>
          </a:xfrm>
        </p:spPr>
        <p:txBody>
          <a:bodyPr/>
          <a:lstStyle/>
          <a:p>
            <a:pPr marL="0" indent="0" eaLnBrk="1" hangingPunct="1">
              <a:lnSpc>
                <a:spcPct val="80000"/>
              </a:lnSpc>
              <a:spcBef>
                <a:spcPct val="30000"/>
              </a:spcBef>
              <a:buFontTx/>
              <a:buNone/>
            </a:pPr>
            <a:r>
              <a:rPr lang="en-US" sz="1600" dirty="0">
                <a:ea typeface="ＭＳ Ｐゴシック" charset="-128"/>
              </a:rPr>
              <a:t>Caption: The reminiscence bump for people who emigrated at age 34 to 35 is shifted toward older ages, compared to the bump for people who emigrated between the ages of 20 to 24. (Reprinted from </a:t>
            </a:r>
            <a:r>
              <a:rPr lang="en-US" sz="1600" i="1" dirty="0">
                <a:ea typeface="ＭＳ Ｐゴシック" charset="-128"/>
              </a:rPr>
              <a:t>Journal of Memory and Language, 39, </a:t>
            </a:r>
            <a:r>
              <a:rPr lang="en-US" sz="1600" dirty="0">
                <a:ea typeface="ＭＳ Ｐゴシック" charset="-128"/>
              </a:rPr>
              <a:t>R.W. </a:t>
            </a:r>
            <a:r>
              <a:rPr lang="en-US" sz="1600" dirty="0" err="1">
                <a:ea typeface="ＭＳ Ｐゴシック" charset="-128"/>
              </a:rPr>
              <a:t>Schrauf</a:t>
            </a:r>
            <a:r>
              <a:rPr lang="en-US" sz="1600" dirty="0">
                <a:ea typeface="ＭＳ Ｐゴシック" charset="-128"/>
              </a:rPr>
              <a:t> &amp; D.C. Rubin, “Bilingual Autobiographical Memory in Older Adult Immigrants: A Test of Cognitive Explanations of the Reminiscence Bump and the Linguistic Encoding of Memories,” pp. 437-457, Fig. 2, Copyright © 1998 with permission from Elsevier.</a:t>
            </a:r>
          </a:p>
        </p:txBody>
      </p:sp>
      <p:pic>
        <p:nvPicPr>
          <p:cNvPr id="29699" name="Picture 3" descr="01330_f0804.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632075" y="762000"/>
            <a:ext cx="387985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43484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85800" y="762000"/>
            <a:ext cx="7772400" cy="533400"/>
          </a:xfrm>
        </p:spPr>
        <p:txBody>
          <a:bodyPr>
            <a:normAutofit fontScale="90000"/>
          </a:bodyPr>
          <a:lstStyle/>
          <a:p>
            <a:pPr eaLnBrk="1" hangingPunct="1"/>
            <a:r>
              <a:rPr lang="en-US">
                <a:ea typeface="ＭＳ Ｐゴシック" charset="-128"/>
              </a:rPr>
              <a:t>Reminiscence Bump</a:t>
            </a:r>
          </a:p>
        </p:txBody>
      </p:sp>
      <p:sp>
        <p:nvSpPr>
          <p:cNvPr id="31747" name="Rectangle 3"/>
          <p:cNvSpPr>
            <a:spLocks noGrp="1" noChangeArrowheads="1"/>
          </p:cNvSpPr>
          <p:nvPr>
            <p:ph idx="1"/>
          </p:nvPr>
        </p:nvSpPr>
        <p:spPr/>
        <p:txBody>
          <a:bodyPr/>
          <a:lstStyle/>
          <a:p>
            <a:pPr eaLnBrk="1" hangingPunct="1"/>
            <a:r>
              <a:rPr lang="en-US" sz="2800" dirty="0">
                <a:ea typeface="ＭＳ Ｐゴシック" charset="-128"/>
              </a:rPr>
              <a:t>Cultural life-script hypothesis</a:t>
            </a:r>
          </a:p>
          <a:p>
            <a:pPr eaLnBrk="1" hangingPunct="1"/>
            <a:r>
              <a:rPr lang="en-US" sz="2800" dirty="0">
                <a:ea typeface="ＭＳ Ｐゴシック" charset="-128"/>
              </a:rPr>
              <a:t>Each person has</a:t>
            </a:r>
          </a:p>
          <a:p>
            <a:pPr lvl="1" eaLnBrk="1" hangingPunct="1"/>
            <a:r>
              <a:rPr lang="en-US" sz="2800" dirty="0">
                <a:ea typeface="ＭＳ Ｐゴシック" charset="-128"/>
              </a:rPr>
              <a:t>A personal life story</a:t>
            </a:r>
          </a:p>
          <a:p>
            <a:pPr lvl="1" eaLnBrk="1" hangingPunct="1"/>
            <a:r>
              <a:rPr lang="en-US" sz="2800" dirty="0">
                <a:ea typeface="ＭＳ Ｐゴシック" charset="-128"/>
              </a:rPr>
              <a:t>An understanding of </a:t>
            </a:r>
            <a:r>
              <a:rPr lang="en-US" sz="2800" dirty="0">
                <a:solidFill>
                  <a:srgbClr val="FF0000"/>
                </a:solidFill>
                <a:ea typeface="ＭＳ Ｐゴシック" charset="-128"/>
              </a:rPr>
              <a:t>culturally expected </a:t>
            </a:r>
            <a:r>
              <a:rPr lang="en-US" sz="2800" dirty="0" smtClean="0">
                <a:solidFill>
                  <a:srgbClr val="FF0000"/>
                </a:solidFill>
                <a:ea typeface="ＭＳ Ｐゴシック" charset="-128"/>
              </a:rPr>
              <a:t>events (e.g. baptism) </a:t>
            </a:r>
            <a:endParaRPr lang="en-US" sz="2800" dirty="0">
              <a:solidFill>
                <a:srgbClr val="FF0000"/>
              </a:solidFill>
              <a:ea typeface="ＭＳ Ｐゴシック" charset="-128"/>
            </a:endParaRPr>
          </a:p>
          <a:p>
            <a:pPr eaLnBrk="1" hangingPunct="1"/>
            <a:r>
              <a:rPr lang="en-US" sz="2800" dirty="0">
                <a:ea typeface="ＭＳ Ｐゴシック" charset="-128"/>
              </a:rPr>
              <a:t>Personal events are easier to recall when they fit the cultural life script</a:t>
            </a:r>
          </a:p>
          <a:p>
            <a:pPr lvl="1" eaLnBrk="1" hangingPunct="1"/>
            <a:endParaRPr lang="en-US" dirty="0">
              <a:ea typeface="ＭＳ Ｐゴシック" charset="-128"/>
            </a:endParaRPr>
          </a:p>
          <a:p>
            <a:pPr lvl="1" eaLnBrk="1" hangingPunct="1"/>
            <a:endParaRPr lang="en-US" dirty="0">
              <a:ea typeface="ＭＳ Ｐゴシック" charset="-128"/>
            </a:endParaRPr>
          </a:p>
        </p:txBody>
      </p:sp>
    </p:spTree>
    <p:extLst>
      <p:ext uri="{BB962C8B-B14F-4D97-AF65-F5344CB8AC3E}">
        <p14:creationId xmlns:p14="http://schemas.microsoft.com/office/powerpoint/2010/main" val="20903812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0" y="228600"/>
            <a:ext cx="8041440" cy="1442674"/>
          </a:xfrm>
        </p:spPr>
        <p:txBody>
          <a:bodyPr/>
          <a:lstStyle/>
          <a:p>
            <a:r>
              <a:rPr lang="en-US" dirty="0"/>
              <a:t>Conway et al. 2003</a:t>
            </a:r>
          </a:p>
        </p:txBody>
      </p:sp>
      <p:sp>
        <p:nvSpPr>
          <p:cNvPr id="3" name="Content Placeholder 2"/>
          <p:cNvSpPr>
            <a:spLocks noGrp="1"/>
          </p:cNvSpPr>
          <p:nvPr>
            <p:ph idx="1"/>
          </p:nvPr>
        </p:nvSpPr>
        <p:spPr>
          <a:xfrm>
            <a:off x="838200" y="1524000"/>
            <a:ext cx="7467600" cy="3951337"/>
          </a:xfrm>
        </p:spPr>
        <p:txBody>
          <a:bodyPr/>
          <a:lstStyle/>
          <a:p>
            <a:r>
              <a:rPr lang="en-US" dirty="0"/>
              <a:t>The reminiscent bump appears semi-universal</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219200" y="2133600"/>
            <a:ext cx="6286500" cy="42288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116627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800" dirty="0" smtClean="0"/>
              <a:t>Pop quiz (ungraded): Which of the following is NOT one of the hypotheses that can explain reminiscent bump? </a:t>
            </a:r>
            <a:endParaRPr lang="en-US" sz="2800" dirty="0"/>
          </a:p>
        </p:txBody>
      </p:sp>
      <p:sp>
        <p:nvSpPr>
          <p:cNvPr id="3" name="Content Placeholder 2"/>
          <p:cNvSpPr>
            <a:spLocks noGrp="1"/>
          </p:cNvSpPr>
          <p:nvPr>
            <p:ph idx="1"/>
          </p:nvPr>
        </p:nvSpPr>
        <p:spPr>
          <a:xfrm>
            <a:off x="838200" y="2133600"/>
            <a:ext cx="7467600" cy="3856125"/>
          </a:xfrm>
        </p:spPr>
        <p:txBody>
          <a:bodyPr>
            <a:normAutofit/>
          </a:bodyPr>
          <a:lstStyle/>
          <a:p>
            <a:pPr marL="514350" indent="-514350">
              <a:buFont typeface="+mj-lt"/>
              <a:buAutoNum type="alphaUcPeriod"/>
            </a:pPr>
            <a:r>
              <a:rPr lang="en-US" sz="2800" dirty="0"/>
              <a:t>Events that define your self-identity, such as graduated from college and became a professional </a:t>
            </a:r>
          </a:p>
          <a:p>
            <a:pPr marL="514350" indent="-514350">
              <a:buFont typeface="+mj-lt"/>
              <a:buAutoNum type="alphaUcPeriod"/>
            </a:pPr>
            <a:r>
              <a:rPr lang="en-US" sz="2800" dirty="0"/>
              <a:t>Events with extreme emotion, such as trauma</a:t>
            </a:r>
          </a:p>
          <a:p>
            <a:pPr marL="514350" indent="-514350">
              <a:buFont typeface="+mj-lt"/>
              <a:buAutoNum type="alphaUcPeriod"/>
            </a:pPr>
            <a:r>
              <a:rPr lang="en-US" sz="2800" dirty="0"/>
              <a:t>Events with rapid change</a:t>
            </a:r>
          </a:p>
          <a:p>
            <a:pPr marL="514350" indent="-514350">
              <a:buFont typeface="+mj-lt"/>
              <a:buAutoNum type="alphaUcPeriod"/>
            </a:pPr>
            <a:r>
              <a:rPr lang="en-US" sz="2800" dirty="0"/>
              <a:t>Events that fit into culturally shared expectations, such as entering adulthood </a:t>
            </a:r>
          </a:p>
        </p:txBody>
      </p:sp>
    </p:spTree>
    <p:extLst>
      <p:ext uri="{BB962C8B-B14F-4D97-AF65-F5344CB8AC3E}">
        <p14:creationId xmlns:p14="http://schemas.microsoft.com/office/powerpoint/2010/main" val="17367979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85800" y="609600"/>
            <a:ext cx="7467600" cy="533400"/>
          </a:xfrm>
        </p:spPr>
        <p:txBody>
          <a:bodyPr/>
          <a:lstStyle/>
          <a:p>
            <a:pPr eaLnBrk="1" hangingPunct="1"/>
            <a:r>
              <a:rPr lang="en-US" altLang="en-US" dirty="0">
                <a:ea typeface="ＭＳ Ｐゴシック" charset="-128"/>
              </a:rPr>
              <a:t>Memory for Emotional Stimuli</a:t>
            </a:r>
          </a:p>
        </p:txBody>
      </p:sp>
      <p:sp>
        <p:nvSpPr>
          <p:cNvPr id="17411" name="Rectangle 3"/>
          <p:cNvSpPr>
            <a:spLocks noGrp="1" noChangeArrowheads="1"/>
          </p:cNvSpPr>
          <p:nvPr>
            <p:ph idx="1"/>
          </p:nvPr>
        </p:nvSpPr>
        <p:spPr>
          <a:xfrm>
            <a:off x="228600" y="2057400"/>
            <a:ext cx="5410200" cy="4114800"/>
          </a:xfrm>
        </p:spPr>
        <p:txBody>
          <a:bodyPr>
            <a:normAutofit/>
          </a:bodyPr>
          <a:lstStyle/>
          <a:p>
            <a:pPr eaLnBrk="1" hangingPunct="1"/>
            <a:r>
              <a:rPr lang="en-US" altLang="en-US" sz="2800" dirty="0">
                <a:ea typeface="ＭＳ Ｐゴシック" charset="-128"/>
              </a:rPr>
              <a:t>Emotional events remembered more easily and </a:t>
            </a:r>
            <a:r>
              <a:rPr lang="en-US" altLang="en-US" sz="2800" dirty="0" smtClean="0">
                <a:ea typeface="ＭＳ Ｐゴシック" charset="-128"/>
              </a:rPr>
              <a:t>vividly (e.g. Romantic experience)</a:t>
            </a:r>
            <a:endParaRPr lang="en-US" altLang="en-US" sz="2800" dirty="0">
              <a:ea typeface="ＭＳ Ｐゴシック" charset="-128"/>
            </a:endParaRPr>
          </a:p>
          <a:p>
            <a:r>
              <a:rPr lang="en-US" altLang="en-US" sz="2800" dirty="0" smtClean="0">
                <a:ea typeface="ＭＳ Ｐゴシック" charset="-128"/>
              </a:rPr>
              <a:t>Weapons </a:t>
            </a:r>
            <a:r>
              <a:rPr lang="en-US" altLang="en-US" sz="2800" dirty="0">
                <a:ea typeface="ＭＳ Ｐゴシック" charset="-128"/>
              </a:rPr>
              <a:t>focus: tendency to attend to a weapon during a crime, but will remember less about </a:t>
            </a:r>
            <a:r>
              <a:rPr lang="en-US" altLang="en-US" sz="2800" dirty="0" smtClean="0">
                <a:ea typeface="ＭＳ Ｐゴシック" charset="-128"/>
              </a:rPr>
              <a:t>other details, </a:t>
            </a:r>
            <a:r>
              <a:rPr lang="en-US" altLang="en-US" sz="2800" dirty="0">
                <a:ea typeface="ＭＳ Ｐゴシック" charset="-128"/>
              </a:rPr>
              <a:t>or the perpetrator of a crime </a:t>
            </a:r>
            <a:r>
              <a:rPr lang="en-US" altLang="en-US" sz="2800" dirty="0" smtClean="0">
                <a:ea typeface="ＭＳ Ｐゴシック" charset="-128"/>
              </a:rPr>
              <a:t>(Forensic psychology). </a:t>
            </a:r>
            <a:endParaRPr lang="en-US" altLang="en-US" sz="2800" dirty="0">
              <a:ea typeface="ＭＳ Ｐゴシック" charset="-128"/>
            </a:endParaRPr>
          </a:p>
          <a:p>
            <a:pPr lvl="1" eaLnBrk="1" hangingPunct="1"/>
            <a:endParaRPr lang="en-US" altLang="en-US" dirty="0">
              <a:ea typeface="ＭＳ Ｐゴシック" charset="-128"/>
            </a:endParaRPr>
          </a:p>
          <a:p>
            <a:pPr lvl="1" eaLnBrk="1" hangingPunct="1"/>
            <a:endParaRPr lang="en-US" altLang="en-US" dirty="0">
              <a:ea typeface="ＭＳ Ｐゴシック" charset="-128"/>
            </a:endParaRPr>
          </a:p>
        </p:txBody>
      </p:sp>
      <p:pic>
        <p:nvPicPr>
          <p:cNvPr id="1026" name="Picture 2" descr="Image result for crime with a weapon"/>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486400" y="2209800"/>
            <a:ext cx="3429000" cy="2457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57378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idx="1"/>
          </p:nvPr>
        </p:nvSpPr>
        <p:spPr>
          <a:xfrm>
            <a:off x="533400" y="5257800"/>
            <a:ext cx="8077200" cy="1295400"/>
          </a:xfrm>
        </p:spPr>
        <p:txBody>
          <a:bodyPr/>
          <a:lstStyle/>
          <a:p>
            <a:pPr marL="0" indent="0" eaLnBrk="1" hangingPunct="1">
              <a:lnSpc>
                <a:spcPct val="90000"/>
              </a:lnSpc>
              <a:spcBef>
                <a:spcPct val="30000"/>
              </a:spcBef>
              <a:buFontTx/>
              <a:buNone/>
            </a:pPr>
            <a:r>
              <a:rPr lang="en-US" sz="2000">
                <a:ea typeface="ＭＳ Ｐゴシック" charset="-128"/>
              </a:rPr>
              <a:t>Caption: Results of Stanny and Johnson’s (2000) weapons-focus experiment. Presence of a weapon that was fired is associated with a decrease in memory about the perpetrator, the victim, and the weapon.</a:t>
            </a:r>
          </a:p>
        </p:txBody>
      </p:sp>
      <p:pic>
        <p:nvPicPr>
          <p:cNvPr id="67587" name="Picture 3" descr="01330_f0819.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196975" y="838200"/>
            <a:ext cx="675005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13239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381000" y="685800"/>
            <a:ext cx="4474923" cy="762000"/>
          </a:xfrm>
        </p:spPr>
        <p:txBody>
          <a:bodyPr>
            <a:normAutofit fontScale="90000"/>
          </a:bodyPr>
          <a:lstStyle/>
          <a:p>
            <a:pPr eaLnBrk="1" hangingPunct="1"/>
            <a:r>
              <a:rPr lang="en-US" dirty="0">
                <a:ea typeface="ＭＳ Ｐゴシック" charset="-128"/>
              </a:rPr>
              <a:t>Flashbulb Memories</a:t>
            </a:r>
          </a:p>
        </p:txBody>
      </p:sp>
      <p:sp>
        <p:nvSpPr>
          <p:cNvPr id="33795" name="Rectangle 3"/>
          <p:cNvSpPr>
            <a:spLocks noGrp="1" noChangeArrowheads="1"/>
          </p:cNvSpPr>
          <p:nvPr>
            <p:ph idx="1"/>
          </p:nvPr>
        </p:nvSpPr>
        <p:spPr>
          <a:xfrm>
            <a:off x="685800" y="1752600"/>
            <a:ext cx="4648200" cy="4572000"/>
          </a:xfrm>
        </p:spPr>
        <p:txBody>
          <a:bodyPr>
            <a:normAutofit/>
          </a:bodyPr>
          <a:lstStyle/>
          <a:p>
            <a:pPr eaLnBrk="1" hangingPunct="1">
              <a:spcBef>
                <a:spcPct val="30000"/>
              </a:spcBef>
            </a:pPr>
            <a:r>
              <a:rPr lang="en-US" dirty="0">
                <a:ea typeface="ＭＳ Ｐゴシック" charset="-128"/>
              </a:rPr>
              <a:t>Memory for circumstances surrounding shocking, highly charged important events</a:t>
            </a:r>
          </a:p>
          <a:p>
            <a:pPr lvl="1" eaLnBrk="1" hangingPunct="1">
              <a:spcBef>
                <a:spcPct val="30000"/>
              </a:spcBef>
            </a:pPr>
            <a:r>
              <a:rPr lang="en-US" sz="2400" dirty="0" smtClean="0">
                <a:ea typeface="ＭＳ Ｐゴシック" charset="-128"/>
              </a:rPr>
              <a:t>9/11/2001</a:t>
            </a:r>
            <a:endParaRPr lang="en-US" sz="2400" dirty="0">
              <a:ea typeface="ＭＳ Ｐゴシック" charset="-128"/>
            </a:endParaRPr>
          </a:p>
          <a:p>
            <a:pPr lvl="1" eaLnBrk="1" hangingPunct="1">
              <a:spcBef>
                <a:spcPct val="30000"/>
              </a:spcBef>
            </a:pPr>
            <a:r>
              <a:rPr lang="en-US" sz="2400" dirty="0" smtClean="0">
                <a:ea typeface="ＭＳ Ｐゴシック" charset="-128"/>
              </a:rPr>
              <a:t>Kennedy </a:t>
            </a:r>
            <a:r>
              <a:rPr lang="en-US" sz="2400" dirty="0">
                <a:ea typeface="ＭＳ Ｐゴシック" charset="-128"/>
              </a:rPr>
              <a:t>assassination </a:t>
            </a:r>
          </a:p>
          <a:p>
            <a:pPr lvl="1" eaLnBrk="1" hangingPunct="1">
              <a:spcBef>
                <a:spcPct val="30000"/>
              </a:spcBef>
            </a:pPr>
            <a:r>
              <a:rPr lang="en-US" sz="2400" i="1" dirty="0" smtClean="0">
                <a:ea typeface="ＭＳ Ｐゴシック" charset="-128"/>
              </a:rPr>
              <a:t>Challenger</a:t>
            </a:r>
            <a:r>
              <a:rPr lang="en-US" sz="2400" dirty="0" smtClean="0">
                <a:ea typeface="ＭＳ Ｐゴシック" charset="-128"/>
              </a:rPr>
              <a:t> </a:t>
            </a:r>
            <a:r>
              <a:rPr lang="en-US" sz="2400" dirty="0">
                <a:ea typeface="ＭＳ Ｐゴシック" charset="-128"/>
              </a:rPr>
              <a:t>explosion</a:t>
            </a:r>
          </a:p>
          <a:p>
            <a:pPr eaLnBrk="1" hangingPunct="1">
              <a:spcBef>
                <a:spcPct val="30000"/>
              </a:spcBef>
            </a:pPr>
            <a:r>
              <a:rPr lang="en-US" dirty="0" smtClean="0">
                <a:ea typeface="ＭＳ Ｐゴシック" charset="-128"/>
              </a:rPr>
              <a:t>Where </a:t>
            </a:r>
            <a:r>
              <a:rPr lang="en-US" dirty="0">
                <a:ea typeface="ＭＳ Ｐゴシック" charset="-128"/>
              </a:rPr>
              <a:t>you were, and what you were doing?</a:t>
            </a:r>
          </a:p>
          <a:p>
            <a:pPr>
              <a:spcBef>
                <a:spcPct val="30000"/>
              </a:spcBef>
            </a:pPr>
            <a:r>
              <a:rPr lang="en-US" dirty="0">
                <a:ea typeface="ＭＳ Ｐゴシック" charset="-128"/>
              </a:rPr>
              <a:t>Highly emotional, vivid, and very detailed</a:t>
            </a:r>
          </a:p>
          <a:p>
            <a:pPr lvl="1" eaLnBrk="1" hangingPunct="1">
              <a:spcBef>
                <a:spcPct val="30000"/>
              </a:spcBef>
            </a:pPr>
            <a:endParaRPr lang="en-US" dirty="0">
              <a:ea typeface="ＭＳ Ｐゴシック" charset="-128"/>
            </a:endParaRPr>
          </a:p>
          <a:p>
            <a:pPr lvl="1" eaLnBrk="1" hangingPunct="1">
              <a:spcBef>
                <a:spcPct val="30000"/>
              </a:spcBef>
            </a:pPr>
            <a:endParaRPr lang="en-US" dirty="0">
              <a:ea typeface="ＭＳ Ｐゴシック" charset="-128"/>
            </a:endParaRPr>
          </a:p>
        </p:txBody>
      </p:sp>
      <p:pic>
        <p:nvPicPr>
          <p:cNvPr id="3074" name="Picture 2" descr="Image result for september 11 2001"/>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943600" y="2656390"/>
            <a:ext cx="2820894" cy="359664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Kennedy assassination"/>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009817" y="457200"/>
            <a:ext cx="3754677" cy="2500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16764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85800" y="685800"/>
            <a:ext cx="7772400" cy="381000"/>
          </a:xfrm>
        </p:spPr>
        <p:txBody>
          <a:bodyPr/>
          <a:lstStyle/>
          <a:p>
            <a:pPr eaLnBrk="1" hangingPunct="1"/>
            <a:r>
              <a:rPr lang="en-US" altLang="en-US">
                <a:ea typeface="ＭＳ Ｐゴシック" charset="-128"/>
              </a:rPr>
              <a:t>Flashbulb Memories</a:t>
            </a:r>
          </a:p>
        </p:txBody>
      </p:sp>
      <p:sp>
        <p:nvSpPr>
          <p:cNvPr id="19459" name="Rectangle 3"/>
          <p:cNvSpPr>
            <a:spLocks noGrp="1" noChangeArrowheads="1"/>
          </p:cNvSpPr>
          <p:nvPr>
            <p:ph idx="1"/>
          </p:nvPr>
        </p:nvSpPr>
        <p:spPr>
          <a:xfrm>
            <a:off x="4343400" y="1905000"/>
            <a:ext cx="4648200" cy="4419600"/>
          </a:xfrm>
        </p:spPr>
        <p:txBody>
          <a:bodyPr/>
          <a:lstStyle/>
          <a:p>
            <a:pPr eaLnBrk="1" hangingPunct="1">
              <a:spcBef>
                <a:spcPct val="30000"/>
              </a:spcBef>
            </a:pPr>
            <a:r>
              <a:rPr lang="en-US" altLang="en-US" dirty="0">
                <a:ea typeface="ＭＳ Ｐゴシック" charset="-128"/>
              </a:rPr>
              <a:t>Flashbulbs are not “photograph” memories, as they can change with the passage of time</a:t>
            </a:r>
          </a:p>
          <a:p>
            <a:pPr eaLnBrk="1" hangingPunct="1">
              <a:spcBef>
                <a:spcPct val="30000"/>
              </a:spcBef>
            </a:pPr>
            <a:r>
              <a:rPr lang="en-US" altLang="en-US" dirty="0">
                <a:ea typeface="ＭＳ Ｐゴシック" charset="-128"/>
              </a:rPr>
              <a:t>Repeated recall </a:t>
            </a:r>
          </a:p>
          <a:p>
            <a:pPr lvl="1" eaLnBrk="1" hangingPunct="1">
              <a:spcBef>
                <a:spcPct val="30000"/>
              </a:spcBef>
            </a:pPr>
            <a:r>
              <a:rPr lang="en-US" altLang="en-US" dirty="0">
                <a:ea typeface="ＭＳ Ｐゴシック" charset="-128"/>
              </a:rPr>
              <a:t>Initial description: baseline</a:t>
            </a:r>
          </a:p>
          <a:p>
            <a:pPr lvl="1" eaLnBrk="1" hangingPunct="1">
              <a:spcBef>
                <a:spcPct val="30000"/>
              </a:spcBef>
            </a:pPr>
            <a:r>
              <a:rPr lang="en-US" altLang="en-US" dirty="0">
                <a:ea typeface="ＭＳ Ｐゴシック" charset="-128"/>
              </a:rPr>
              <a:t>Later reports compared to </a:t>
            </a:r>
            <a:r>
              <a:rPr lang="en-US" altLang="en-US" dirty="0" smtClean="0">
                <a:ea typeface="ＭＳ Ｐゴシック" charset="-128"/>
              </a:rPr>
              <a:t>baseline</a:t>
            </a:r>
          </a:p>
        </p:txBody>
      </p:sp>
      <p:pic>
        <p:nvPicPr>
          <p:cNvPr id="19460" name="Picture 4" descr="C:\Users\jalderman\Desktop\imag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87325" y="1903956"/>
            <a:ext cx="4156075"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83308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685800" y="838200"/>
            <a:ext cx="7772400" cy="381000"/>
          </a:xfrm>
        </p:spPr>
        <p:txBody>
          <a:bodyPr>
            <a:normAutofit fontScale="90000"/>
          </a:bodyPr>
          <a:lstStyle/>
          <a:p>
            <a:pPr eaLnBrk="1" hangingPunct="1"/>
            <a:r>
              <a:rPr lang="en-US">
                <a:ea typeface="ＭＳ Ｐゴシック" charset="-128"/>
              </a:rPr>
              <a:t>Flashbulb Memories</a:t>
            </a:r>
          </a:p>
        </p:txBody>
      </p:sp>
      <p:sp>
        <p:nvSpPr>
          <p:cNvPr id="35843" name="Rectangle 3"/>
          <p:cNvSpPr>
            <a:spLocks noGrp="1" noChangeArrowheads="1"/>
          </p:cNvSpPr>
          <p:nvPr>
            <p:ph idx="1"/>
          </p:nvPr>
        </p:nvSpPr>
        <p:spPr>
          <a:xfrm>
            <a:off x="685800" y="1600200"/>
            <a:ext cx="7772400" cy="4419600"/>
          </a:xfrm>
        </p:spPr>
        <p:txBody>
          <a:bodyPr/>
          <a:lstStyle/>
          <a:p>
            <a:pPr>
              <a:spcBef>
                <a:spcPct val="30000"/>
              </a:spcBef>
            </a:pPr>
            <a:r>
              <a:rPr lang="en-US" dirty="0" err="1">
                <a:ea typeface="ＭＳ Ｐゴシック" charset="-128"/>
              </a:rPr>
              <a:t>Talarico</a:t>
            </a:r>
            <a:r>
              <a:rPr lang="en-US" dirty="0">
                <a:ea typeface="ＭＳ Ｐゴシック" charset="-128"/>
              </a:rPr>
              <a:t> &amp; Rubin (2003)</a:t>
            </a:r>
          </a:p>
          <a:p>
            <a:pPr lvl="1">
              <a:spcBef>
                <a:spcPct val="30000"/>
              </a:spcBef>
            </a:pPr>
            <a:r>
              <a:rPr lang="en-US" dirty="0">
                <a:ea typeface="ＭＳ Ｐゴシック" charset="-128"/>
              </a:rPr>
              <a:t>Asked college students about 9/11.</a:t>
            </a:r>
          </a:p>
          <a:p>
            <a:pPr lvl="1" eaLnBrk="1" hangingPunct="1">
              <a:spcBef>
                <a:spcPct val="30000"/>
              </a:spcBef>
            </a:pPr>
            <a:endParaRPr lang="en-US" dirty="0">
              <a:ea typeface="ＭＳ Ｐゴシック" charset="-128"/>
            </a:endParaRPr>
          </a:p>
        </p:txBody>
      </p:sp>
      <p:pic>
        <p:nvPicPr>
          <p:cNvPr id="4" name="Picture 2" descr="01330_f0808"/>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371600" y="2473864"/>
            <a:ext cx="6435179" cy="40031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23257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0" y="762000"/>
            <a:ext cx="8041440" cy="1066800"/>
          </a:xfrm>
        </p:spPr>
        <p:txBody>
          <a:bodyPr/>
          <a:lstStyle/>
          <a:p>
            <a:pPr algn="l"/>
            <a:r>
              <a:rPr lang="en-US" sz="2800" dirty="0" smtClean="0"/>
              <a:t>Pop quiz: </a:t>
            </a:r>
            <a:r>
              <a:rPr lang="en-US" sz="2800" dirty="0"/>
              <a:t>Which of the following statements about flashbulb memories is TRUE</a:t>
            </a:r>
            <a:r>
              <a:rPr lang="en-US" sz="2800" dirty="0" smtClean="0"/>
              <a:t>?</a:t>
            </a:r>
            <a:endParaRPr lang="en-US" dirty="0"/>
          </a:p>
        </p:txBody>
      </p:sp>
      <p:sp>
        <p:nvSpPr>
          <p:cNvPr id="3" name="Content Placeholder 2"/>
          <p:cNvSpPr>
            <a:spLocks noGrp="1"/>
          </p:cNvSpPr>
          <p:nvPr>
            <p:ph idx="1"/>
          </p:nvPr>
        </p:nvSpPr>
        <p:spPr/>
        <p:txBody>
          <a:bodyPr>
            <a:normAutofit lnSpcReduction="10000"/>
          </a:bodyPr>
          <a:lstStyle/>
          <a:p>
            <a:pPr marL="457200" indent="-457200">
              <a:buFont typeface="+mj-lt"/>
              <a:buAutoNum type="alphaUcPeriod"/>
            </a:pPr>
            <a:r>
              <a:rPr lang="en-US" dirty="0" smtClean="0"/>
              <a:t>When </a:t>
            </a:r>
            <a:r>
              <a:rPr lang="en-US" dirty="0"/>
              <a:t>someone points a gun to </a:t>
            </a:r>
            <a:r>
              <a:rPr lang="en-US" dirty="0" smtClean="0"/>
              <a:t>anther </a:t>
            </a:r>
            <a:r>
              <a:rPr lang="en-US" dirty="0"/>
              <a:t>person, that person would not look at the weapon to avoid provoking the gunman.</a:t>
            </a:r>
          </a:p>
          <a:p>
            <a:pPr marL="457200" indent="-457200">
              <a:buFont typeface="+mj-lt"/>
              <a:buAutoNum type="alphaUcPeriod"/>
            </a:pPr>
            <a:r>
              <a:rPr lang="en-US" dirty="0"/>
              <a:t>If </a:t>
            </a:r>
            <a:r>
              <a:rPr lang="en-US" dirty="0" smtClean="0"/>
              <a:t>the </a:t>
            </a:r>
            <a:r>
              <a:rPr lang="en-US" dirty="0"/>
              <a:t>gunman opens fire, the eyewitness tends to recall more details about the crime scene. </a:t>
            </a:r>
          </a:p>
          <a:p>
            <a:pPr marL="457200" indent="-457200">
              <a:buFont typeface="+mj-lt"/>
              <a:buAutoNum type="alphaUcPeriod"/>
            </a:pPr>
            <a:r>
              <a:rPr lang="en-US" dirty="0"/>
              <a:t>People tend to keep accurate memories when the event is significant (e.g. JFK assassination, 911 terrorist </a:t>
            </a:r>
            <a:r>
              <a:rPr lang="en-US" dirty="0" smtClean="0"/>
              <a:t>attack…etc.).</a:t>
            </a:r>
            <a:endParaRPr lang="en-US" dirty="0"/>
          </a:p>
          <a:p>
            <a:pPr marL="457200" indent="-457200">
              <a:buFont typeface="+mj-lt"/>
              <a:buAutoNum type="alphaUcPeriod"/>
            </a:pPr>
            <a:r>
              <a:rPr lang="en-US" dirty="0"/>
              <a:t>Most people are very confident about their flashbulb memories, but the level of confidence and the accuracy of recalled details are disconnected.</a:t>
            </a:r>
          </a:p>
          <a:p>
            <a:endParaRPr lang="en-US" dirty="0"/>
          </a:p>
        </p:txBody>
      </p:sp>
    </p:spTree>
    <p:extLst>
      <p:ext uri="{BB962C8B-B14F-4D97-AF65-F5344CB8AC3E}">
        <p14:creationId xmlns:p14="http://schemas.microsoft.com/office/powerpoint/2010/main" val="20447225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85800" y="685800"/>
            <a:ext cx="7772400" cy="381000"/>
          </a:xfrm>
        </p:spPr>
        <p:txBody>
          <a:bodyPr/>
          <a:lstStyle/>
          <a:p>
            <a:pPr eaLnBrk="1" hangingPunct="1"/>
            <a:r>
              <a:rPr lang="en-US" altLang="en-US">
                <a:ea typeface="ＭＳ Ｐゴシック" charset="-128"/>
              </a:rPr>
              <a:t>Flashbulb Memories</a:t>
            </a:r>
          </a:p>
        </p:txBody>
      </p:sp>
      <p:sp>
        <p:nvSpPr>
          <p:cNvPr id="39939" name="Rectangle 3"/>
          <p:cNvSpPr>
            <a:spLocks noGrp="1" noChangeArrowheads="1"/>
          </p:cNvSpPr>
          <p:nvPr>
            <p:ph idx="1"/>
          </p:nvPr>
        </p:nvSpPr>
        <p:spPr>
          <a:xfrm>
            <a:off x="304800" y="1524000"/>
            <a:ext cx="3962400" cy="4419600"/>
          </a:xfrm>
        </p:spPr>
        <p:txBody>
          <a:bodyPr/>
          <a:lstStyle/>
          <a:p>
            <a:pPr eaLnBrk="1" hangingPunct="1">
              <a:spcBef>
                <a:spcPct val="30000"/>
              </a:spcBef>
              <a:defRPr/>
            </a:pPr>
            <a:r>
              <a:rPr lang="en-US" sz="2800" dirty="0">
                <a:ea typeface="ＭＳ Ｐゴシック" charset="-128"/>
              </a:rPr>
              <a:t>Rimmele and coworkers (2011)</a:t>
            </a:r>
          </a:p>
          <a:p>
            <a:pPr lvl="1" eaLnBrk="1" hangingPunct="1">
              <a:spcBef>
                <a:spcPct val="30000"/>
              </a:spcBef>
              <a:defRPr/>
            </a:pPr>
            <a:r>
              <a:rPr lang="en-US" sz="2800" dirty="0">
                <a:ea typeface="ＭＳ Ｐゴシック" charset="-128"/>
              </a:rPr>
              <a:t>Memories for negative emotional pictures were stronger, and associated with greater confidence</a:t>
            </a:r>
          </a:p>
          <a:p>
            <a:pPr marL="457200" lvl="1" indent="0" eaLnBrk="1" hangingPunct="1">
              <a:spcBef>
                <a:spcPct val="30000"/>
              </a:spcBef>
              <a:buFontTx/>
              <a:buNone/>
              <a:defRPr/>
            </a:pPr>
            <a:endParaRPr lang="en-US" dirty="0">
              <a:ea typeface="ＭＳ Ｐゴシック" charset="-128"/>
            </a:endParaRPr>
          </a:p>
        </p:txBody>
      </p:sp>
      <p:pic>
        <p:nvPicPr>
          <p:cNvPr id="22532" name="Picture 4" descr="C:\Users\jalderman\Desktop\imag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648200" y="1524000"/>
            <a:ext cx="3657600" cy="514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65663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85800" y="838200"/>
            <a:ext cx="7772400" cy="381000"/>
          </a:xfrm>
        </p:spPr>
        <p:txBody>
          <a:bodyPr>
            <a:normAutofit fontScale="90000"/>
          </a:bodyPr>
          <a:lstStyle/>
          <a:p>
            <a:pPr eaLnBrk="1" hangingPunct="1"/>
            <a:r>
              <a:rPr lang="en-US">
                <a:ea typeface="ＭＳ Ｐゴシック" charset="-128"/>
              </a:rPr>
              <a:t>Flashbulb Memories</a:t>
            </a:r>
          </a:p>
        </p:txBody>
      </p:sp>
      <p:sp>
        <p:nvSpPr>
          <p:cNvPr id="39939" name="Rectangle 3"/>
          <p:cNvSpPr>
            <a:spLocks noGrp="1" noChangeArrowheads="1"/>
          </p:cNvSpPr>
          <p:nvPr>
            <p:ph idx="1"/>
          </p:nvPr>
        </p:nvSpPr>
        <p:spPr>
          <a:xfrm>
            <a:off x="685800" y="1600200"/>
            <a:ext cx="7772400" cy="4419600"/>
          </a:xfrm>
        </p:spPr>
        <p:txBody>
          <a:bodyPr/>
          <a:lstStyle/>
          <a:p>
            <a:pPr eaLnBrk="1" hangingPunct="1">
              <a:spcBef>
                <a:spcPct val="30000"/>
              </a:spcBef>
            </a:pPr>
            <a:r>
              <a:rPr lang="en-US" dirty="0">
                <a:ea typeface="ＭＳ Ｐゴシック" charset="-128"/>
              </a:rPr>
              <a:t>Davidson and coworkers (2006)</a:t>
            </a:r>
          </a:p>
          <a:p>
            <a:pPr lvl="1" eaLnBrk="1" hangingPunct="1">
              <a:spcBef>
                <a:spcPct val="30000"/>
              </a:spcBef>
            </a:pPr>
            <a:r>
              <a:rPr lang="en-US" dirty="0">
                <a:ea typeface="ＭＳ Ｐゴシック" charset="-128"/>
              </a:rPr>
              <a:t>Memories for 9/11/01 more resistant to fading than memory for other events around that time</a:t>
            </a:r>
          </a:p>
          <a:p>
            <a:pPr marL="329184" lvl="1" indent="0" eaLnBrk="1" hangingPunct="1">
              <a:spcBef>
                <a:spcPct val="30000"/>
              </a:spcBef>
              <a:buNone/>
            </a:pPr>
            <a:endParaRPr lang="en-US" dirty="0">
              <a:ea typeface="ＭＳ Ｐゴシック" charset="-128"/>
            </a:endParaRPr>
          </a:p>
        </p:txBody>
      </p:sp>
      <p:pic>
        <p:nvPicPr>
          <p:cNvPr id="4" name="Picture 2" descr="01330_f0809"/>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14400" y="3200400"/>
            <a:ext cx="7086600" cy="30588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08515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685800" y="838200"/>
            <a:ext cx="7772400" cy="381000"/>
          </a:xfrm>
        </p:spPr>
        <p:txBody>
          <a:bodyPr>
            <a:normAutofit fontScale="90000"/>
          </a:bodyPr>
          <a:lstStyle/>
          <a:p>
            <a:pPr eaLnBrk="1" hangingPunct="1"/>
            <a:r>
              <a:rPr lang="en-US">
                <a:ea typeface="ＭＳ Ｐゴシック" charset="-128"/>
              </a:rPr>
              <a:t>Flashbulb Memories</a:t>
            </a:r>
          </a:p>
        </p:txBody>
      </p:sp>
      <p:sp>
        <p:nvSpPr>
          <p:cNvPr id="40963" name="Rectangle 3"/>
          <p:cNvSpPr>
            <a:spLocks noGrp="1" noChangeArrowheads="1"/>
          </p:cNvSpPr>
          <p:nvPr>
            <p:ph idx="1"/>
          </p:nvPr>
        </p:nvSpPr>
        <p:spPr>
          <a:xfrm>
            <a:off x="685800" y="1600200"/>
            <a:ext cx="7772400" cy="4419600"/>
          </a:xfrm>
        </p:spPr>
        <p:txBody>
          <a:bodyPr/>
          <a:lstStyle/>
          <a:p>
            <a:pPr eaLnBrk="1" hangingPunct="1">
              <a:spcBef>
                <a:spcPct val="30000"/>
              </a:spcBef>
            </a:pPr>
            <a:r>
              <a:rPr lang="en-US" sz="2800" dirty="0">
                <a:ea typeface="ＭＳ Ｐゴシック" charset="-128"/>
              </a:rPr>
              <a:t>Narrative rehearsal hypothesis</a:t>
            </a:r>
          </a:p>
          <a:p>
            <a:pPr lvl="1" eaLnBrk="1" hangingPunct="1">
              <a:spcBef>
                <a:spcPct val="30000"/>
              </a:spcBef>
            </a:pPr>
            <a:r>
              <a:rPr lang="en-US" sz="2800" dirty="0">
                <a:ea typeface="ＭＳ Ｐゴシック" charset="-128"/>
              </a:rPr>
              <a:t>Repeated viewing/hearing of event</a:t>
            </a:r>
          </a:p>
          <a:p>
            <a:pPr lvl="2" eaLnBrk="1" hangingPunct="1">
              <a:spcBef>
                <a:spcPct val="30000"/>
              </a:spcBef>
            </a:pPr>
            <a:r>
              <a:rPr lang="en-US" sz="2800" dirty="0">
                <a:ea typeface="ＭＳ Ｐゴシック" charset="-128"/>
              </a:rPr>
              <a:t>TV, talking with others</a:t>
            </a:r>
          </a:p>
          <a:p>
            <a:pPr lvl="2" eaLnBrk="1" hangingPunct="1">
              <a:spcBef>
                <a:spcPct val="30000"/>
              </a:spcBef>
            </a:pPr>
            <a:r>
              <a:rPr lang="en-US" sz="2800" dirty="0">
                <a:ea typeface="ＭＳ Ｐゴシック" charset="-128"/>
              </a:rPr>
              <a:t>Could introduce errors in own memory</a:t>
            </a:r>
          </a:p>
          <a:p>
            <a:pPr lvl="1" eaLnBrk="1" hangingPunct="1">
              <a:spcBef>
                <a:spcPct val="30000"/>
              </a:spcBef>
            </a:pPr>
            <a:endParaRPr lang="en-US" dirty="0">
              <a:ea typeface="ＭＳ Ｐゴシック" charset="-128"/>
            </a:endParaRPr>
          </a:p>
        </p:txBody>
      </p:sp>
    </p:spTree>
    <p:extLst>
      <p:ext uri="{BB962C8B-B14F-4D97-AF65-F5344CB8AC3E}">
        <p14:creationId xmlns:p14="http://schemas.microsoft.com/office/powerpoint/2010/main" val="12169532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85800" y="685800"/>
            <a:ext cx="7772400" cy="381000"/>
          </a:xfrm>
        </p:spPr>
        <p:txBody>
          <a:bodyPr/>
          <a:lstStyle/>
          <a:p>
            <a:pPr eaLnBrk="1" hangingPunct="1"/>
            <a:r>
              <a:rPr lang="en-US" altLang="en-US">
                <a:ea typeface="ＭＳ Ｐゴシック" charset="-128"/>
              </a:rPr>
              <a:t>Flashbulb Memories</a:t>
            </a:r>
          </a:p>
        </p:txBody>
      </p:sp>
      <p:sp>
        <p:nvSpPr>
          <p:cNvPr id="20483" name="Rectangle 3"/>
          <p:cNvSpPr>
            <a:spLocks noGrp="1" noChangeArrowheads="1"/>
          </p:cNvSpPr>
          <p:nvPr>
            <p:ph idx="1"/>
          </p:nvPr>
        </p:nvSpPr>
        <p:spPr>
          <a:xfrm>
            <a:off x="685800" y="1600200"/>
            <a:ext cx="8001000" cy="4800600"/>
          </a:xfrm>
        </p:spPr>
        <p:txBody>
          <a:bodyPr>
            <a:normAutofit/>
          </a:bodyPr>
          <a:lstStyle/>
          <a:p>
            <a:pPr eaLnBrk="1" hangingPunct="1">
              <a:spcBef>
                <a:spcPct val="30000"/>
              </a:spcBef>
            </a:pPr>
            <a:r>
              <a:rPr lang="en-US" altLang="en-US" dirty="0">
                <a:ea typeface="ＭＳ Ｐゴシック" charset="-128"/>
              </a:rPr>
              <a:t>Results suggest that these memories can be inaccurate or lacking in detail</a:t>
            </a:r>
          </a:p>
          <a:p>
            <a:pPr eaLnBrk="1" hangingPunct="1">
              <a:spcBef>
                <a:spcPct val="30000"/>
              </a:spcBef>
            </a:pPr>
            <a:r>
              <a:rPr lang="en-US" altLang="en-US" dirty="0">
                <a:ea typeface="ＭＳ Ｐゴシック" charset="-128"/>
              </a:rPr>
              <a:t>Even though participants report that </a:t>
            </a:r>
            <a:r>
              <a:rPr lang="en-US" altLang="en-US" dirty="0">
                <a:solidFill>
                  <a:srgbClr val="FF0000"/>
                </a:solidFill>
                <a:ea typeface="ＭＳ Ｐゴシック" charset="-128"/>
              </a:rPr>
              <a:t>they are very confident</a:t>
            </a:r>
            <a:r>
              <a:rPr lang="en-US" altLang="en-US" dirty="0">
                <a:ea typeface="ＭＳ Ｐゴシック" charset="-128"/>
              </a:rPr>
              <a:t> and that the memories seem very </a:t>
            </a:r>
            <a:r>
              <a:rPr lang="en-US" altLang="en-US" dirty="0" smtClean="0">
                <a:ea typeface="ＭＳ Ｐゴシック" charset="-128"/>
              </a:rPr>
              <a:t>vivid</a:t>
            </a:r>
          </a:p>
          <a:p>
            <a:pPr eaLnBrk="1" hangingPunct="1">
              <a:spcBef>
                <a:spcPct val="30000"/>
              </a:spcBef>
            </a:pPr>
            <a:r>
              <a:rPr lang="en-US" altLang="en-US" dirty="0" smtClean="0">
                <a:ea typeface="ＭＳ Ｐゴシック" charset="-128"/>
              </a:rPr>
              <a:t>Discrepancies are common (I am not accusing anyone)</a:t>
            </a:r>
          </a:p>
          <a:p>
            <a:pPr>
              <a:spcBef>
                <a:spcPct val="30000"/>
              </a:spcBef>
            </a:pPr>
            <a:r>
              <a:rPr lang="en-US" altLang="en-US" dirty="0" smtClean="0">
                <a:ea typeface="ＭＳ Ｐゴシック" charset="-128"/>
              </a:rPr>
              <a:t>Hilary Clinton’s 1996 Bosnia trip: </a:t>
            </a:r>
            <a:r>
              <a:rPr lang="en-US" dirty="0">
                <a:hlinkClick r:id="rId2"/>
              </a:rPr>
              <a:t>https://</a:t>
            </a:r>
            <a:r>
              <a:rPr lang="en-US" dirty="0" smtClean="0">
                <a:hlinkClick r:id="rId2"/>
              </a:rPr>
              <a:t>www.youtube.com/watch?v=SfaxA9Q-9AQ</a:t>
            </a:r>
            <a:endParaRPr lang="en-US" dirty="0" smtClean="0"/>
          </a:p>
          <a:p>
            <a:pPr>
              <a:spcBef>
                <a:spcPct val="30000"/>
              </a:spcBef>
            </a:pPr>
            <a:r>
              <a:rPr lang="en-US" altLang="en-US" dirty="0" smtClean="0">
                <a:ea typeface="ＭＳ Ｐゴシック" charset="-128"/>
              </a:rPr>
              <a:t>Brain Williams’s story of helicopter being shot down in Iraq: </a:t>
            </a:r>
            <a:r>
              <a:rPr lang="en-US" dirty="0">
                <a:hlinkClick r:id="rId3"/>
              </a:rPr>
              <a:t>https://</a:t>
            </a:r>
            <a:r>
              <a:rPr lang="en-US" dirty="0" smtClean="0">
                <a:hlinkClick r:id="rId3"/>
              </a:rPr>
              <a:t>www.youtube.com/watch?v=VSJuyIbumqQ</a:t>
            </a:r>
            <a:endParaRPr lang="en-US" altLang="en-US" dirty="0">
              <a:ea typeface="ＭＳ Ｐゴシック" charset="-128"/>
            </a:endParaRPr>
          </a:p>
          <a:p>
            <a:pPr lvl="1" eaLnBrk="1" hangingPunct="1">
              <a:spcBef>
                <a:spcPct val="30000"/>
              </a:spcBef>
            </a:pPr>
            <a:endParaRPr lang="en-US" altLang="en-US" dirty="0">
              <a:ea typeface="ＭＳ Ｐゴシック" charset="-128"/>
            </a:endParaRPr>
          </a:p>
        </p:txBody>
      </p:sp>
    </p:spTree>
    <p:extLst>
      <p:ext uri="{BB962C8B-B14F-4D97-AF65-F5344CB8AC3E}">
        <p14:creationId xmlns:p14="http://schemas.microsoft.com/office/powerpoint/2010/main" val="12011586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Breakout session</a:t>
            </a:r>
            <a:endParaRPr lang="en-US" dirty="0"/>
          </a:p>
        </p:txBody>
      </p:sp>
      <p:sp>
        <p:nvSpPr>
          <p:cNvPr id="3" name="Content Placeholder 2"/>
          <p:cNvSpPr>
            <a:spLocks noGrp="1"/>
          </p:cNvSpPr>
          <p:nvPr>
            <p:ph idx="1"/>
          </p:nvPr>
        </p:nvSpPr>
        <p:spPr/>
        <p:txBody>
          <a:bodyPr/>
          <a:lstStyle/>
          <a:p>
            <a:r>
              <a:rPr lang="en-US" altLang="en-US" sz="2800" dirty="0" smtClean="0">
                <a:ea typeface="ＭＳ Ｐゴシック" charset="-128"/>
              </a:rPr>
              <a:t>Do you </a:t>
            </a:r>
            <a:r>
              <a:rPr lang="en-US" altLang="en-US" sz="2800" dirty="0">
                <a:ea typeface="ＭＳ Ｐゴシック" charset="-128"/>
              </a:rPr>
              <a:t>think Hilary </a:t>
            </a:r>
            <a:r>
              <a:rPr lang="en-US" altLang="en-US" sz="2800" dirty="0" smtClean="0">
                <a:ea typeface="ＭＳ Ｐゴシック" charset="-128"/>
              </a:rPr>
              <a:t>Clinton and Brian Williams </a:t>
            </a:r>
            <a:r>
              <a:rPr lang="en-US" altLang="en-US" sz="2800" dirty="0">
                <a:ea typeface="ＭＳ Ｐゴシック" charset="-128"/>
              </a:rPr>
              <a:t>lied or they </a:t>
            </a:r>
            <a:r>
              <a:rPr lang="en-US" altLang="en-US" sz="2800" dirty="0" err="1">
                <a:ea typeface="ＭＳ Ｐゴシック" charset="-128"/>
              </a:rPr>
              <a:t>mis</a:t>
            </a:r>
            <a:r>
              <a:rPr lang="en-US" altLang="en-US" sz="2800" dirty="0">
                <a:ea typeface="ＭＳ Ｐゴシック" charset="-128"/>
              </a:rPr>
              <a:t>-remembered</a:t>
            </a:r>
            <a:r>
              <a:rPr lang="en-US" altLang="en-US" sz="2800" dirty="0" smtClean="0">
                <a:ea typeface="ＭＳ Ｐゴシック" charset="-128"/>
              </a:rPr>
              <a:t>?</a:t>
            </a:r>
          </a:p>
          <a:p>
            <a:r>
              <a:rPr lang="en-US" altLang="en-US" sz="2800" dirty="0" smtClean="0">
                <a:ea typeface="ＭＳ Ｐゴシック" charset="-128"/>
              </a:rPr>
              <a:t>There is no right or wrong answer. Please try your best to articulate your argument.</a:t>
            </a:r>
            <a:endParaRPr lang="en-US" altLang="en-US" sz="2800" dirty="0">
              <a:ea typeface="ＭＳ Ｐゴシック" charset="-128"/>
            </a:endParaRPr>
          </a:p>
          <a:p>
            <a:pPr marL="0" indent="0">
              <a:buNone/>
            </a:pPr>
            <a:endParaRPr lang="en-US" dirty="0"/>
          </a:p>
        </p:txBody>
      </p:sp>
    </p:spTree>
    <p:extLst>
      <p:ext uri="{BB962C8B-B14F-4D97-AF65-F5344CB8AC3E}">
        <p14:creationId xmlns:p14="http://schemas.microsoft.com/office/powerpoint/2010/main" val="14921458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Let’s test your Eyewitness Memory!!</a:t>
            </a:r>
          </a:p>
        </p:txBody>
      </p:sp>
      <p:sp>
        <p:nvSpPr>
          <p:cNvPr id="3" name="Content Placeholder 2"/>
          <p:cNvSpPr>
            <a:spLocks noGrp="1"/>
          </p:cNvSpPr>
          <p:nvPr>
            <p:ph idx="1"/>
          </p:nvPr>
        </p:nvSpPr>
        <p:spPr/>
        <p:txBody>
          <a:bodyPr/>
          <a:lstStyle/>
          <a:p>
            <a:r>
              <a:rPr lang="en-US" dirty="0">
                <a:hlinkClick r:id="rId2"/>
              </a:rPr>
              <a:t>https://www.youtube.com/watch?v=qQ-96BLaKYQ </a:t>
            </a:r>
            <a:endParaRPr lang="en-US" dirty="0" smtClean="0"/>
          </a:p>
          <a:p>
            <a:r>
              <a:rPr lang="en-US" dirty="0" smtClean="0"/>
              <a:t>Please </a:t>
            </a:r>
            <a:r>
              <a:rPr lang="en-US" dirty="0"/>
              <a:t>answer the questions.</a:t>
            </a:r>
          </a:p>
        </p:txBody>
      </p:sp>
    </p:spTree>
    <p:extLst>
      <p:ext uri="{BB962C8B-B14F-4D97-AF65-F5344CB8AC3E}">
        <p14:creationId xmlns:p14="http://schemas.microsoft.com/office/powerpoint/2010/main" val="3765236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685800" y="838200"/>
            <a:ext cx="7772400" cy="381000"/>
          </a:xfrm>
        </p:spPr>
        <p:txBody>
          <a:bodyPr>
            <a:normAutofit fontScale="90000"/>
          </a:bodyPr>
          <a:lstStyle/>
          <a:p>
            <a:r>
              <a:rPr lang="en-US" dirty="0">
                <a:ea typeface="ＭＳ Ｐゴシック" charset="-128"/>
              </a:rPr>
              <a:t>The seven sins of memory (</a:t>
            </a:r>
            <a:r>
              <a:rPr lang="en-US" dirty="0" err="1" smtClean="0">
                <a:ea typeface="ＭＳ Ｐゴシック" charset="-128"/>
              </a:rPr>
              <a:t>Schacter</a:t>
            </a:r>
            <a:r>
              <a:rPr lang="en-US" dirty="0" smtClean="0">
                <a:ea typeface="ＭＳ Ｐゴシック" charset="-128"/>
              </a:rPr>
              <a:t>, 1999</a:t>
            </a:r>
            <a:r>
              <a:rPr lang="en-US" dirty="0">
                <a:ea typeface="ＭＳ Ｐゴシック" charset="-128"/>
              </a:rPr>
              <a:t>)</a:t>
            </a:r>
          </a:p>
        </p:txBody>
      </p:sp>
      <p:sp>
        <p:nvSpPr>
          <p:cNvPr id="41987" name="Rectangle 3"/>
          <p:cNvSpPr>
            <a:spLocks noGrp="1" noChangeArrowheads="1"/>
          </p:cNvSpPr>
          <p:nvPr>
            <p:ph idx="1"/>
          </p:nvPr>
        </p:nvSpPr>
        <p:spPr>
          <a:xfrm>
            <a:off x="685800" y="1905000"/>
            <a:ext cx="7772400" cy="4419600"/>
          </a:xfrm>
        </p:spPr>
        <p:txBody>
          <a:bodyPr>
            <a:normAutofit/>
          </a:bodyPr>
          <a:lstStyle/>
          <a:p>
            <a:endParaRPr lang="en-US" b="1" dirty="0" smtClean="0"/>
          </a:p>
          <a:p>
            <a:r>
              <a:rPr lang="en-US" b="1" dirty="0" smtClean="0"/>
              <a:t>Transience</a:t>
            </a:r>
            <a:r>
              <a:rPr lang="en-US" b="1" dirty="0"/>
              <a:t>:</a:t>
            </a:r>
            <a:r>
              <a:rPr lang="en-US" dirty="0"/>
              <a:t> Decreasing accessibility of information over </a:t>
            </a:r>
            <a:r>
              <a:rPr lang="en-US" dirty="0" smtClean="0"/>
              <a:t>time</a:t>
            </a:r>
            <a:r>
              <a:rPr lang="en-US" dirty="0"/>
              <a:t> </a:t>
            </a:r>
            <a:r>
              <a:rPr lang="en-US" dirty="0" smtClean="0"/>
              <a:t>e.g. forgot what happened a year ago.</a:t>
            </a:r>
            <a:endParaRPr lang="en-US" dirty="0"/>
          </a:p>
          <a:p>
            <a:r>
              <a:rPr lang="en-US" b="1" dirty="0"/>
              <a:t>Absent-mindedness: </a:t>
            </a:r>
            <a:r>
              <a:rPr lang="en-US" dirty="0"/>
              <a:t>Inattentive or shallow processing that contributes to weak </a:t>
            </a:r>
            <a:r>
              <a:rPr lang="en-US" dirty="0" smtClean="0"/>
              <a:t>memories e.g. forgot where I put my credit card</a:t>
            </a:r>
            <a:endParaRPr lang="en-US" dirty="0"/>
          </a:p>
          <a:p>
            <a:r>
              <a:rPr lang="en-US" b="1" dirty="0"/>
              <a:t>Blocking:</a:t>
            </a:r>
            <a:r>
              <a:rPr lang="en-US" dirty="0"/>
              <a:t> The temporary inaccessibility of information that is stored in </a:t>
            </a:r>
            <a:r>
              <a:rPr lang="en-US" dirty="0" smtClean="0"/>
              <a:t>memory</a:t>
            </a:r>
            <a:r>
              <a:rPr lang="en-US" dirty="0"/>
              <a:t> </a:t>
            </a:r>
            <a:r>
              <a:rPr lang="en-US" dirty="0" smtClean="0"/>
              <a:t>e.g. looks familiar, but forgot the name of an actor.</a:t>
            </a:r>
            <a:endParaRPr lang="en-US" dirty="0">
              <a:ea typeface="ＭＳ Ｐゴシック" charset="-128"/>
            </a:endParaRPr>
          </a:p>
          <a:p>
            <a:pPr eaLnBrk="1" hangingPunct="1">
              <a:spcBef>
                <a:spcPct val="30000"/>
              </a:spcBef>
              <a:buFontTx/>
              <a:buNone/>
            </a:pPr>
            <a:endParaRPr lang="en-US" dirty="0">
              <a:ea typeface="ＭＳ Ｐゴシック" charset="-128"/>
            </a:endParaRPr>
          </a:p>
          <a:p>
            <a:pPr lvl="1" eaLnBrk="1" hangingPunct="1">
              <a:spcBef>
                <a:spcPct val="30000"/>
              </a:spcBef>
            </a:pPr>
            <a:endParaRPr lang="en-US" dirty="0">
              <a:ea typeface="ＭＳ Ｐゴシック" charset="-128"/>
            </a:endParaRPr>
          </a:p>
        </p:txBody>
      </p:sp>
    </p:spTree>
    <p:extLst>
      <p:ext uri="{BB962C8B-B14F-4D97-AF65-F5344CB8AC3E}">
        <p14:creationId xmlns:p14="http://schemas.microsoft.com/office/powerpoint/2010/main" val="3711517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685800" y="838200"/>
            <a:ext cx="7772400" cy="381000"/>
          </a:xfrm>
        </p:spPr>
        <p:txBody>
          <a:bodyPr>
            <a:normAutofit fontScale="90000"/>
          </a:bodyPr>
          <a:lstStyle/>
          <a:p>
            <a:r>
              <a:rPr lang="en-US" dirty="0">
                <a:ea typeface="ＭＳ Ｐゴシック" charset="-128"/>
              </a:rPr>
              <a:t>The seven sins of memory (</a:t>
            </a:r>
            <a:r>
              <a:rPr lang="en-US" dirty="0" err="1" smtClean="0">
                <a:ea typeface="ＭＳ Ｐゴシック" charset="-128"/>
              </a:rPr>
              <a:t>Schacter</a:t>
            </a:r>
            <a:r>
              <a:rPr lang="en-US" dirty="0" smtClean="0">
                <a:ea typeface="ＭＳ Ｐゴシック" charset="-128"/>
              </a:rPr>
              <a:t>, 1999</a:t>
            </a:r>
            <a:r>
              <a:rPr lang="en-US" dirty="0">
                <a:ea typeface="ＭＳ Ｐゴシック" charset="-128"/>
              </a:rPr>
              <a:t>)</a:t>
            </a:r>
          </a:p>
        </p:txBody>
      </p:sp>
      <p:sp>
        <p:nvSpPr>
          <p:cNvPr id="41987" name="Rectangle 3"/>
          <p:cNvSpPr>
            <a:spLocks noGrp="1" noChangeArrowheads="1"/>
          </p:cNvSpPr>
          <p:nvPr>
            <p:ph idx="1"/>
          </p:nvPr>
        </p:nvSpPr>
        <p:spPr>
          <a:xfrm>
            <a:off x="685800" y="1905000"/>
            <a:ext cx="7772400" cy="4419600"/>
          </a:xfrm>
        </p:spPr>
        <p:txBody>
          <a:bodyPr>
            <a:normAutofit/>
          </a:bodyPr>
          <a:lstStyle/>
          <a:p>
            <a:r>
              <a:rPr lang="en-US" b="1" dirty="0" smtClean="0"/>
              <a:t>Misattribution</a:t>
            </a:r>
            <a:r>
              <a:rPr lang="en-US" dirty="0"/>
              <a:t> Attributing a recollection or idea to the wrong </a:t>
            </a:r>
            <a:r>
              <a:rPr lang="en-US" dirty="0" smtClean="0"/>
              <a:t>source e.g. mixing up people or events</a:t>
            </a:r>
            <a:endParaRPr lang="en-US" dirty="0"/>
          </a:p>
          <a:p>
            <a:r>
              <a:rPr lang="en-US" b="1" dirty="0"/>
              <a:t>Suggestibility: </a:t>
            </a:r>
            <a:r>
              <a:rPr lang="en-US" dirty="0"/>
              <a:t>Memories that are implanted as a result of leading questions or </a:t>
            </a:r>
            <a:r>
              <a:rPr lang="en-US" dirty="0" smtClean="0"/>
              <a:t>expectations e.g. sexual abuse in childhood</a:t>
            </a:r>
            <a:endParaRPr lang="en-US" dirty="0"/>
          </a:p>
          <a:p>
            <a:r>
              <a:rPr lang="en-US" b="1" dirty="0"/>
              <a:t>Bias: </a:t>
            </a:r>
            <a:r>
              <a:rPr lang="en-US" dirty="0"/>
              <a:t>Retrospective distortions and unconscious influences that are related to current knowledge and </a:t>
            </a:r>
            <a:r>
              <a:rPr lang="en-US" dirty="0" smtClean="0"/>
              <a:t>beliefs e.g. divorcee reinterpreted his/her marriage</a:t>
            </a:r>
            <a:endParaRPr lang="en-US" dirty="0"/>
          </a:p>
          <a:p>
            <a:r>
              <a:rPr lang="en-US" b="1" dirty="0"/>
              <a:t>Persistence: </a:t>
            </a:r>
            <a:r>
              <a:rPr lang="en-US" dirty="0"/>
              <a:t>Pathological remembrances-information or events that we cannot forget, even though we wish we </a:t>
            </a:r>
            <a:r>
              <a:rPr lang="en-US" dirty="0" smtClean="0"/>
              <a:t>could e.g. experience in a war zone</a:t>
            </a:r>
            <a:endParaRPr lang="en-US" dirty="0"/>
          </a:p>
          <a:p>
            <a:pPr marL="329184" lvl="1" indent="0">
              <a:spcBef>
                <a:spcPct val="30000"/>
              </a:spcBef>
              <a:buNone/>
            </a:pPr>
            <a:endParaRPr lang="en-US" dirty="0">
              <a:ea typeface="ＭＳ Ｐゴシック" charset="-128"/>
            </a:endParaRPr>
          </a:p>
          <a:p>
            <a:pPr eaLnBrk="1" hangingPunct="1">
              <a:spcBef>
                <a:spcPct val="30000"/>
              </a:spcBef>
              <a:buFontTx/>
              <a:buNone/>
            </a:pPr>
            <a:endParaRPr lang="en-US" dirty="0">
              <a:ea typeface="ＭＳ Ｐゴシック" charset="-128"/>
            </a:endParaRPr>
          </a:p>
          <a:p>
            <a:pPr lvl="1" eaLnBrk="1" hangingPunct="1">
              <a:spcBef>
                <a:spcPct val="30000"/>
              </a:spcBef>
            </a:pPr>
            <a:endParaRPr lang="en-US" dirty="0">
              <a:ea typeface="ＭＳ Ｐゴシック" charset="-128"/>
            </a:endParaRPr>
          </a:p>
        </p:txBody>
      </p:sp>
    </p:spTree>
    <p:extLst>
      <p:ext uri="{BB962C8B-B14F-4D97-AF65-F5344CB8AC3E}">
        <p14:creationId xmlns:p14="http://schemas.microsoft.com/office/powerpoint/2010/main" val="19732232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more sin: </a:t>
            </a:r>
            <a:br>
              <a:rPr lang="en-US" dirty="0" smtClean="0"/>
            </a:br>
            <a:r>
              <a:rPr lang="en-US" dirty="0" smtClean="0"/>
              <a:t>Desirability of outcome</a:t>
            </a:r>
            <a:endParaRPr lang="en-US" dirty="0"/>
          </a:p>
        </p:txBody>
      </p:sp>
      <p:sp>
        <p:nvSpPr>
          <p:cNvPr id="3" name="Content Placeholder 2"/>
          <p:cNvSpPr>
            <a:spLocks noGrp="1"/>
          </p:cNvSpPr>
          <p:nvPr>
            <p:ph idx="1"/>
          </p:nvPr>
        </p:nvSpPr>
        <p:spPr>
          <a:xfrm>
            <a:off x="551280" y="2209800"/>
            <a:ext cx="5257800" cy="3951337"/>
          </a:xfrm>
        </p:spPr>
        <p:txBody>
          <a:bodyPr>
            <a:normAutofit lnSpcReduction="10000"/>
          </a:bodyPr>
          <a:lstStyle/>
          <a:p>
            <a:r>
              <a:rPr lang="en-US" dirty="0" err="1" smtClean="0"/>
              <a:t>Aschengrau</a:t>
            </a:r>
            <a:r>
              <a:rPr lang="en-US" dirty="0" smtClean="0"/>
              <a:t> </a:t>
            </a:r>
            <a:r>
              <a:rPr lang="en-US" dirty="0"/>
              <a:t>&amp; </a:t>
            </a:r>
            <a:r>
              <a:rPr lang="en-US" dirty="0" err="1"/>
              <a:t>Seage</a:t>
            </a:r>
            <a:r>
              <a:rPr lang="en-US" dirty="0"/>
              <a:t> </a:t>
            </a:r>
            <a:r>
              <a:rPr lang="en-US" dirty="0" smtClean="0"/>
              <a:t>III (2008</a:t>
            </a:r>
            <a:r>
              <a:rPr lang="en-US" dirty="0"/>
              <a:t>)</a:t>
            </a:r>
            <a:endParaRPr lang="en-US" dirty="0" smtClean="0"/>
          </a:p>
          <a:p>
            <a:r>
              <a:rPr lang="en-US" dirty="0" smtClean="0"/>
              <a:t>The </a:t>
            </a:r>
            <a:r>
              <a:rPr lang="en-US" dirty="0"/>
              <a:t>reliability of our memory is tied to the desirability of the </a:t>
            </a:r>
            <a:r>
              <a:rPr lang="en-US" dirty="0" smtClean="0"/>
              <a:t>outcome.</a:t>
            </a:r>
          </a:p>
          <a:p>
            <a:r>
              <a:rPr lang="en-US" dirty="0" smtClean="0"/>
              <a:t>When </a:t>
            </a:r>
            <a:r>
              <a:rPr lang="en-US" dirty="0"/>
              <a:t>a medical researcher tries to collect </a:t>
            </a:r>
            <a:r>
              <a:rPr lang="en-US" dirty="0" smtClean="0"/>
              <a:t>data </a:t>
            </a:r>
            <a:r>
              <a:rPr lang="en-US" dirty="0"/>
              <a:t>from mothers whose babies are healthy and mothers whose kids are malformed, the data from the latter is usually more accurate than that of the </a:t>
            </a:r>
            <a:r>
              <a:rPr lang="en-US" dirty="0" smtClean="0"/>
              <a:t>former.</a:t>
            </a:r>
          </a:p>
          <a:p>
            <a:r>
              <a:rPr lang="en-US" dirty="0" smtClean="0"/>
              <a:t>Why?</a:t>
            </a:r>
            <a:endParaRPr lang="en-US" dirty="0"/>
          </a:p>
        </p:txBody>
      </p:sp>
      <p:pic>
        <p:nvPicPr>
          <p:cNvPr id="1026" name="Picture 2" descr="Image result for healthy mother and healthy baby"/>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019800" y="2286000"/>
            <a:ext cx="2743200" cy="326960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15951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more sin: </a:t>
            </a:r>
            <a:br>
              <a:rPr lang="en-US" dirty="0" smtClean="0"/>
            </a:br>
            <a:r>
              <a:rPr lang="en-US" dirty="0" smtClean="0"/>
              <a:t>Desirability </a:t>
            </a:r>
            <a:r>
              <a:rPr lang="en-US" dirty="0"/>
              <a:t>of outcome</a:t>
            </a:r>
          </a:p>
        </p:txBody>
      </p:sp>
      <p:sp>
        <p:nvSpPr>
          <p:cNvPr id="3" name="Content Placeholder 2"/>
          <p:cNvSpPr>
            <a:spLocks noGrp="1"/>
          </p:cNvSpPr>
          <p:nvPr>
            <p:ph idx="1"/>
          </p:nvPr>
        </p:nvSpPr>
        <p:spPr>
          <a:xfrm>
            <a:off x="551280" y="2209800"/>
            <a:ext cx="5620920" cy="3951337"/>
          </a:xfrm>
        </p:spPr>
        <p:txBody>
          <a:bodyPr/>
          <a:lstStyle/>
          <a:p>
            <a:r>
              <a:rPr lang="en-US" dirty="0" smtClean="0"/>
              <a:t>The outcome of the latter is not desirable.</a:t>
            </a:r>
          </a:p>
          <a:p>
            <a:r>
              <a:rPr lang="en-US" dirty="0"/>
              <a:t>M</a:t>
            </a:r>
            <a:r>
              <a:rPr lang="en-US" dirty="0" smtClean="0"/>
              <a:t>others </a:t>
            </a:r>
            <a:r>
              <a:rPr lang="en-US" dirty="0"/>
              <a:t>of malformed babies have been carefully reviewing every illness that occurred during the pregnancy, every drug taken, every detail directly or remotely related to the tragedy in an attempt to find an explanation. </a:t>
            </a:r>
            <a:endParaRPr lang="en-US" dirty="0" smtClean="0"/>
          </a:p>
          <a:p>
            <a:r>
              <a:rPr lang="en-US" dirty="0"/>
              <a:t>M</a:t>
            </a:r>
            <a:r>
              <a:rPr lang="en-US" dirty="0" smtClean="0"/>
              <a:t>others </a:t>
            </a:r>
            <a:r>
              <a:rPr lang="en-US" dirty="0"/>
              <a:t>of healthy infants do not pay much attention to </a:t>
            </a:r>
            <a:r>
              <a:rPr lang="en-US" dirty="0" smtClean="0"/>
              <a:t>this information.</a:t>
            </a:r>
            <a:endParaRPr lang="en-US" dirty="0"/>
          </a:p>
        </p:txBody>
      </p:sp>
      <p:pic>
        <p:nvPicPr>
          <p:cNvPr id="4" name="Picture 2" descr="Image result for healthy mother and healthy baby"/>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172200" y="2209800"/>
            <a:ext cx="2743200" cy="326960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67341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Breakout session</a:t>
            </a:r>
            <a:endParaRPr lang="en-US" dirty="0"/>
          </a:p>
        </p:txBody>
      </p:sp>
      <p:sp>
        <p:nvSpPr>
          <p:cNvPr id="3" name="Content Placeholder 2"/>
          <p:cNvSpPr>
            <a:spLocks noGrp="1"/>
          </p:cNvSpPr>
          <p:nvPr>
            <p:ph idx="1"/>
          </p:nvPr>
        </p:nvSpPr>
        <p:spPr/>
        <p:txBody>
          <a:bodyPr/>
          <a:lstStyle/>
          <a:p>
            <a:r>
              <a:rPr lang="en-US" sz="2800" dirty="0" smtClean="0"/>
              <a:t>Form a small group of 3-5 to discuss the following:</a:t>
            </a:r>
          </a:p>
          <a:p>
            <a:r>
              <a:rPr lang="en-US" sz="2800" dirty="0" smtClean="0"/>
              <a:t>Did you or someone who experience one or more of the seven sins of memory?</a:t>
            </a:r>
          </a:p>
          <a:p>
            <a:r>
              <a:rPr lang="en-US" sz="2800" dirty="0" smtClean="0"/>
              <a:t>Share your story in class.</a:t>
            </a:r>
          </a:p>
          <a:p>
            <a:endParaRPr lang="en-US" dirty="0"/>
          </a:p>
        </p:txBody>
      </p:sp>
    </p:spTree>
    <p:extLst>
      <p:ext uri="{BB962C8B-B14F-4D97-AF65-F5344CB8AC3E}">
        <p14:creationId xmlns:p14="http://schemas.microsoft.com/office/powerpoint/2010/main" val="19696750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685800" y="533400"/>
            <a:ext cx="7772400" cy="533400"/>
          </a:xfrm>
        </p:spPr>
        <p:txBody>
          <a:bodyPr>
            <a:noAutofit/>
          </a:bodyPr>
          <a:lstStyle/>
          <a:p>
            <a:pPr eaLnBrk="1" hangingPunct="1"/>
            <a:r>
              <a:rPr lang="en-US" sz="3600" dirty="0">
                <a:ea typeface="ＭＳ Ｐゴシック" charset="-128"/>
              </a:rPr>
              <a:t>The Constructive Nature of Memory</a:t>
            </a:r>
          </a:p>
        </p:txBody>
      </p:sp>
      <p:sp>
        <p:nvSpPr>
          <p:cNvPr id="43011" name="Rectangle 3"/>
          <p:cNvSpPr>
            <a:spLocks noGrp="1" noChangeArrowheads="1"/>
          </p:cNvSpPr>
          <p:nvPr>
            <p:ph idx="1"/>
          </p:nvPr>
        </p:nvSpPr>
        <p:spPr>
          <a:xfrm>
            <a:off x="701458" y="1524000"/>
            <a:ext cx="7985342" cy="3951337"/>
          </a:xfrm>
        </p:spPr>
        <p:txBody>
          <a:bodyPr>
            <a:normAutofit/>
          </a:bodyPr>
          <a:lstStyle/>
          <a:p>
            <a:pPr eaLnBrk="1" hangingPunct="1"/>
            <a:r>
              <a:rPr lang="en-US" sz="2800" dirty="0">
                <a:ea typeface="ＭＳ Ｐゴシック" charset="-128"/>
              </a:rPr>
              <a:t>Bartlett’s “war of the ghosts” experiment</a:t>
            </a:r>
          </a:p>
          <a:p>
            <a:pPr lvl="1" eaLnBrk="1" hangingPunct="1"/>
            <a:r>
              <a:rPr lang="en-US" sz="2800" dirty="0">
                <a:ea typeface="ＭＳ Ｐゴシック" charset="-128"/>
              </a:rPr>
              <a:t>Had participants attempt to remember a story from a different </a:t>
            </a:r>
            <a:r>
              <a:rPr lang="en-US" sz="2800" dirty="0" smtClean="0">
                <a:ea typeface="ＭＳ Ｐゴシック" charset="-128"/>
              </a:rPr>
              <a:t>culture (Canadian vs. English)</a:t>
            </a:r>
            <a:endParaRPr lang="en-US" sz="2800" dirty="0">
              <a:ea typeface="ＭＳ Ｐゴシック" charset="-128"/>
            </a:endParaRPr>
          </a:p>
          <a:p>
            <a:pPr lvl="1" eaLnBrk="1" hangingPunct="1"/>
            <a:r>
              <a:rPr lang="en-US" sz="2800" dirty="0">
                <a:ea typeface="ＭＳ Ｐゴシック" charset="-128"/>
              </a:rPr>
              <a:t>Repeated reproduction </a:t>
            </a:r>
          </a:p>
        </p:txBody>
      </p:sp>
    </p:spTree>
    <p:extLst>
      <p:ext uri="{BB962C8B-B14F-4D97-AF65-F5344CB8AC3E}">
        <p14:creationId xmlns:p14="http://schemas.microsoft.com/office/powerpoint/2010/main" val="28697821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685800" y="533400"/>
            <a:ext cx="7772400" cy="533400"/>
          </a:xfrm>
        </p:spPr>
        <p:txBody>
          <a:bodyPr>
            <a:noAutofit/>
          </a:bodyPr>
          <a:lstStyle/>
          <a:p>
            <a:pPr eaLnBrk="1" hangingPunct="1"/>
            <a:r>
              <a:rPr lang="en-US" sz="3600" dirty="0">
                <a:ea typeface="ＭＳ Ｐゴシック" charset="-128"/>
              </a:rPr>
              <a:t>The Constructive Nature of Memory</a:t>
            </a:r>
          </a:p>
        </p:txBody>
      </p:sp>
      <p:sp>
        <p:nvSpPr>
          <p:cNvPr id="43011" name="Rectangle 3"/>
          <p:cNvSpPr>
            <a:spLocks noGrp="1" noChangeArrowheads="1"/>
          </p:cNvSpPr>
          <p:nvPr>
            <p:ph idx="1"/>
          </p:nvPr>
        </p:nvSpPr>
        <p:spPr>
          <a:xfrm>
            <a:off x="632042" y="1295400"/>
            <a:ext cx="7985342" cy="3951337"/>
          </a:xfrm>
        </p:spPr>
        <p:txBody>
          <a:bodyPr>
            <a:normAutofit/>
          </a:bodyPr>
          <a:lstStyle/>
          <a:p>
            <a:pPr eaLnBrk="1" hangingPunct="1"/>
            <a:r>
              <a:rPr lang="en-US" sz="2800" dirty="0" smtClean="0">
                <a:ea typeface="ＭＳ Ｐゴシック" charset="-128"/>
              </a:rPr>
              <a:t>Results</a:t>
            </a:r>
            <a:endParaRPr lang="en-US" sz="2800" dirty="0">
              <a:ea typeface="ＭＳ Ｐゴシック" charset="-128"/>
            </a:endParaRPr>
          </a:p>
          <a:p>
            <a:pPr lvl="1" eaLnBrk="1" hangingPunct="1"/>
            <a:r>
              <a:rPr lang="en-US" sz="2800" dirty="0">
                <a:ea typeface="ＭＳ Ｐゴシック" charset="-128"/>
              </a:rPr>
              <a:t>Over time, reproduction became shorter, contained omissions and inaccuracies</a:t>
            </a:r>
          </a:p>
          <a:p>
            <a:pPr lvl="1" eaLnBrk="1" hangingPunct="1"/>
            <a:r>
              <a:rPr lang="en-US" sz="2800" dirty="0">
                <a:ea typeface="ＭＳ Ｐゴシック" charset="-128"/>
              </a:rPr>
              <a:t>Changed to make the story more consistent with their own </a:t>
            </a:r>
            <a:r>
              <a:rPr lang="en-US" sz="2800" dirty="0" smtClean="0">
                <a:ea typeface="ＭＳ Ｐゴシック" charset="-128"/>
              </a:rPr>
              <a:t>culture (Canoe vs. boat)</a:t>
            </a:r>
            <a:endParaRPr lang="en-US" sz="2800" dirty="0">
              <a:ea typeface="ＭＳ Ｐゴシック" charset="-128"/>
            </a:endParaRPr>
          </a:p>
          <a:p>
            <a:pPr lvl="1" eaLnBrk="1" hangingPunct="1"/>
            <a:endParaRPr lang="en-US" dirty="0">
              <a:ea typeface="ＭＳ Ｐゴシック" charset="-128"/>
            </a:endParaRPr>
          </a:p>
        </p:txBody>
      </p:sp>
      <p:pic>
        <p:nvPicPr>
          <p:cNvPr id="4098" name="Picture 2" descr="https://canoeguybc.files.wordpress.com/2012/04/treasure-07a.jpg?w=300&amp;h=140"/>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85800" y="3913236"/>
            <a:ext cx="2857500" cy="1333501"/>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tall ship"/>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804289" y="3886200"/>
            <a:ext cx="4856414" cy="2540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69193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685800" y="228600"/>
            <a:ext cx="7772400" cy="381000"/>
          </a:xfrm>
        </p:spPr>
        <p:txBody>
          <a:bodyPr/>
          <a:lstStyle/>
          <a:p>
            <a:pPr eaLnBrk="1" hangingPunct="1"/>
            <a:r>
              <a:rPr lang="en-US" altLang="en-US" dirty="0">
                <a:ea typeface="ＭＳ Ｐゴシック" charset="-128"/>
              </a:rPr>
              <a:t>Source Monitoring</a:t>
            </a:r>
          </a:p>
        </p:txBody>
      </p:sp>
      <p:sp>
        <p:nvSpPr>
          <p:cNvPr id="26627" name="Rectangle 3"/>
          <p:cNvSpPr>
            <a:spLocks noGrp="1" noChangeArrowheads="1"/>
          </p:cNvSpPr>
          <p:nvPr>
            <p:ph idx="1"/>
          </p:nvPr>
        </p:nvSpPr>
        <p:spPr>
          <a:xfrm>
            <a:off x="457200" y="990600"/>
            <a:ext cx="8305800" cy="4419600"/>
          </a:xfrm>
        </p:spPr>
        <p:txBody>
          <a:bodyPr>
            <a:normAutofit/>
          </a:bodyPr>
          <a:lstStyle/>
          <a:p>
            <a:pPr eaLnBrk="1" hangingPunct="1">
              <a:spcBef>
                <a:spcPct val="30000"/>
              </a:spcBef>
            </a:pPr>
            <a:r>
              <a:rPr lang="en-US" altLang="en-US" dirty="0">
                <a:ea typeface="ＭＳ Ｐゴシック" charset="-128"/>
              </a:rPr>
              <a:t>Source memory: process of determining origins of our memories</a:t>
            </a:r>
          </a:p>
          <a:p>
            <a:pPr>
              <a:spcBef>
                <a:spcPct val="30000"/>
              </a:spcBef>
            </a:pPr>
            <a:r>
              <a:rPr lang="en-US" altLang="en-US" dirty="0">
                <a:ea typeface="ＭＳ Ｐゴシック" charset="-128"/>
              </a:rPr>
              <a:t>Source monitoring error or source </a:t>
            </a:r>
            <a:r>
              <a:rPr lang="en-US" altLang="en-US" dirty="0" smtClean="0">
                <a:ea typeface="ＭＳ Ｐゴシック" charset="-128"/>
              </a:rPr>
              <a:t>misattributions</a:t>
            </a:r>
          </a:p>
          <a:p>
            <a:pPr>
              <a:spcBef>
                <a:spcPct val="30000"/>
              </a:spcBef>
            </a:pPr>
            <a:r>
              <a:rPr lang="en-US" altLang="en-US" dirty="0" err="1" smtClean="0">
                <a:ea typeface="ＭＳ Ｐゴシック" charset="-128"/>
              </a:rPr>
              <a:t>Cryptoamnesia</a:t>
            </a:r>
            <a:r>
              <a:rPr lang="en-US" altLang="en-US" dirty="0" smtClean="0">
                <a:ea typeface="ＭＳ Ｐゴシック" charset="-128"/>
              </a:rPr>
              <a:t>: </a:t>
            </a:r>
            <a:r>
              <a:rPr lang="en-US" altLang="en-US" dirty="0">
                <a:solidFill>
                  <a:srgbClr val="FF0000"/>
                </a:solidFill>
                <a:ea typeface="ＭＳ Ｐゴシック" charset="-128"/>
              </a:rPr>
              <a:t>Unconscious</a:t>
            </a:r>
            <a:r>
              <a:rPr lang="en-US" altLang="en-US" dirty="0">
                <a:ea typeface="ＭＳ Ｐゴシック" charset="-128"/>
              </a:rPr>
              <a:t> plagiarism of another’s work due to a lack of recognition of its original </a:t>
            </a:r>
            <a:r>
              <a:rPr lang="en-US" altLang="en-US" dirty="0" smtClean="0">
                <a:ea typeface="ＭＳ Ｐゴシック" charset="-128"/>
              </a:rPr>
              <a:t>source</a:t>
            </a:r>
          </a:p>
          <a:p>
            <a:pPr>
              <a:spcBef>
                <a:spcPct val="30000"/>
              </a:spcBef>
            </a:pPr>
            <a:r>
              <a:rPr lang="en-US" altLang="en-US" dirty="0" smtClean="0">
                <a:ea typeface="ＭＳ Ｐゴシック" charset="-128"/>
              </a:rPr>
              <a:t>Brown &amp; Murphy (1989): 3 to 9% of cases people would unconsciously attribute other people’s ideas to themselves.</a:t>
            </a:r>
          </a:p>
          <a:p>
            <a:pPr>
              <a:spcBef>
                <a:spcPct val="30000"/>
              </a:spcBef>
            </a:pPr>
            <a:r>
              <a:rPr lang="en-US" altLang="en-US" dirty="0" smtClean="0">
                <a:ea typeface="ＭＳ Ｐゴシック" charset="-128"/>
              </a:rPr>
              <a:t>Sound familiar? </a:t>
            </a:r>
            <a:r>
              <a:rPr lang="en-US" dirty="0">
                <a:hlinkClick r:id="rId2"/>
              </a:rPr>
              <a:t>https://</a:t>
            </a:r>
            <a:r>
              <a:rPr lang="en-US" dirty="0" smtClean="0">
                <a:hlinkClick r:id="rId2"/>
              </a:rPr>
              <a:t>www.youtube.com/watch?v=gDpvVmp4_Yo</a:t>
            </a:r>
            <a:endParaRPr lang="en-US" dirty="0" smtClean="0"/>
          </a:p>
          <a:p>
            <a:pPr marL="0" indent="0">
              <a:spcBef>
                <a:spcPct val="30000"/>
              </a:spcBef>
              <a:buNone/>
            </a:pPr>
            <a:endParaRPr lang="en-US" altLang="en-US" dirty="0">
              <a:ea typeface="ＭＳ Ｐゴシック" charset="-128"/>
            </a:endParaRPr>
          </a:p>
        </p:txBody>
      </p:sp>
      <p:sp>
        <p:nvSpPr>
          <p:cNvPr id="2" name="Rectangle 1"/>
          <p:cNvSpPr/>
          <p:nvPr/>
        </p:nvSpPr>
        <p:spPr>
          <a:xfrm>
            <a:off x="456156" y="5105400"/>
            <a:ext cx="8686800" cy="1200329"/>
          </a:xfrm>
          <a:prstGeom prst="rect">
            <a:avLst/>
          </a:prstGeom>
        </p:spPr>
        <p:txBody>
          <a:bodyPr wrap="square">
            <a:spAutoFit/>
          </a:bodyPr>
          <a:lstStyle/>
          <a:p>
            <a:r>
              <a:rPr lang="en-US" dirty="0"/>
              <a:t>“I’ve written over 100 songs and if you check out each song thoroughly you’d hear the influence of a 100 other songs that I didn’t write. That’s just the nature of the beast.”</a:t>
            </a:r>
          </a:p>
          <a:p>
            <a:endParaRPr lang="en-US" dirty="0"/>
          </a:p>
          <a:p>
            <a:r>
              <a:rPr lang="en-US" dirty="0"/>
              <a:t>-Jack Ashford aka “The Tambourine Man” </a:t>
            </a:r>
          </a:p>
        </p:txBody>
      </p:sp>
    </p:spTree>
    <p:extLst>
      <p:ext uri="{BB962C8B-B14F-4D97-AF65-F5344CB8AC3E}">
        <p14:creationId xmlns:p14="http://schemas.microsoft.com/office/powerpoint/2010/main" val="21321395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err="1" smtClean="0">
                <a:ea typeface="ＭＳ Ｐゴシック" charset="-128"/>
              </a:rPr>
              <a:t>Cryptoamnesia</a:t>
            </a:r>
            <a:r>
              <a:rPr lang="en-US" altLang="en-US" dirty="0" smtClean="0">
                <a:ea typeface="ＭＳ Ｐゴシック" charset="-128"/>
              </a:rPr>
              <a:t>?</a:t>
            </a:r>
            <a:endParaRPr lang="en-US" dirty="0"/>
          </a:p>
        </p:txBody>
      </p:sp>
      <p:sp>
        <p:nvSpPr>
          <p:cNvPr id="3" name="Content Placeholder 2"/>
          <p:cNvSpPr>
            <a:spLocks noGrp="1"/>
          </p:cNvSpPr>
          <p:nvPr>
            <p:ph idx="1"/>
          </p:nvPr>
        </p:nvSpPr>
        <p:spPr/>
        <p:txBody>
          <a:bodyPr/>
          <a:lstStyle/>
          <a:p>
            <a:r>
              <a:rPr lang="en-US" dirty="0"/>
              <a:t>DEATHSTROKE </a:t>
            </a:r>
            <a:r>
              <a:rPr lang="en-US" dirty="0" smtClean="0"/>
              <a:t>AND </a:t>
            </a:r>
            <a:r>
              <a:rPr lang="en-US" dirty="0"/>
              <a:t>DEADPOOL </a:t>
            </a:r>
          </a:p>
        </p:txBody>
      </p:sp>
      <p:pic>
        <p:nvPicPr>
          <p:cNvPr id="4" name="Picture 3"/>
          <p:cNvPicPr>
            <a:picLocks noChangeAspect="1"/>
          </p:cNvPicPr>
          <p:nvPr/>
        </p:nvPicPr>
        <p:blipFill>
          <a:blip r:embed="rId2"/>
          <a:stretch>
            <a:fillRect/>
          </a:stretch>
        </p:blipFill>
        <p:spPr>
          <a:xfrm>
            <a:off x="1057275" y="2819400"/>
            <a:ext cx="7029450" cy="3514725"/>
          </a:xfrm>
          <a:prstGeom prst="rect">
            <a:avLst/>
          </a:prstGeom>
        </p:spPr>
      </p:pic>
    </p:spTree>
    <p:extLst>
      <p:ext uri="{BB962C8B-B14F-4D97-AF65-F5344CB8AC3E}">
        <p14:creationId xmlns:p14="http://schemas.microsoft.com/office/powerpoint/2010/main" val="15706964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err="1" smtClean="0">
                <a:ea typeface="ＭＳ Ｐゴシック" charset="-128"/>
              </a:rPr>
              <a:t>Cryptoamnesia</a:t>
            </a:r>
            <a:r>
              <a:rPr lang="en-US" altLang="en-US" dirty="0" smtClean="0">
                <a:ea typeface="ＭＳ Ｐゴシック" charset="-128"/>
              </a:rPr>
              <a:t>?</a:t>
            </a:r>
            <a:endParaRPr lang="en-US" dirty="0"/>
          </a:p>
        </p:txBody>
      </p:sp>
      <p:sp>
        <p:nvSpPr>
          <p:cNvPr id="3" name="Content Placeholder 2"/>
          <p:cNvSpPr>
            <a:spLocks noGrp="1"/>
          </p:cNvSpPr>
          <p:nvPr>
            <p:ph idx="1"/>
          </p:nvPr>
        </p:nvSpPr>
        <p:spPr/>
        <p:txBody>
          <a:bodyPr/>
          <a:lstStyle/>
          <a:p>
            <a:r>
              <a:rPr lang="en-US" dirty="0"/>
              <a:t>GREEN ARROW </a:t>
            </a:r>
            <a:r>
              <a:rPr lang="en-US" dirty="0" smtClean="0"/>
              <a:t>AND </a:t>
            </a:r>
            <a:r>
              <a:rPr lang="en-US" dirty="0"/>
              <a:t>HAWKEYE</a:t>
            </a:r>
          </a:p>
        </p:txBody>
      </p:sp>
      <p:pic>
        <p:nvPicPr>
          <p:cNvPr id="5" name="Picture 4"/>
          <p:cNvPicPr>
            <a:picLocks noChangeAspect="1"/>
          </p:cNvPicPr>
          <p:nvPr/>
        </p:nvPicPr>
        <p:blipFill>
          <a:blip r:embed="rId2"/>
          <a:stretch>
            <a:fillRect/>
          </a:stretch>
        </p:blipFill>
        <p:spPr>
          <a:xfrm>
            <a:off x="1057275" y="2647721"/>
            <a:ext cx="7029450" cy="3514725"/>
          </a:xfrm>
          <a:prstGeom prst="rect">
            <a:avLst/>
          </a:prstGeom>
        </p:spPr>
      </p:pic>
    </p:spTree>
    <p:extLst>
      <p:ext uri="{BB962C8B-B14F-4D97-AF65-F5344CB8AC3E}">
        <p14:creationId xmlns:p14="http://schemas.microsoft.com/office/powerpoint/2010/main" val="9876283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err="1" smtClean="0">
                <a:ea typeface="ＭＳ Ｐゴシック" charset="-128"/>
              </a:rPr>
              <a:t>Cryptoamnesia</a:t>
            </a:r>
            <a:r>
              <a:rPr lang="en-US" altLang="en-US" dirty="0" smtClean="0">
                <a:ea typeface="ＭＳ Ｐゴシック" charset="-128"/>
              </a:rPr>
              <a:t>?</a:t>
            </a:r>
            <a:endParaRPr lang="en-US" dirty="0"/>
          </a:p>
        </p:txBody>
      </p:sp>
      <p:sp>
        <p:nvSpPr>
          <p:cNvPr id="3" name="Content Placeholder 2"/>
          <p:cNvSpPr>
            <a:spLocks noGrp="1"/>
          </p:cNvSpPr>
          <p:nvPr>
            <p:ph idx="1"/>
          </p:nvPr>
        </p:nvSpPr>
        <p:spPr/>
        <p:txBody>
          <a:bodyPr/>
          <a:lstStyle/>
          <a:p>
            <a:r>
              <a:rPr lang="en-US" dirty="0"/>
              <a:t>ELONGATED MAN </a:t>
            </a:r>
            <a:r>
              <a:rPr lang="en-US" dirty="0" smtClean="0"/>
              <a:t>AND </a:t>
            </a:r>
            <a:r>
              <a:rPr lang="en-US" dirty="0"/>
              <a:t>MR. FANTASTIC</a:t>
            </a:r>
          </a:p>
        </p:txBody>
      </p:sp>
      <p:pic>
        <p:nvPicPr>
          <p:cNvPr id="4" name="Picture 3"/>
          <p:cNvPicPr>
            <a:picLocks noChangeAspect="1"/>
          </p:cNvPicPr>
          <p:nvPr/>
        </p:nvPicPr>
        <p:blipFill>
          <a:blip r:embed="rId2"/>
          <a:stretch>
            <a:fillRect/>
          </a:stretch>
        </p:blipFill>
        <p:spPr>
          <a:xfrm>
            <a:off x="990600" y="2743200"/>
            <a:ext cx="7029450" cy="3514725"/>
          </a:xfrm>
          <a:prstGeom prst="rect">
            <a:avLst/>
          </a:prstGeom>
        </p:spPr>
      </p:pic>
    </p:spTree>
    <p:extLst>
      <p:ext uri="{BB962C8B-B14F-4D97-AF65-F5344CB8AC3E}">
        <p14:creationId xmlns:p14="http://schemas.microsoft.com/office/powerpoint/2010/main" val="19326453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err="1" smtClean="0">
                <a:ea typeface="ＭＳ Ｐゴシック" charset="-128"/>
              </a:rPr>
              <a:t>Cryptoamnesia</a:t>
            </a:r>
            <a:r>
              <a:rPr lang="en-US" altLang="en-US" dirty="0" smtClean="0">
                <a:ea typeface="ＭＳ Ｐゴシック" charset="-128"/>
              </a:rPr>
              <a:t>?</a:t>
            </a:r>
            <a:endParaRPr lang="en-US" dirty="0"/>
          </a:p>
        </p:txBody>
      </p:sp>
      <p:sp>
        <p:nvSpPr>
          <p:cNvPr id="3" name="Content Placeholder 2"/>
          <p:cNvSpPr>
            <a:spLocks noGrp="1"/>
          </p:cNvSpPr>
          <p:nvPr>
            <p:ph idx="1"/>
          </p:nvPr>
        </p:nvSpPr>
        <p:spPr/>
        <p:txBody>
          <a:bodyPr/>
          <a:lstStyle/>
          <a:p>
            <a:r>
              <a:rPr lang="en-US" dirty="0"/>
              <a:t>SUPERMAN </a:t>
            </a:r>
            <a:r>
              <a:rPr lang="en-US" dirty="0" smtClean="0"/>
              <a:t>AND </a:t>
            </a:r>
            <a:r>
              <a:rPr lang="en-US" dirty="0"/>
              <a:t>HYPERION</a:t>
            </a:r>
          </a:p>
        </p:txBody>
      </p:sp>
      <p:pic>
        <p:nvPicPr>
          <p:cNvPr id="5" name="Picture 4"/>
          <p:cNvPicPr>
            <a:picLocks noChangeAspect="1"/>
          </p:cNvPicPr>
          <p:nvPr/>
        </p:nvPicPr>
        <p:blipFill>
          <a:blip r:embed="rId2"/>
          <a:stretch>
            <a:fillRect/>
          </a:stretch>
        </p:blipFill>
        <p:spPr>
          <a:xfrm>
            <a:off x="990600" y="2642502"/>
            <a:ext cx="7029450" cy="3514725"/>
          </a:xfrm>
          <a:prstGeom prst="rect">
            <a:avLst/>
          </a:prstGeom>
        </p:spPr>
      </p:pic>
    </p:spTree>
    <p:extLst>
      <p:ext uri="{BB962C8B-B14F-4D97-AF65-F5344CB8AC3E}">
        <p14:creationId xmlns:p14="http://schemas.microsoft.com/office/powerpoint/2010/main" val="32844432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Is </a:t>
            </a:r>
            <a:r>
              <a:rPr lang="en-US" sz="4400" dirty="0" err="1" smtClean="0"/>
              <a:t>Crytoamnesia</a:t>
            </a:r>
            <a:r>
              <a:rPr lang="en-US" sz="4400" dirty="0" smtClean="0"/>
              <a:t> legally accountable?</a:t>
            </a:r>
            <a:endParaRPr lang="en-US" sz="4400" dirty="0"/>
          </a:p>
        </p:txBody>
      </p:sp>
      <p:sp>
        <p:nvSpPr>
          <p:cNvPr id="3" name="Content Placeholder 2"/>
          <p:cNvSpPr>
            <a:spLocks noGrp="1"/>
          </p:cNvSpPr>
          <p:nvPr>
            <p:ph idx="1"/>
          </p:nvPr>
        </p:nvSpPr>
        <p:spPr>
          <a:xfrm>
            <a:off x="838200" y="2038388"/>
            <a:ext cx="4876800" cy="3951337"/>
          </a:xfrm>
        </p:spPr>
        <p:txBody>
          <a:bodyPr>
            <a:normAutofit lnSpcReduction="10000"/>
          </a:bodyPr>
          <a:lstStyle/>
          <a:p>
            <a:r>
              <a:rPr lang="en-US" sz="2800" dirty="0" smtClean="0"/>
              <a:t>There is a </a:t>
            </a:r>
            <a:r>
              <a:rPr lang="en-US" sz="2800" dirty="0"/>
              <a:t>debate about whether </a:t>
            </a:r>
            <a:r>
              <a:rPr lang="en-US" sz="2800" dirty="0" err="1" smtClean="0"/>
              <a:t>cryptomnesia</a:t>
            </a:r>
            <a:r>
              <a:rPr lang="en-US" sz="2800" dirty="0" smtClean="0"/>
              <a:t> </a:t>
            </a:r>
            <a:r>
              <a:rPr lang="en-US" sz="2800" dirty="0"/>
              <a:t>is real </a:t>
            </a:r>
            <a:r>
              <a:rPr lang="en-US" sz="2800" dirty="0" smtClean="0"/>
              <a:t>or is an excuse.</a:t>
            </a:r>
          </a:p>
          <a:p>
            <a:r>
              <a:rPr lang="en-US" sz="2800" dirty="0" smtClean="0"/>
              <a:t>Helen Keller is a well-known author. She was blind and deaf, and thus her story is inspirational.</a:t>
            </a:r>
          </a:p>
          <a:p>
            <a:r>
              <a:rPr lang="en-US" sz="2800" dirty="0"/>
              <a:t>In 1891, Keller published a story entitled </a:t>
            </a:r>
            <a:r>
              <a:rPr lang="en-US" sz="2800" i="1" dirty="0"/>
              <a:t>The Frost King</a:t>
            </a:r>
            <a:r>
              <a:rPr lang="en-US" sz="2800" dirty="0"/>
              <a:t>.</a:t>
            </a:r>
          </a:p>
          <a:p>
            <a:pPr marL="0" indent="0">
              <a:buNone/>
            </a:pPr>
            <a:endParaRPr lang="en-US" sz="2800" dirty="0" smtClean="0"/>
          </a:p>
          <a:p>
            <a:endParaRPr lang="en-US" sz="2800" dirty="0"/>
          </a:p>
        </p:txBody>
      </p:sp>
      <p:pic>
        <p:nvPicPr>
          <p:cNvPr id="6146" name="Picture 2" descr="Helen Kelle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19800" y="2038388"/>
            <a:ext cx="2362200" cy="3158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94704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Is </a:t>
            </a:r>
            <a:r>
              <a:rPr lang="en-US" sz="4400" dirty="0" err="1" smtClean="0"/>
              <a:t>Crytoamnesia</a:t>
            </a:r>
            <a:r>
              <a:rPr lang="en-US" sz="4400" dirty="0" smtClean="0"/>
              <a:t> legally accountable?</a:t>
            </a:r>
            <a:endParaRPr lang="en-US" sz="4400" dirty="0"/>
          </a:p>
        </p:txBody>
      </p:sp>
      <p:sp>
        <p:nvSpPr>
          <p:cNvPr id="3" name="Content Placeholder 2"/>
          <p:cNvSpPr>
            <a:spLocks noGrp="1"/>
          </p:cNvSpPr>
          <p:nvPr>
            <p:ph idx="1"/>
          </p:nvPr>
        </p:nvSpPr>
        <p:spPr>
          <a:xfrm>
            <a:off x="838200" y="2038388"/>
            <a:ext cx="5257800" cy="4286212"/>
          </a:xfrm>
        </p:spPr>
        <p:txBody>
          <a:bodyPr>
            <a:normAutofit/>
          </a:bodyPr>
          <a:lstStyle/>
          <a:p>
            <a:r>
              <a:rPr lang="en-US" sz="2800" dirty="0" smtClean="0"/>
              <a:t>Later it </a:t>
            </a:r>
            <a:r>
              <a:rPr lang="en-US" sz="2800" dirty="0"/>
              <a:t>was discovered that the story </a:t>
            </a:r>
            <a:r>
              <a:rPr lang="en-US" sz="2800" dirty="0" smtClean="0"/>
              <a:t>is similar to </a:t>
            </a:r>
            <a:r>
              <a:rPr lang="en-US" sz="2800" dirty="0"/>
              <a:t>another </a:t>
            </a:r>
            <a:r>
              <a:rPr lang="en-US" sz="2800" dirty="0" smtClean="0"/>
              <a:t>novel </a:t>
            </a:r>
            <a:r>
              <a:rPr lang="en-US" sz="2800" dirty="0"/>
              <a:t>entitled </a:t>
            </a:r>
            <a:r>
              <a:rPr lang="en-US" sz="2800" i="1" dirty="0"/>
              <a:t>Frost Fairies</a:t>
            </a:r>
            <a:r>
              <a:rPr lang="en-US" sz="2800" dirty="0"/>
              <a:t> by Margaret Canby</a:t>
            </a:r>
            <a:r>
              <a:rPr lang="en-US" sz="2800" dirty="0" smtClean="0"/>
              <a:t>.</a:t>
            </a:r>
          </a:p>
          <a:p>
            <a:r>
              <a:rPr lang="en-US" sz="2800" dirty="0" smtClean="0"/>
              <a:t>Someone read </a:t>
            </a:r>
            <a:r>
              <a:rPr lang="en-US" sz="2800" i="1" dirty="0"/>
              <a:t>Frost Fairies</a:t>
            </a:r>
            <a:r>
              <a:rPr lang="en-US" sz="2800" dirty="0"/>
              <a:t> </a:t>
            </a:r>
            <a:r>
              <a:rPr lang="en-US" sz="2800" i="1" dirty="0" smtClean="0"/>
              <a:t>to Kelly </a:t>
            </a:r>
            <a:r>
              <a:rPr lang="en-US" sz="2800" dirty="0" smtClean="0"/>
              <a:t>and perhaps her writing was influenced by Canby.</a:t>
            </a:r>
          </a:p>
          <a:p>
            <a:endParaRPr lang="en-US" sz="2800" dirty="0" smtClean="0"/>
          </a:p>
          <a:p>
            <a:endParaRPr lang="en-US" sz="2800" dirty="0"/>
          </a:p>
        </p:txBody>
      </p:sp>
      <p:pic>
        <p:nvPicPr>
          <p:cNvPr id="6146" name="Picture 2" descr="Helen Kelle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324600" y="2063440"/>
            <a:ext cx="2362200" cy="3158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64089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Is </a:t>
            </a:r>
            <a:r>
              <a:rPr lang="en-US" sz="4400" dirty="0" err="1" smtClean="0"/>
              <a:t>Crytoamnesia</a:t>
            </a:r>
            <a:r>
              <a:rPr lang="en-US" sz="4400" dirty="0" smtClean="0"/>
              <a:t> legally accountable?</a:t>
            </a:r>
            <a:endParaRPr lang="en-US" sz="4400" dirty="0"/>
          </a:p>
        </p:txBody>
      </p:sp>
      <p:sp>
        <p:nvSpPr>
          <p:cNvPr id="3" name="Content Placeholder 2"/>
          <p:cNvSpPr>
            <a:spLocks noGrp="1"/>
          </p:cNvSpPr>
          <p:nvPr>
            <p:ph idx="1"/>
          </p:nvPr>
        </p:nvSpPr>
        <p:spPr>
          <a:xfrm>
            <a:off x="551280" y="2128980"/>
            <a:ext cx="5697120" cy="4286212"/>
          </a:xfrm>
        </p:spPr>
        <p:txBody>
          <a:bodyPr>
            <a:normAutofit/>
          </a:bodyPr>
          <a:lstStyle/>
          <a:p>
            <a:r>
              <a:rPr lang="en-US" dirty="0"/>
              <a:t>Kelly said, “But the fact remains that Miss Canby’s story was read to me once, and that long after I had forgotten it, it came back to me so naturally that I never suspected that it was the child of another mind.”</a:t>
            </a:r>
          </a:p>
          <a:p>
            <a:r>
              <a:rPr lang="en-US" dirty="0" smtClean="0"/>
              <a:t>Keller </a:t>
            </a:r>
            <a:r>
              <a:rPr lang="en-US" dirty="0"/>
              <a:t>was tried by a school </a:t>
            </a:r>
            <a:r>
              <a:rPr lang="en-US" dirty="0" smtClean="0"/>
              <a:t>committee. The panel split by 4 to 4 </a:t>
            </a:r>
            <a:r>
              <a:rPr lang="en-US" dirty="0"/>
              <a:t>on whether she had </a:t>
            </a:r>
            <a:r>
              <a:rPr lang="en-US" dirty="0" smtClean="0"/>
              <a:t>intentionally </a:t>
            </a:r>
            <a:r>
              <a:rPr lang="en-US" dirty="0"/>
              <a:t>plagiarized</a:t>
            </a:r>
            <a:r>
              <a:rPr lang="en-US" dirty="0" smtClean="0"/>
              <a:t>.</a:t>
            </a:r>
            <a:endParaRPr lang="en-US" sz="2800" dirty="0" smtClean="0"/>
          </a:p>
          <a:p>
            <a:endParaRPr lang="en-US" sz="2800" dirty="0"/>
          </a:p>
        </p:txBody>
      </p:sp>
      <p:pic>
        <p:nvPicPr>
          <p:cNvPr id="6146" name="Picture 2" descr="Helen Kelle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477000" y="2102884"/>
            <a:ext cx="2362200" cy="3158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12269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Breakout session</a:t>
            </a:r>
            <a:endParaRPr lang="en-US" dirty="0"/>
          </a:p>
        </p:txBody>
      </p:sp>
      <p:sp>
        <p:nvSpPr>
          <p:cNvPr id="3" name="Content Placeholder 2"/>
          <p:cNvSpPr>
            <a:spLocks noGrp="1"/>
          </p:cNvSpPr>
          <p:nvPr>
            <p:ph idx="1"/>
          </p:nvPr>
        </p:nvSpPr>
        <p:spPr/>
        <p:txBody>
          <a:bodyPr/>
          <a:lstStyle/>
          <a:p>
            <a:r>
              <a:rPr lang="en-US" sz="2800" dirty="0"/>
              <a:t>W</a:t>
            </a:r>
            <a:r>
              <a:rPr lang="en-US" sz="2800" dirty="0" smtClean="0"/>
              <a:t>hat </a:t>
            </a:r>
            <a:r>
              <a:rPr lang="en-US" sz="2800" dirty="0"/>
              <a:t>do you </a:t>
            </a:r>
            <a:r>
              <a:rPr lang="en-US" sz="2800" dirty="0" smtClean="0"/>
              <a:t>think about the case of Helen Keller? </a:t>
            </a:r>
          </a:p>
          <a:p>
            <a:r>
              <a:rPr lang="en-US" sz="2800" dirty="0" smtClean="0"/>
              <a:t>Is </a:t>
            </a:r>
            <a:r>
              <a:rPr lang="en-US" sz="2800" dirty="0" err="1"/>
              <a:t>Crytoamnesia</a:t>
            </a:r>
            <a:r>
              <a:rPr lang="en-US" sz="2800" dirty="0"/>
              <a:t> legally accountable?</a:t>
            </a:r>
          </a:p>
          <a:p>
            <a:pPr marL="0" indent="0">
              <a:buNone/>
            </a:pPr>
            <a:endParaRPr lang="en-US" dirty="0"/>
          </a:p>
        </p:txBody>
      </p:sp>
    </p:spTree>
    <p:extLst>
      <p:ext uri="{BB962C8B-B14F-4D97-AF65-F5344CB8AC3E}">
        <p14:creationId xmlns:p14="http://schemas.microsoft.com/office/powerpoint/2010/main" val="4669259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685800" y="762000"/>
            <a:ext cx="7772400" cy="533400"/>
          </a:xfrm>
        </p:spPr>
        <p:txBody>
          <a:bodyPr/>
          <a:lstStyle/>
          <a:p>
            <a:pPr eaLnBrk="1" hangingPunct="1"/>
            <a:r>
              <a:rPr lang="en-US" altLang="en-US">
                <a:ea typeface="ＭＳ Ｐゴシック" charset="-128"/>
              </a:rPr>
              <a:t>Source Monitoring</a:t>
            </a:r>
          </a:p>
        </p:txBody>
      </p:sp>
      <p:sp>
        <p:nvSpPr>
          <p:cNvPr id="27651" name="Content Placeholder 2"/>
          <p:cNvSpPr>
            <a:spLocks noGrp="1"/>
          </p:cNvSpPr>
          <p:nvPr>
            <p:ph idx="1"/>
          </p:nvPr>
        </p:nvSpPr>
        <p:spPr/>
        <p:txBody>
          <a:bodyPr/>
          <a:lstStyle/>
          <a:p>
            <a:pPr eaLnBrk="1" hangingPunct="1"/>
            <a:r>
              <a:rPr lang="en-US" altLang="en-US" dirty="0">
                <a:ea typeface="ＭＳ Ｐゴシック" charset="-128"/>
              </a:rPr>
              <a:t>Jacoby et al. (1989)</a:t>
            </a:r>
          </a:p>
          <a:p>
            <a:pPr eaLnBrk="1" hangingPunct="1"/>
            <a:r>
              <a:rPr lang="en-US" altLang="en-US" dirty="0">
                <a:ea typeface="ＭＳ Ｐゴシック" charset="-128"/>
              </a:rPr>
              <a:t>After 24 hours, some non-famous names were misidentified as famous</a:t>
            </a:r>
          </a:p>
          <a:p>
            <a:pPr eaLnBrk="1" hangingPunct="1"/>
            <a:r>
              <a:rPr lang="en-US" altLang="en-US" dirty="0">
                <a:ea typeface="ＭＳ Ｐゴシック" charset="-128"/>
              </a:rPr>
              <a:t>Explanation: some non-famous names were </a:t>
            </a:r>
            <a:r>
              <a:rPr lang="en-US" altLang="en-US" dirty="0">
                <a:solidFill>
                  <a:srgbClr val="FF0000"/>
                </a:solidFill>
                <a:ea typeface="ＭＳ Ｐゴシック" charset="-128"/>
              </a:rPr>
              <a:t>familiar</a:t>
            </a:r>
            <a:r>
              <a:rPr lang="en-US" altLang="en-US" dirty="0">
                <a:ea typeface="ＭＳ Ｐゴシック" charset="-128"/>
              </a:rPr>
              <a:t>, and the participants misattributed the source of the familiarity</a:t>
            </a:r>
          </a:p>
          <a:p>
            <a:pPr lvl="1" eaLnBrk="1" hangingPunct="1"/>
            <a:r>
              <a:rPr lang="en-US" altLang="en-US" dirty="0">
                <a:ea typeface="ＭＳ Ｐゴシック" charset="-128"/>
              </a:rPr>
              <a:t>Failed to identify the source as the list that had been read the previous day</a:t>
            </a:r>
          </a:p>
          <a:p>
            <a:pPr lvl="1" eaLnBrk="1" hangingPunct="1"/>
            <a:endParaRPr lang="en-US" altLang="en-US" dirty="0">
              <a:ea typeface="ＭＳ Ｐゴシック" charset="-128"/>
            </a:endParaRPr>
          </a:p>
        </p:txBody>
      </p:sp>
    </p:spTree>
    <p:extLst>
      <p:ext uri="{BB962C8B-B14F-4D97-AF65-F5344CB8AC3E}">
        <p14:creationId xmlns:p14="http://schemas.microsoft.com/office/powerpoint/2010/main" val="3161128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Read the following sentences</a:t>
            </a:r>
          </a:p>
        </p:txBody>
      </p:sp>
      <p:sp>
        <p:nvSpPr>
          <p:cNvPr id="3" name="Content Placeholder 2"/>
          <p:cNvSpPr>
            <a:spLocks noGrp="1"/>
          </p:cNvSpPr>
          <p:nvPr>
            <p:ph idx="1"/>
          </p:nvPr>
        </p:nvSpPr>
        <p:spPr/>
        <p:txBody>
          <a:bodyPr/>
          <a:lstStyle/>
          <a:p>
            <a:r>
              <a:rPr lang="en-US" dirty="0"/>
              <a:t>The flimsy Shelf weakened under the weight of the  books.</a:t>
            </a:r>
          </a:p>
          <a:p>
            <a:r>
              <a:rPr lang="en-US" dirty="0"/>
              <a:t>The children’s snowman vanished when the temperature reached 80.</a:t>
            </a:r>
          </a:p>
          <a:p>
            <a:r>
              <a:rPr lang="en-US" dirty="0"/>
              <a:t>The store glass was damaged when the rock hit it.</a:t>
            </a:r>
          </a:p>
          <a:p>
            <a:endParaRPr lang="en-US" dirty="0"/>
          </a:p>
        </p:txBody>
      </p:sp>
    </p:spTree>
    <p:extLst>
      <p:ext uri="{BB962C8B-B14F-4D97-AF65-F5344CB8AC3E}">
        <p14:creationId xmlns:p14="http://schemas.microsoft.com/office/powerpoint/2010/main" val="12212864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85800" y="762000"/>
            <a:ext cx="7772400" cy="533400"/>
          </a:xfrm>
        </p:spPr>
        <p:txBody>
          <a:bodyPr/>
          <a:lstStyle/>
          <a:p>
            <a:pPr eaLnBrk="1" hangingPunct="1"/>
            <a:r>
              <a:rPr lang="en-US" altLang="en-US">
                <a:ea typeface="ＭＳ Ｐゴシック" charset="-128"/>
              </a:rPr>
              <a:t>Making Inferences</a:t>
            </a:r>
          </a:p>
        </p:txBody>
      </p:sp>
      <p:sp>
        <p:nvSpPr>
          <p:cNvPr id="48131" name="Rectangle 3"/>
          <p:cNvSpPr>
            <a:spLocks noGrp="1" noChangeArrowheads="1"/>
          </p:cNvSpPr>
          <p:nvPr>
            <p:ph idx="1"/>
          </p:nvPr>
        </p:nvSpPr>
        <p:spPr/>
        <p:txBody>
          <a:bodyPr/>
          <a:lstStyle/>
          <a:p>
            <a:pPr eaLnBrk="1" hangingPunct="1">
              <a:defRPr/>
            </a:pPr>
            <a:r>
              <a:rPr lang="en-US" dirty="0">
                <a:ea typeface="ＭＳ Ｐゴシック" charset="-128"/>
              </a:rPr>
              <a:t>Memory can be influenced by inferences that people make based on their experiences and </a:t>
            </a:r>
            <a:r>
              <a:rPr lang="en-US" dirty="0" smtClean="0">
                <a:ea typeface="ＭＳ Ｐゴシック" charset="-128"/>
              </a:rPr>
              <a:t>knowledge</a:t>
            </a:r>
          </a:p>
          <a:p>
            <a:pPr eaLnBrk="1" hangingPunct="1">
              <a:defRPr/>
            </a:pPr>
            <a:r>
              <a:rPr lang="en-US" dirty="0" smtClean="0">
                <a:ea typeface="ＭＳ Ｐゴシック" charset="-128"/>
              </a:rPr>
              <a:t>Pragmatic </a:t>
            </a:r>
            <a:r>
              <a:rPr lang="en-US" dirty="0">
                <a:ea typeface="ＭＳ Ｐゴシック" charset="-128"/>
              </a:rPr>
              <a:t>inferences: based on knowledge gained through </a:t>
            </a:r>
            <a:r>
              <a:rPr lang="en-US" dirty="0" smtClean="0">
                <a:ea typeface="ＭＳ Ｐゴシック" charset="-128"/>
              </a:rPr>
              <a:t>experience</a:t>
            </a:r>
          </a:p>
          <a:p>
            <a:pPr eaLnBrk="1" hangingPunct="1">
              <a:defRPr/>
            </a:pPr>
            <a:r>
              <a:rPr lang="en-US" dirty="0" smtClean="0">
                <a:ea typeface="ＭＳ Ｐゴシック" charset="-128"/>
              </a:rPr>
              <a:t>Memory </a:t>
            </a:r>
            <a:r>
              <a:rPr lang="en-US" dirty="0">
                <a:ea typeface="ＭＳ Ｐゴシック" charset="-128"/>
              </a:rPr>
              <a:t>often includes information that is </a:t>
            </a:r>
            <a:r>
              <a:rPr lang="en-US" dirty="0">
                <a:solidFill>
                  <a:srgbClr val="FF0000"/>
                </a:solidFill>
                <a:ea typeface="ＭＳ Ｐゴシック" charset="-128"/>
              </a:rPr>
              <a:t>implied by </a:t>
            </a:r>
            <a:r>
              <a:rPr lang="en-US" dirty="0">
                <a:ea typeface="ＭＳ Ｐゴシック" charset="-128"/>
              </a:rPr>
              <a:t>or is </a:t>
            </a:r>
            <a:r>
              <a:rPr lang="en-US" dirty="0">
                <a:solidFill>
                  <a:srgbClr val="FF0000"/>
                </a:solidFill>
                <a:ea typeface="ＭＳ Ｐゴシック" charset="-128"/>
              </a:rPr>
              <a:t>consistent with </a:t>
            </a:r>
            <a:r>
              <a:rPr lang="en-US" dirty="0">
                <a:ea typeface="ＭＳ Ｐゴシック" charset="-128"/>
              </a:rPr>
              <a:t>the to-be-remembered information but was not explicitly </a:t>
            </a:r>
            <a:r>
              <a:rPr lang="en-US" dirty="0" smtClean="0">
                <a:ea typeface="ＭＳ Ｐゴシック" charset="-128"/>
              </a:rPr>
              <a:t>stated</a:t>
            </a:r>
            <a:endParaRPr lang="en-US" dirty="0">
              <a:ea typeface="ＭＳ Ｐゴシック" charset="-128"/>
            </a:endParaRPr>
          </a:p>
          <a:p>
            <a:pPr lvl="1" eaLnBrk="1" hangingPunct="1">
              <a:defRPr/>
            </a:pPr>
            <a:endParaRPr lang="en-US" dirty="0">
              <a:ea typeface="ＭＳ Ｐゴシック" charset="-128"/>
            </a:endParaRPr>
          </a:p>
        </p:txBody>
      </p:sp>
    </p:spTree>
    <p:extLst>
      <p:ext uri="{BB962C8B-B14F-4D97-AF65-F5344CB8AC3E}">
        <p14:creationId xmlns:p14="http://schemas.microsoft.com/office/powerpoint/2010/main" val="21712136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Fill in the blank</a:t>
            </a:r>
          </a:p>
        </p:txBody>
      </p:sp>
      <p:sp>
        <p:nvSpPr>
          <p:cNvPr id="3" name="Content Placeholder 2"/>
          <p:cNvSpPr>
            <a:spLocks noGrp="1"/>
          </p:cNvSpPr>
          <p:nvPr>
            <p:ph idx="1"/>
          </p:nvPr>
        </p:nvSpPr>
        <p:spPr/>
        <p:txBody>
          <a:bodyPr/>
          <a:lstStyle/>
          <a:p>
            <a:r>
              <a:rPr lang="en-US" dirty="0"/>
              <a:t>The store glass was ______________ when the rock hit it.</a:t>
            </a:r>
          </a:p>
          <a:p>
            <a:r>
              <a:rPr lang="en-US" dirty="0"/>
              <a:t>The children’s snowman ____________ when the temperature reached 80.</a:t>
            </a:r>
          </a:p>
          <a:p>
            <a:r>
              <a:rPr lang="en-US" dirty="0"/>
              <a:t>The flimsy Shelf ___________ under the weight of the  books.</a:t>
            </a:r>
          </a:p>
        </p:txBody>
      </p:sp>
    </p:spTree>
    <p:extLst>
      <p:ext uri="{BB962C8B-B14F-4D97-AF65-F5344CB8AC3E}">
        <p14:creationId xmlns:p14="http://schemas.microsoft.com/office/powerpoint/2010/main" val="28530427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685800" y="838200"/>
            <a:ext cx="7772400" cy="381000"/>
          </a:xfrm>
        </p:spPr>
        <p:txBody>
          <a:bodyPr/>
          <a:lstStyle/>
          <a:p>
            <a:pPr eaLnBrk="1" hangingPunct="1"/>
            <a:r>
              <a:rPr lang="en-US" altLang="en-US">
                <a:ea typeface="ＭＳ Ｐゴシック" charset="-128"/>
              </a:rPr>
              <a:t>Schemas and Scripts</a:t>
            </a:r>
          </a:p>
        </p:txBody>
      </p:sp>
      <p:sp>
        <p:nvSpPr>
          <p:cNvPr id="30723" name="Rectangle 3"/>
          <p:cNvSpPr>
            <a:spLocks noGrp="1" noChangeArrowheads="1"/>
          </p:cNvSpPr>
          <p:nvPr>
            <p:ph idx="1"/>
          </p:nvPr>
        </p:nvSpPr>
        <p:spPr>
          <a:xfrm>
            <a:off x="457200" y="1632559"/>
            <a:ext cx="5181600" cy="4419600"/>
          </a:xfrm>
        </p:spPr>
        <p:txBody>
          <a:bodyPr>
            <a:normAutofit fontScale="92500"/>
          </a:bodyPr>
          <a:lstStyle/>
          <a:p>
            <a:pPr eaLnBrk="1" hangingPunct="1">
              <a:spcBef>
                <a:spcPct val="30000"/>
              </a:spcBef>
            </a:pPr>
            <a:r>
              <a:rPr lang="en-US" altLang="en-US" dirty="0">
                <a:ea typeface="ＭＳ Ｐゴシック" charset="-128"/>
              </a:rPr>
              <a:t>Schema: knowledge about some aspect of the environment</a:t>
            </a:r>
          </a:p>
          <a:p>
            <a:pPr lvl="1" eaLnBrk="1" hangingPunct="1">
              <a:spcBef>
                <a:spcPct val="30000"/>
              </a:spcBef>
            </a:pPr>
            <a:r>
              <a:rPr lang="en-US" altLang="en-US" sz="2400" dirty="0">
                <a:ea typeface="ＭＳ Ｐゴシック" charset="-128"/>
              </a:rPr>
              <a:t>e.g., Post office, ball game, </a:t>
            </a:r>
            <a:r>
              <a:rPr lang="en-US" altLang="en-US" sz="2400" dirty="0" smtClean="0">
                <a:ea typeface="ＭＳ Ｐゴシック" charset="-128"/>
              </a:rPr>
              <a:t>classroom</a:t>
            </a:r>
          </a:p>
          <a:p>
            <a:pPr lvl="1" eaLnBrk="1" hangingPunct="1">
              <a:spcBef>
                <a:spcPct val="30000"/>
              </a:spcBef>
            </a:pPr>
            <a:r>
              <a:rPr lang="en-US" altLang="en-US" sz="2400" dirty="0" smtClean="0">
                <a:ea typeface="ＭＳ Ｐゴシック" charset="-128"/>
              </a:rPr>
              <a:t>Subjects membered there were “books” in the office.</a:t>
            </a:r>
            <a:endParaRPr lang="en-US" altLang="en-US" sz="2400" dirty="0">
              <a:ea typeface="ＭＳ Ｐゴシック" charset="-128"/>
            </a:endParaRPr>
          </a:p>
          <a:p>
            <a:pPr eaLnBrk="1" hangingPunct="1">
              <a:spcBef>
                <a:spcPct val="30000"/>
              </a:spcBef>
            </a:pPr>
            <a:r>
              <a:rPr lang="en-US" altLang="en-US" dirty="0">
                <a:ea typeface="ＭＳ Ｐゴシック" charset="-128"/>
              </a:rPr>
              <a:t>Script: conception of sequence of actions that usually occurs during a particular experience</a:t>
            </a:r>
          </a:p>
          <a:p>
            <a:pPr lvl="1" eaLnBrk="1" hangingPunct="1">
              <a:spcBef>
                <a:spcPct val="30000"/>
              </a:spcBef>
            </a:pPr>
            <a:r>
              <a:rPr lang="en-US" altLang="en-US" sz="2400" dirty="0">
                <a:ea typeface="ＭＳ Ｐゴシック" charset="-128"/>
              </a:rPr>
              <a:t>Going to a restaurant; playing </a:t>
            </a:r>
            <a:r>
              <a:rPr lang="en-US" altLang="en-US" sz="2400" dirty="0" smtClean="0">
                <a:ea typeface="ＭＳ Ｐゴシック" charset="-128"/>
              </a:rPr>
              <a:t>tennis</a:t>
            </a:r>
          </a:p>
          <a:p>
            <a:pPr>
              <a:spcBef>
                <a:spcPct val="30000"/>
              </a:spcBef>
            </a:pPr>
            <a:r>
              <a:rPr lang="en-US" altLang="en-US" dirty="0" smtClean="0">
                <a:ea typeface="ＭＳ Ｐゴシック" charset="-128"/>
              </a:rPr>
              <a:t>We might </a:t>
            </a:r>
            <a:r>
              <a:rPr lang="en-US" altLang="en-US" dirty="0" smtClean="0">
                <a:solidFill>
                  <a:srgbClr val="FF0000"/>
                </a:solidFill>
                <a:ea typeface="ＭＳ Ｐゴシック" charset="-128"/>
              </a:rPr>
              <a:t>infer</a:t>
            </a:r>
            <a:r>
              <a:rPr lang="en-US" altLang="en-US" dirty="0" smtClean="0">
                <a:ea typeface="ＭＳ Ｐゴシック" charset="-128"/>
              </a:rPr>
              <a:t> information to our memory.</a:t>
            </a:r>
            <a:endParaRPr lang="en-US" altLang="en-US" dirty="0">
              <a:ea typeface="ＭＳ Ｐゴシック" charset="-128"/>
            </a:endParaRPr>
          </a:p>
          <a:p>
            <a:pPr lvl="1" eaLnBrk="1" hangingPunct="1">
              <a:spcBef>
                <a:spcPct val="30000"/>
              </a:spcBef>
            </a:pPr>
            <a:endParaRPr lang="en-US" altLang="en-US" dirty="0">
              <a:ea typeface="ＭＳ Ｐゴシック" charset="-128"/>
            </a:endParaRPr>
          </a:p>
          <a:p>
            <a:pPr lvl="1" eaLnBrk="1" hangingPunct="1">
              <a:spcBef>
                <a:spcPct val="30000"/>
              </a:spcBef>
            </a:pPr>
            <a:endParaRPr lang="en-US" altLang="en-US" dirty="0">
              <a:ea typeface="ＭＳ Ｐゴシック" charset="-128"/>
            </a:endParaRPr>
          </a:p>
          <a:p>
            <a:pPr lvl="1" eaLnBrk="1" hangingPunct="1">
              <a:spcBef>
                <a:spcPct val="30000"/>
              </a:spcBef>
            </a:pPr>
            <a:endParaRPr lang="en-US" altLang="en-US" dirty="0">
              <a:ea typeface="ＭＳ Ｐゴシック" charset="-128"/>
            </a:endParaRPr>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15000" y="1632559"/>
            <a:ext cx="3242857" cy="3242857"/>
          </a:xfrm>
          <a:prstGeom prst="rect">
            <a:avLst/>
          </a:prstGeom>
        </p:spPr>
      </p:pic>
    </p:spTree>
    <p:extLst>
      <p:ext uri="{BB962C8B-B14F-4D97-AF65-F5344CB8AC3E}">
        <p14:creationId xmlns:p14="http://schemas.microsoft.com/office/powerpoint/2010/main" val="7675672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685800" y="838200"/>
            <a:ext cx="7772400" cy="381000"/>
          </a:xfrm>
        </p:spPr>
        <p:txBody>
          <a:bodyPr>
            <a:normAutofit fontScale="90000"/>
          </a:bodyPr>
          <a:lstStyle/>
          <a:p>
            <a:pPr eaLnBrk="1" hangingPunct="1"/>
            <a:r>
              <a:rPr lang="en-US">
                <a:ea typeface="ＭＳ Ｐゴシック" charset="-128"/>
              </a:rPr>
              <a:t>Power of Suggestion</a:t>
            </a:r>
          </a:p>
        </p:txBody>
      </p:sp>
      <p:sp>
        <p:nvSpPr>
          <p:cNvPr id="55299" name="Rectangle 3"/>
          <p:cNvSpPr>
            <a:spLocks noGrp="1" noChangeArrowheads="1"/>
          </p:cNvSpPr>
          <p:nvPr>
            <p:ph idx="1"/>
          </p:nvPr>
        </p:nvSpPr>
        <p:spPr>
          <a:xfrm>
            <a:off x="685800" y="1600200"/>
            <a:ext cx="7772400" cy="4419600"/>
          </a:xfrm>
        </p:spPr>
        <p:txBody>
          <a:bodyPr/>
          <a:lstStyle/>
          <a:p>
            <a:pPr eaLnBrk="1" hangingPunct="1">
              <a:spcBef>
                <a:spcPct val="30000"/>
              </a:spcBef>
            </a:pPr>
            <a:r>
              <a:rPr lang="en-US" sz="2800" dirty="0">
                <a:ea typeface="ＭＳ Ｐゴシック" charset="-128"/>
              </a:rPr>
              <a:t>Misinformation effect: misleading information presented after a person witnesses an event can change how that person describes the event later</a:t>
            </a:r>
          </a:p>
          <a:p>
            <a:pPr lvl="1" eaLnBrk="1" hangingPunct="1">
              <a:spcBef>
                <a:spcPct val="30000"/>
              </a:spcBef>
            </a:pPr>
            <a:r>
              <a:rPr lang="en-US" sz="2800" dirty="0">
                <a:ea typeface="ＭＳ Ｐゴシック" charset="-128"/>
              </a:rPr>
              <a:t>Misleading </a:t>
            </a:r>
            <a:r>
              <a:rPr lang="en-US" sz="2800" dirty="0" smtClean="0">
                <a:ea typeface="ＭＳ Ｐゴシック" charset="-128"/>
              </a:rPr>
              <a:t>post-event </a:t>
            </a:r>
            <a:r>
              <a:rPr lang="en-US" sz="2800" dirty="0">
                <a:ea typeface="ＭＳ Ｐゴシック" charset="-128"/>
              </a:rPr>
              <a:t>information (MPI)</a:t>
            </a:r>
          </a:p>
          <a:p>
            <a:pPr lvl="1" eaLnBrk="1" hangingPunct="1">
              <a:spcBef>
                <a:spcPct val="30000"/>
              </a:spcBef>
            </a:pPr>
            <a:endParaRPr lang="en-US" dirty="0">
              <a:ea typeface="ＭＳ Ｐゴシック" charset="-128"/>
            </a:endParaRPr>
          </a:p>
        </p:txBody>
      </p:sp>
    </p:spTree>
    <p:extLst>
      <p:ext uri="{BB962C8B-B14F-4D97-AF65-F5344CB8AC3E}">
        <p14:creationId xmlns:p14="http://schemas.microsoft.com/office/powerpoint/2010/main" val="26075181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685800" y="838200"/>
            <a:ext cx="7772400" cy="381000"/>
          </a:xfrm>
        </p:spPr>
        <p:txBody>
          <a:bodyPr/>
          <a:lstStyle/>
          <a:p>
            <a:pPr eaLnBrk="1" hangingPunct="1"/>
            <a:r>
              <a:rPr lang="en-US" altLang="en-US">
                <a:ea typeface="ＭＳ Ｐゴシック" charset="-128"/>
              </a:rPr>
              <a:t>Power of Suggestion</a:t>
            </a:r>
          </a:p>
        </p:txBody>
      </p:sp>
      <p:sp>
        <p:nvSpPr>
          <p:cNvPr id="35843" name="Rectangle 3"/>
          <p:cNvSpPr>
            <a:spLocks noGrp="1" noChangeArrowheads="1"/>
          </p:cNvSpPr>
          <p:nvPr>
            <p:ph idx="1"/>
          </p:nvPr>
        </p:nvSpPr>
        <p:spPr>
          <a:xfrm>
            <a:off x="457200" y="1752600"/>
            <a:ext cx="3733800" cy="4419600"/>
          </a:xfrm>
        </p:spPr>
        <p:txBody>
          <a:bodyPr>
            <a:normAutofit lnSpcReduction="10000"/>
          </a:bodyPr>
          <a:lstStyle/>
          <a:p>
            <a:pPr eaLnBrk="1" hangingPunct="1">
              <a:spcBef>
                <a:spcPct val="30000"/>
              </a:spcBef>
            </a:pPr>
            <a:r>
              <a:rPr lang="en-US" altLang="en-US" dirty="0">
                <a:ea typeface="ＭＳ Ｐゴシック" charset="-128"/>
              </a:rPr>
              <a:t>Loftus and coworkers (1975)</a:t>
            </a:r>
          </a:p>
          <a:p>
            <a:pPr lvl="1" eaLnBrk="1" hangingPunct="1">
              <a:spcBef>
                <a:spcPct val="30000"/>
              </a:spcBef>
            </a:pPr>
            <a:r>
              <a:rPr lang="en-US" altLang="en-US" sz="2400" dirty="0">
                <a:ea typeface="ＭＳ Ｐゴシック" charset="-128"/>
              </a:rPr>
              <a:t>See slides of traffic accident with stop sign</a:t>
            </a:r>
          </a:p>
          <a:p>
            <a:pPr lvl="1" eaLnBrk="1" hangingPunct="1">
              <a:spcBef>
                <a:spcPct val="30000"/>
              </a:spcBef>
            </a:pPr>
            <a:r>
              <a:rPr lang="en-US" altLang="en-US" sz="2400" dirty="0">
                <a:ea typeface="ＭＳ Ｐゴシック" charset="-128"/>
              </a:rPr>
              <a:t>Introduce MPI: yield sign</a:t>
            </a:r>
          </a:p>
          <a:p>
            <a:pPr lvl="1" eaLnBrk="1" hangingPunct="1">
              <a:spcBef>
                <a:spcPct val="30000"/>
              </a:spcBef>
            </a:pPr>
            <a:r>
              <a:rPr lang="en-US" altLang="en-US" sz="2400" dirty="0">
                <a:ea typeface="ＭＳ Ｐゴシック" charset="-128"/>
              </a:rPr>
              <a:t>Participants remember what they heard (yield sign) not what they saw (stop sign)</a:t>
            </a:r>
          </a:p>
          <a:p>
            <a:pPr lvl="1" eaLnBrk="1" hangingPunct="1">
              <a:spcBef>
                <a:spcPct val="30000"/>
              </a:spcBef>
            </a:pPr>
            <a:endParaRPr lang="en-US" altLang="en-US" dirty="0">
              <a:ea typeface="ＭＳ Ｐゴシック" charset="-128"/>
            </a:endParaRPr>
          </a:p>
          <a:p>
            <a:pPr lvl="1" eaLnBrk="1" hangingPunct="1">
              <a:spcBef>
                <a:spcPct val="30000"/>
              </a:spcBef>
            </a:pPr>
            <a:endParaRPr lang="en-US" altLang="en-US" dirty="0">
              <a:ea typeface="ＭＳ Ｐゴシック" charset="-128"/>
            </a:endParaRPr>
          </a:p>
          <a:p>
            <a:pPr lvl="1" eaLnBrk="1" hangingPunct="1">
              <a:spcBef>
                <a:spcPct val="30000"/>
              </a:spcBef>
            </a:pPr>
            <a:endParaRPr lang="en-US" altLang="en-US" dirty="0">
              <a:ea typeface="ＭＳ Ｐゴシック" charset="-128"/>
            </a:endParaRPr>
          </a:p>
        </p:txBody>
      </p:sp>
      <p:pic>
        <p:nvPicPr>
          <p:cNvPr id="7170" name="Picture 2" descr="Misinformation_Effect_Study"/>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343400" y="1752600"/>
            <a:ext cx="4455716" cy="3182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14853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85800" y="838200"/>
            <a:ext cx="7772400" cy="381000"/>
          </a:xfrm>
        </p:spPr>
        <p:txBody>
          <a:bodyPr/>
          <a:lstStyle/>
          <a:p>
            <a:pPr eaLnBrk="1" hangingPunct="1"/>
            <a:r>
              <a:rPr lang="en-US" altLang="en-US">
                <a:ea typeface="ＭＳ Ｐゴシック" charset="-128"/>
              </a:rPr>
              <a:t>Power of Suggestion</a:t>
            </a:r>
          </a:p>
        </p:txBody>
      </p:sp>
      <p:sp>
        <p:nvSpPr>
          <p:cNvPr id="36867" name="Rectangle 3"/>
          <p:cNvSpPr>
            <a:spLocks noGrp="1" noChangeArrowheads="1"/>
          </p:cNvSpPr>
          <p:nvPr>
            <p:ph idx="1"/>
          </p:nvPr>
        </p:nvSpPr>
        <p:spPr>
          <a:xfrm>
            <a:off x="457200" y="1661787"/>
            <a:ext cx="4267200" cy="4419600"/>
          </a:xfrm>
        </p:spPr>
        <p:txBody>
          <a:bodyPr/>
          <a:lstStyle/>
          <a:p>
            <a:pPr eaLnBrk="1" hangingPunct="1">
              <a:spcBef>
                <a:spcPct val="30000"/>
              </a:spcBef>
            </a:pPr>
            <a:r>
              <a:rPr lang="en-US" altLang="en-US" dirty="0">
                <a:ea typeface="ＭＳ Ｐゴシック" charset="-128"/>
              </a:rPr>
              <a:t>Loftus and Palmer (1974)</a:t>
            </a:r>
          </a:p>
          <a:p>
            <a:pPr lvl="1" eaLnBrk="1" hangingPunct="1">
              <a:spcBef>
                <a:spcPct val="30000"/>
              </a:spcBef>
            </a:pPr>
            <a:r>
              <a:rPr lang="en-US" altLang="en-US" sz="2400" dirty="0">
                <a:ea typeface="ＭＳ Ｐゴシック" charset="-128"/>
              </a:rPr>
              <a:t>Hear “smashed” or “hit” in description of car accident</a:t>
            </a:r>
          </a:p>
          <a:p>
            <a:pPr lvl="1" eaLnBrk="1" hangingPunct="1">
              <a:spcBef>
                <a:spcPct val="30000"/>
              </a:spcBef>
            </a:pPr>
            <a:r>
              <a:rPr lang="en-US" altLang="en-US" sz="2400" dirty="0">
                <a:ea typeface="ＭＳ Ｐゴシック" charset="-128"/>
              </a:rPr>
              <a:t>Those hearing “smashed” said the cars were going much faster than those who heard “hit”</a:t>
            </a:r>
          </a:p>
          <a:p>
            <a:pPr lvl="1" eaLnBrk="1" hangingPunct="1">
              <a:spcBef>
                <a:spcPct val="30000"/>
              </a:spcBef>
            </a:pPr>
            <a:endParaRPr lang="en-US" altLang="en-US" dirty="0">
              <a:ea typeface="ＭＳ Ｐゴシック" charset="-128"/>
            </a:endParaRPr>
          </a:p>
          <a:p>
            <a:pPr lvl="1" eaLnBrk="1" hangingPunct="1">
              <a:spcBef>
                <a:spcPct val="30000"/>
              </a:spcBef>
            </a:pPr>
            <a:endParaRPr lang="en-US" altLang="en-US" dirty="0">
              <a:ea typeface="ＭＳ Ｐゴシック" charset="-128"/>
            </a:endParaRPr>
          </a:p>
          <a:p>
            <a:pPr lvl="1" eaLnBrk="1" hangingPunct="1">
              <a:spcBef>
                <a:spcPct val="30000"/>
              </a:spcBef>
            </a:pPr>
            <a:endParaRPr lang="en-US" altLang="en-US" dirty="0">
              <a:ea typeface="ＭＳ Ｐゴシック" charset="-128"/>
            </a:endParaRPr>
          </a:p>
        </p:txBody>
      </p:sp>
      <p:pic>
        <p:nvPicPr>
          <p:cNvPr id="4" name="Picture 1" descr="C:\Users\jalderman\Desktop\imag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800600" y="1613770"/>
            <a:ext cx="3796096" cy="302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01601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xfrm>
            <a:off x="685800" y="762000"/>
            <a:ext cx="7772400" cy="533400"/>
          </a:xfrm>
        </p:spPr>
        <p:txBody>
          <a:bodyPr>
            <a:normAutofit fontScale="90000"/>
          </a:bodyPr>
          <a:lstStyle/>
          <a:p>
            <a:pPr eaLnBrk="1" hangingPunct="1"/>
            <a:r>
              <a:rPr lang="en-US">
                <a:ea typeface="ＭＳ Ｐゴシック" charset="-128"/>
              </a:rPr>
              <a:t>Power of Suggestion</a:t>
            </a:r>
          </a:p>
        </p:txBody>
      </p:sp>
      <p:sp>
        <p:nvSpPr>
          <p:cNvPr id="58371" name="Content Placeholder 2"/>
          <p:cNvSpPr>
            <a:spLocks noGrp="1"/>
          </p:cNvSpPr>
          <p:nvPr>
            <p:ph idx="1"/>
          </p:nvPr>
        </p:nvSpPr>
        <p:spPr>
          <a:xfrm>
            <a:off x="685800" y="1600200"/>
            <a:ext cx="7772400" cy="685800"/>
          </a:xfrm>
        </p:spPr>
        <p:txBody>
          <a:bodyPr>
            <a:normAutofit/>
          </a:bodyPr>
          <a:lstStyle/>
          <a:p>
            <a:pPr eaLnBrk="1" hangingPunct="1"/>
            <a:r>
              <a:rPr lang="en-US">
                <a:ea typeface="ＭＳ Ｐゴシック" charset="-128"/>
              </a:rPr>
              <a:t>Hypotheses about the misinformation effect</a:t>
            </a:r>
          </a:p>
        </p:txBody>
      </p:sp>
      <p:sp>
        <p:nvSpPr>
          <p:cNvPr id="58372" name="Rectangle 4"/>
          <p:cNvSpPr>
            <a:spLocks noChangeArrowheads="1"/>
          </p:cNvSpPr>
          <p:nvPr/>
        </p:nvSpPr>
        <p:spPr bwMode="auto">
          <a:xfrm>
            <a:off x="609600" y="5791200"/>
            <a:ext cx="59610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a:t>Caption: Explanations for the misinformation effect</a:t>
            </a:r>
          </a:p>
        </p:txBody>
      </p:sp>
      <p:pic>
        <p:nvPicPr>
          <p:cNvPr id="58373" name="Picture 5"/>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0" y="3038475"/>
            <a:ext cx="8686800" cy="176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01457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800" dirty="0" smtClean="0"/>
              <a:t>Pop quiz: </a:t>
            </a:r>
            <a:r>
              <a:rPr lang="en-US" sz="2800" dirty="0"/>
              <a:t>Which of the following statements is TRUE</a:t>
            </a:r>
            <a:r>
              <a:rPr lang="en-US" sz="2800" dirty="0" smtClean="0"/>
              <a:t>?</a:t>
            </a:r>
            <a:endParaRPr lang="en-US" sz="2800" dirty="0"/>
          </a:p>
        </p:txBody>
      </p:sp>
      <p:sp>
        <p:nvSpPr>
          <p:cNvPr id="3" name="Content Placeholder 2"/>
          <p:cNvSpPr>
            <a:spLocks noGrp="1"/>
          </p:cNvSpPr>
          <p:nvPr>
            <p:ph idx="1"/>
          </p:nvPr>
        </p:nvSpPr>
        <p:spPr>
          <a:xfrm>
            <a:off x="584682" y="1676400"/>
            <a:ext cx="8008037" cy="3932325"/>
          </a:xfrm>
        </p:spPr>
        <p:txBody>
          <a:bodyPr>
            <a:noAutofit/>
          </a:bodyPr>
          <a:lstStyle/>
          <a:p>
            <a:pPr marL="457200" indent="-457200">
              <a:buFont typeface="+mj-lt"/>
              <a:buAutoNum type="alphaUcPeriod"/>
            </a:pPr>
            <a:r>
              <a:rPr lang="en-US" dirty="0" smtClean="0"/>
              <a:t>People tend to remember </a:t>
            </a:r>
            <a:r>
              <a:rPr lang="en-US" dirty="0"/>
              <a:t>what they </a:t>
            </a:r>
            <a:r>
              <a:rPr lang="en-US" dirty="0" smtClean="0"/>
              <a:t>saw, </a:t>
            </a:r>
            <a:r>
              <a:rPr lang="en-US" dirty="0"/>
              <a:t>not they </a:t>
            </a:r>
            <a:r>
              <a:rPr lang="en-US" dirty="0" smtClean="0"/>
              <a:t>heard.</a:t>
            </a:r>
            <a:endParaRPr lang="en-US" dirty="0"/>
          </a:p>
          <a:p>
            <a:pPr marL="457200" indent="-457200">
              <a:buFont typeface="+mj-lt"/>
              <a:buAutoNum type="alphaUcPeriod"/>
            </a:pPr>
            <a:r>
              <a:rPr lang="en-US" dirty="0"/>
              <a:t>According to the hypothesis of memory trace replacement, misleading post-event information (MPI) happens when the correct information is interfered by the incorrect information. </a:t>
            </a:r>
          </a:p>
          <a:p>
            <a:pPr marL="457200" indent="-457200">
              <a:buFont typeface="+mj-lt"/>
              <a:buAutoNum type="alphaUcPeriod"/>
            </a:pPr>
            <a:r>
              <a:rPr lang="en-US" dirty="0"/>
              <a:t>MPI can be caused by misattributing the source (e.g. mixed up two things, two persons, or two events) </a:t>
            </a:r>
          </a:p>
          <a:p>
            <a:pPr marL="457200" indent="-457200">
              <a:buFont typeface="+mj-lt"/>
              <a:buAutoNum type="alphaUcPeriod"/>
            </a:pPr>
            <a:r>
              <a:rPr lang="en-US" dirty="0"/>
              <a:t>Source monitoring errors occur when we infer information to our memory e.g. After looking at the photo of an office, we mistakenly remembered that there was a computer in the office. </a:t>
            </a:r>
          </a:p>
        </p:txBody>
      </p:sp>
    </p:spTree>
    <p:extLst>
      <p:ext uri="{BB962C8B-B14F-4D97-AF65-F5344CB8AC3E}">
        <p14:creationId xmlns:p14="http://schemas.microsoft.com/office/powerpoint/2010/main" val="9353206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685800" y="838200"/>
            <a:ext cx="7772400" cy="381000"/>
          </a:xfrm>
        </p:spPr>
        <p:txBody>
          <a:bodyPr>
            <a:normAutofit fontScale="90000"/>
          </a:bodyPr>
          <a:lstStyle/>
          <a:p>
            <a:pPr eaLnBrk="1" hangingPunct="1"/>
            <a:r>
              <a:rPr lang="en-US">
                <a:ea typeface="ＭＳ Ｐゴシック" charset="-128"/>
              </a:rPr>
              <a:t>False Memories</a:t>
            </a:r>
          </a:p>
        </p:txBody>
      </p:sp>
      <p:sp>
        <p:nvSpPr>
          <p:cNvPr id="63491" name="Rectangle 3"/>
          <p:cNvSpPr>
            <a:spLocks noGrp="1" noChangeArrowheads="1"/>
          </p:cNvSpPr>
          <p:nvPr>
            <p:ph idx="1"/>
          </p:nvPr>
        </p:nvSpPr>
        <p:spPr>
          <a:xfrm>
            <a:off x="685800" y="1600200"/>
            <a:ext cx="7772400" cy="4419600"/>
          </a:xfrm>
        </p:spPr>
        <p:txBody>
          <a:bodyPr/>
          <a:lstStyle/>
          <a:p>
            <a:pPr eaLnBrk="1" hangingPunct="1">
              <a:spcBef>
                <a:spcPct val="30000"/>
              </a:spcBef>
            </a:pPr>
            <a:r>
              <a:rPr lang="en-US" sz="2800" dirty="0">
                <a:ea typeface="ＭＳ Ｐゴシック" charset="-128"/>
              </a:rPr>
              <a:t>Hyman and coworkers (1995)</a:t>
            </a:r>
          </a:p>
          <a:p>
            <a:pPr lvl="1" eaLnBrk="1" hangingPunct="1">
              <a:spcBef>
                <a:spcPct val="30000"/>
              </a:spcBef>
            </a:pPr>
            <a:r>
              <a:rPr lang="en-US" sz="2800" dirty="0">
                <a:ea typeface="ＭＳ Ｐゴシック" charset="-128"/>
              </a:rPr>
              <a:t>Participants’ parents gave descriptions of childhood experiences</a:t>
            </a:r>
          </a:p>
          <a:p>
            <a:pPr lvl="1" eaLnBrk="1" hangingPunct="1">
              <a:spcBef>
                <a:spcPct val="30000"/>
              </a:spcBef>
            </a:pPr>
            <a:r>
              <a:rPr lang="en-US" sz="2800" dirty="0">
                <a:ea typeface="ＭＳ Ｐゴシック" charset="-128"/>
              </a:rPr>
              <a:t>Participant had conversation about experiences with experimenter; experimenter added new (false) events</a:t>
            </a:r>
          </a:p>
          <a:p>
            <a:pPr lvl="1" eaLnBrk="1" hangingPunct="1">
              <a:spcBef>
                <a:spcPct val="30000"/>
              </a:spcBef>
            </a:pPr>
            <a:r>
              <a:rPr lang="en-US" sz="2800" dirty="0">
                <a:ea typeface="ＭＳ Ｐゴシック" charset="-128"/>
              </a:rPr>
              <a:t>When discussing it later, participant “remembered” the new (false) events as actually happening</a:t>
            </a:r>
          </a:p>
          <a:p>
            <a:pPr lvl="1" eaLnBrk="1" hangingPunct="1">
              <a:spcBef>
                <a:spcPct val="30000"/>
              </a:spcBef>
            </a:pPr>
            <a:endParaRPr lang="en-US" dirty="0">
              <a:ea typeface="ＭＳ Ｐゴシック" charset="-128"/>
            </a:endParaRPr>
          </a:p>
          <a:p>
            <a:pPr lvl="1" eaLnBrk="1" hangingPunct="1">
              <a:spcBef>
                <a:spcPct val="30000"/>
              </a:spcBef>
            </a:pPr>
            <a:endParaRPr lang="en-US" dirty="0">
              <a:ea typeface="ＭＳ Ｐゴシック" charset="-128"/>
            </a:endParaRPr>
          </a:p>
          <a:p>
            <a:pPr lvl="1" eaLnBrk="1" hangingPunct="1">
              <a:spcBef>
                <a:spcPct val="30000"/>
              </a:spcBef>
            </a:pPr>
            <a:endParaRPr lang="en-US" dirty="0">
              <a:ea typeface="ＭＳ Ｐゴシック" charset="-128"/>
            </a:endParaRPr>
          </a:p>
          <a:p>
            <a:pPr lvl="1" eaLnBrk="1" hangingPunct="1">
              <a:spcBef>
                <a:spcPct val="30000"/>
              </a:spcBef>
            </a:pPr>
            <a:endParaRPr lang="en-US" dirty="0">
              <a:ea typeface="ＭＳ Ｐゴシック" charset="-128"/>
            </a:endParaRPr>
          </a:p>
        </p:txBody>
      </p:sp>
    </p:spTree>
    <p:extLst>
      <p:ext uri="{BB962C8B-B14F-4D97-AF65-F5344CB8AC3E}">
        <p14:creationId xmlns:p14="http://schemas.microsoft.com/office/powerpoint/2010/main" val="8741439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888" y="576626"/>
            <a:ext cx="4706520" cy="1442674"/>
          </a:xfrm>
        </p:spPr>
        <p:txBody>
          <a:bodyPr/>
          <a:lstStyle/>
          <a:p>
            <a:r>
              <a:rPr lang="en-US" sz="3600" dirty="0" err="1"/>
              <a:t>Pezdek</a:t>
            </a:r>
            <a:r>
              <a:rPr lang="en-US" sz="3600" dirty="0"/>
              <a:t> &amp; Hodge, 1999 </a:t>
            </a:r>
            <a:br>
              <a:rPr lang="en-US" sz="3600" dirty="0"/>
            </a:br>
            <a:r>
              <a:rPr lang="en-US" sz="3600" dirty="0"/>
              <a:t>The Role of Plausibility</a:t>
            </a:r>
          </a:p>
        </p:txBody>
      </p:sp>
      <p:sp>
        <p:nvSpPr>
          <p:cNvPr id="3" name="Content Placeholder 2"/>
          <p:cNvSpPr>
            <a:spLocks noGrp="1"/>
          </p:cNvSpPr>
          <p:nvPr>
            <p:ph idx="1"/>
          </p:nvPr>
        </p:nvSpPr>
        <p:spPr>
          <a:xfrm>
            <a:off x="609600" y="2286000"/>
            <a:ext cx="7467600" cy="3951337"/>
          </a:xfrm>
        </p:spPr>
        <p:txBody>
          <a:bodyPr/>
          <a:lstStyle/>
          <a:p>
            <a:r>
              <a:rPr lang="en-US" dirty="0"/>
              <a:t>Participants</a:t>
            </a:r>
          </a:p>
          <a:p>
            <a:pPr lvl="1"/>
            <a:r>
              <a:rPr lang="en-US" dirty="0"/>
              <a:t>19 5 to 7 year old children</a:t>
            </a:r>
          </a:p>
          <a:p>
            <a:pPr lvl="1"/>
            <a:r>
              <a:rPr lang="en-US" dirty="0"/>
              <a:t>20 9 to 12 year old children</a:t>
            </a:r>
          </a:p>
          <a:p>
            <a:r>
              <a:rPr lang="en-US" dirty="0"/>
              <a:t>Methods</a:t>
            </a:r>
          </a:p>
          <a:p>
            <a:pPr lvl="1"/>
            <a:r>
              <a:rPr lang="en-US" dirty="0"/>
              <a:t>Read description of two true and two false events that supposedly happened when they were 4.</a:t>
            </a:r>
          </a:p>
          <a:p>
            <a:pPr lvl="1"/>
            <a:r>
              <a:rPr lang="en-US" dirty="0"/>
              <a:t>False Events</a:t>
            </a:r>
          </a:p>
          <a:p>
            <a:pPr lvl="2"/>
            <a:r>
              <a:rPr lang="en-US" dirty="0"/>
              <a:t>Lost in mall (plausible)</a:t>
            </a:r>
          </a:p>
          <a:p>
            <a:pPr lvl="2"/>
            <a:r>
              <a:rPr lang="en-US" dirty="0"/>
              <a:t>Receive Rectal Enema (implausible)</a:t>
            </a:r>
          </a:p>
          <a:p>
            <a:pPr lvl="1"/>
            <a:endParaRPr lang="en-US" dirty="0"/>
          </a:p>
        </p:txBody>
      </p:sp>
      <p:pic>
        <p:nvPicPr>
          <p:cNvPr id="10242" name="Picture 2" descr="Image result for child lost in child lost in a mall"/>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334000" y="1297963"/>
            <a:ext cx="3467622" cy="23049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07540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Pezdek</a:t>
            </a:r>
            <a:r>
              <a:rPr lang="en-US" dirty="0"/>
              <a:t> &amp; Hodge, 1999 </a:t>
            </a:r>
            <a:br>
              <a:rPr lang="en-US" dirty="0"/>
            </a:br>
            <a:r>
              <a:rPr lang="en-US" dirty="0"/>
              <a:t>The Role of Plausibility</a:t>
            </a:r>
          </a:p>
        </p:txBody>
      </p:sp>
      <p:sp>
        <p:nvSpPr>
          <p:cNvPr id="3" name="Content Placeholder 2"/>
          <p:cNvSpPr>
            <a:spLocks noGrp="1"/>
          </p:cNvSpPr>
          <p:nvPr>
            <p:ph idx="1"/>
          </p:nvPr>
        </p:nvSpPr>
        <p:spPr/>
        <p:txBody>
          <a:bodyPr/>
          <a:lstStyle/>
          <a:p>
            <a:r>
              <a:rPr lang="en-US" sz="2800" dirty="0"/>
              <a:t>Results</a:t>
            </a:r>
          </a:p>
          <a:p>
            <a:pPr lvl="1"/>
            <a:r>
              <a:rPr lang="en-US" sz="2800" dirty="0"/>
              <a:t>54% (21) of the children did not remember the false events.</a:t>
            </a:r>
          </a:p>
          <a:p>
            <a:pPr lvl="1"/>
            <a:r>
              <a:rPr lang="en-US" sz="2800" dirty="0"/>
              <a:t>14 children recalled the plausible, but not the implausible event.</a:t>
            </a:r>
          </a:p>
          <a:p>
            <a:pPr lvl="1"/>
            <a:r>
              <a:rPr lang="en-US" sz="2800" dirty="0"/>
              <a:t>3 of the younger children recalled both false events.</a:t>
            </a:r>
          </a:p>
          <a:p>
            <a:r>
              <a:rPr lang="en-US" b="1" dirty="0"/>
              <a:t>How does something become plausible?</a:t>
            </a:r>
          </a:p>
        </p:txBody>
      </p:sp>
    </p:spTree>
    <p:extLst>
      <p:ext uri="{BB962C8B-B14F-4D97-AF65-F5344CB8AC3E}">
        <p14:creationId xmlns:p14="http://schemas.microsoft.com/office/powerpoint/2010/main" val="182346561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Repressed or Constructed memories of Abuse?</a:t>
            </a:r>
          </a:p>
        </p:txBody>
      </p:sp>
      <p:sp>
        <p:nvSpPr>
          <p:cNvPr id="3" name="Content Placeholder 2"/>
          <p:cNvSpPr>
            <a:spLocks noGrp="1"/>
          </p:cNvSpPr>
          <p:nvPr>
            <p:ph idx="1"/>
          </p:nvPr>
        </p:nvSpPr>
        <p:spPr>
          <a:xfrm>
            <a:off x="551280" y="2209800"/>
            <a:ext cx="8041440" cy="4267200"/>
          </a:xfrm>
        </p:spPr>
        <p:txBody>
          <a:bodyPr>
            <a:normAutofit/>
          </a:bodyPr>
          <a:lstStyle/>
          <a:p>
            <a:r>
              <a:rPr lang="en-US" sz="2800" dirty="0"/>
              <a:t>American survey – average therapist estimated that 11% of the population have </a:t>
            </a:r>
            <a:r>
              <a:rPr lang="en-US" sz="2800" dirty="0" smtClean="0">
                <a:solidFill>
                  <a:srgbClr val="FF0000"/>
                </a:solidFill>
              </a:rPr>
              <a:t>“repressed memories”</a:t>
            </a:r>
            <a:r>
              <a:rPr lang="en-US" sz="2800" dirty="0" smtClean="0"/>
              <a:t> </a:t>
            </a:r>
            <a:r>
              <a:rPr lang="en-US" sz="2800" dirty="0"/>
              <a:t>of child abuse.</a:t>
            </a:r>
          </a:p>
          <a:p>
            <a:r>
              <a:rPr lang="en-US" sz="2800" dirty="0"/>
              <a:t>British and American doctoral level therapist – 7 in 10 said they had used techniques (hypnosis, drugs, etc.) to help clients recover suspected repressed memories of abuse</a:t>
            </a:r>
            <a:r>
              <a:rPr lang="en-US" sz="2800" dirty="0" smtClean="0"/>
              <a:t>.</a:t>
            </a:r>
            <a:endParaRPr lang="en-US" sz="2800" dirty="0"/>
          </a:p>
        </p:txBody>
      </p:sp>
    </p:spTree>
    <p:extLst>
      <p:ext uri="{BB962C8B-B14F-4D97-AF65-F5344CB8AC3E}">
        <p14:creationId xmlns:p14="http://schemas.microsoft.com/office/powerpoint/2010/main" val="249674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Repressed or Constructed memories of Abuse?</a:t>
            </a:r>
          </a:p>
        </p:txBody>
      </p:sp>
      <p:sp>
        <p:nvSpPr>
          <p:cNvPr id="3" name="Content Placeholder 2"/>
          <p:cNvSpPr>
            <a:spLocks noGrp="1"/>
          </p:cNvSpPr>
          <p:nvPr>
            <p:ph idx="1"/>
          </p:nvPr>
        </p:nvSpPr>
        <p:spPr>
          <a:xfrm>
            <a:off x="304800" y="2038388"/>
            <a:ext cx="8287920" cy="4438612"/>
          </a:xfrm>
        </p:spPr>
        <p:txBody>
          <a:bodyPr>
            <a:normAutofit/>
          </a:bodyPr>
          <a:lstStyle/>
          <a:p>
            <a:r>
              <a:rPr lang="en-US" sz="2800" dirty="0" smtClean="0"/>
              <a:t>Roughly </a:t>
            </a:r>
            <a:r>
              <a:rPr lang="en-US" sz="2800" dirty="0"/>
              <a:t>60-80% of clinicians, psychoanalysts, and therapists surveyed agreed to some extent that traumatic memories are often repressed and can be retrieved in therapy, compared to less than 30% of research-oriented psychologists. (2013</a:t>
            </a:r>
            <a:r>
              <a:rPr lang="en-US" sz="2800" dirty="0" smtClean="0"/>
              <a:t>)</a:t>
            </a:r>
          </a:p>
          <a:p>
            <a:r>
              <a:rPr lang="en-US" sz="2800" dirty="0">
                <a:hlinkClick r:id="rId2"/>
              </a:rPr>
              <a:t>https://www.youtube.com/watch?v=8fGC87zdLag</a:t>
            </a:r>
            <a:endParaRPr lang="en-US" sz="2800" dirty="0"/>
          </a:p>
          <a:p>
            <a:r>
              <a:rPr lang="en-US" sz="2800" dirty="0">
                <a:hlinkClick r:id="rId3"/>
              </a:rPr>
              <a:t>http://www.salon.com/2010/09/20/meredith_maran_my_lie_interview/</a:t>
            </a:r>
            <a:endParaRPr lang="en-US" sz="2800" dirty="0"/>
          </a:p>
        </p:txBody>
      </p:sp>
    </p:spTree>
    <p:extLst>
      <p:ext uri="{BB962C8B-B14F-4D97-AF65-F5344CB8AC3E}">
        <p14:creationId xmlns:p14="http://schemas.microsoft.com/office/powerpoint/2010/main" val="13777850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685800" y="762000"/>
            <a:ext cx="7772400" cy="533400"/>
          </a:xfrm>
        </p:spPr>
        <p:txBody>
          <a:bodyPr>
            <a:normAutofit fontScale="90000"/>
          </a:bodyPr>
          <a:lstStyle/>
          <a:p>
            <a:pPr eaLnBrk="1" hangingPunct="1"/>
            <a:r>
              <a:rPr lang="en-US">
                <a:ea typeface="ＭＳ Ｐゴシック" charset="-128"/>
              </a:rPr>
              <a:t>Errors in Eyewitness Testimony</a:t>
            </a:r>
          </a:p>
        </p:txBody>
      </p:sp>
      <p:sp>
        <p:nvSpPr>
          <p:cNvPr id="64515" name="Rectangle 3"/>
          <p:cNvSpPr>
            <a:spLocks noGrp="1" noChangeArrowheads="1"/>
          </p:cNvSpPr>
          <p:nvPr>
            <p:ph idx="1"/>
          </p:nvPr>
        </p:nvSpPr>
        <p:spPr/>
        <p:txBody>
          <a:bodyPr>
            <a:normAutofit/>
          </a:bodyPr>
          <a:lstStyle/>
          <a:p>
            <a:pPr eaLnBrk="1" hangingPunct="1"/>
            <a:r>
              <a:rPr lang="en-US" dirty="0">
                <a:ea typeface="ＭＳ Ｐゴシック" charset="-128"/>
              </a:rPr>
              <a:t>Testimony by an eyewitness to a crime about what he or she saw during the crime</a:t>
            </a:r>
          </a:p>
          <a:p>
            <a:pPr eaLnBrk="1" hangingPunct="1"/>
            <a:r>
              <a:rPr lang="en-US" dirty="0">
                <a:ea typeface="ＭＳ Ｐゴシック" charset="-128"/>
              </a:rPr>
              <a:t>One of the most convincing types of evidence to a jury</a:t>
            </a:r>
          </a:p>
          <a:p>
            <a:pPr lvl="1" eaLnBrk="1" hangingPunct="1"/>
            <a:r>
              <a:rPr lang="en-US" sz="2400" dirty="0">
                <a:ea typeface="ＭＳ Ｐゴシック" charset="-128"/>
              </a:rPr>
              <a:t>Assume that people see and remember accurately</a:t>
            </a:r>
          </a:p>
          <a:p>
            <a:pPr eaLnBrk="1" hangingPunct="1"/>
            <a:r>
              <a:rPr lang="en-US" dirty="0">
                <a:ea typeface="ＭＳ Ｐゴシック" charset="-128"/>
              </a:rPr>
              <a:t>But, like other memory, eyewitness testimony can be inaccurate</a:t>
            </a:r>
          </a:p>
          <a:p>
            <a:pPr lvl="1" eaLnBrk="1" hangingPunct="1"/>
            <a:r>
              <a:rPr lang="en-US" sz="2400" dirty="0">
                <a:ea typeface="ＭＳ Ｐゴシック" charset="-128"/>
              </a:rPr>
              <a:t>Mistaken identity</a:t>
            </a:r>
          </a:p>
          <a:p>
            <a:pPr lvl="1" eaLnBrk="1" hangingPunct="1"/>
            <a:r>
              <a:rPr lang="en-US" sz="2400" dirty="0">
                <a:ea typeface="ＭＳ Ｐゴシック" charset="-128"/>
              </a:rPr>
              <a:t>Constructive nature of memory</a:t>
            </a:r>
          </a:p>
          <a:p>
            <a:pPr lvl="1" eaLnBrk="1" hangingPunct="1"/>
            <a:endParaRPr lang="en-US" dirty="0">
              <a:ea typeface="ＭＳ Ｐゴシック" charset="-128"/>
            </a:endParaRPr>
          </a:p>
          <a:p>
            <a:pPr lvl="1" eaLnBrk="1" hangingPunct="1"/>
            <a:endParaRPr lang="en-US" dirty="0">
              <a:ea typeface="ＭＳ Ｐゴシック" charset="-128"/>
            </a:endParaRPr>
          </a:p>
          <a:p>
            <a:pPr lvl="1" eaLnBrk="1" hangingPunct="1"/>
            <a:endParaRPr lang="en-US" dirty="0">
              <a:ea typeface="ＭＳ Ｐゴシック" charset="-128"/>
            </a:endParaRPr>
          </a:p>
        </p:txBody>
      </p:sp>
    </p:spTree>
    <p:extLst>
      <p:ext uri="{BB962C8B-B14F-4D97-AF65-F5344CB8AC3E}">
        <p14:creationId xmlns:p14="http://schemas.microsoft.com/office/powerpoint/2010/main" val="7968525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685800" y="838200"/>
            <a:ext cx="7772400" cy="381000"/>
          </a:xfrm>
        </p:spPr>
        <p:txBody>
          <a:bodyPr>
            <a:normAutofit fontScale="90000"/>
          </a:bodyPr>
          <a:lstStyle/>
          <a:p>
            <a:pPr eaLnBrk="1" hangingPunct="1"/>
            <a:r>
              <a:rPr lang="en-US">
                <a:ea typeface="ＭＳ Ｐゴシック" charset="-128"/>
              </a:rPr>
              <a:t>Errors in Eyewitness Testimony</a:t>
            </a:r>
          </a:p>
        </p:txBody>
      </p:sp>
      <p:sp>
        <p:nvSpPr>
          <p:cNvPr id="65539" name="Rectangle 3"/>
          <p:cNvSpPr>
            <a:spLocks noGrp="1" noChangeArrowheads="1"/>
          </p:cNvSpPr>
          <p:nvPr>
            <p:ph idx="1"/>
          </p:nvPr>
        </p:nvSpPr>
        <p:spPr>
          <a:xfrm>
            <a:off x="685800" y="1752600"/>
            <a:ext cx="4648200" cy="4419600"/>
          </a:xfrm>
        </p:spPr>
        <p:txBody>
          <a:bodyPr/>
          <a:lstStyle/>
          <a:p>
            <a:pPr eaLnBrk="1" hangingPunct="1">
              <a:spcBef>
                <a:spcPct val="30000"/>
              </a:spcBef>
            </a:pPr>
            <a:r>
              <a:rPr lang="en-US" dirty="0">
                <a:ea typeface="ＭＳ Ｐゴシック" charset="-128"/>
              </a:rPr>
              <a:t>Wells &amp; Bradfield (1998)</a:t>
            </a:r>
          </a:p>
          <a:p>
            <a:pPr lvl="1" eaLnBrk="1" hangingPunct="1">
              <a:spcBef>
                <a:spcPct val="30000"/>
              </a:spcBef>
            </a:pPr>
            <a:r>
              <a:rPr lang="en-US" sz="2400" dirty="0">
                <a:ea typeface="ＭＳ Ｐゴシック" charset="-128"/>
              </a:rPr>
              <a:t>Participants view security videotape with gunman in view for 8 seconds</a:t>
            </a:r>
          </a:p>
          <a:p>
            <a:pPr lvl="1" eaLnBrk="1" hangingPunct="1">
              <a:spcBef>
                <a:spcPct val="30000"/>
              </a:spcBef>
            </a:pPr>
            <a:r>
              <a:rPr lang="en-US" sz="2400" dirty="0">
                <a:ea typeface="ＭＳ Ｐゴシック" charset="-128"/>
              </a:rPr>
              <a:t>Everyone identified someone as the gunman from photographs afterwards</a:t>
            </a:r>
          </a:p>
          <a:p>
            <a:pPr lvl="1" eaLnBrk="1" hangingPunct="1">
              <a:spcBef>
                <a:spcPct val="30000"/>
              </a:spcBef>
            </a:pPr>
            <a:r>
              <a:rPr lang="en-US" sz="2400" dirty="0">
                <a:ea typeface="ＭＳ Ｐゴシック" charset="-128"/>
              </a:rPr>
              <a:t>The actual gunman’s picture </a:t>
            </a:r>
            <a:r>
              <a:rPr lang="en-US" sz="2400" dirty="0">
                <a:solidFill>
                  <a:srgbClr val="FF0000"/>
                </a:solidFill>
                <a:ea typeface="ＭＳ Ｐゴシック" charset="-128"/>
              </a:rPr>
              <a:t>was not </a:t>
            </a:r>
            <a:r>
              <a:rPr lang="en-US" sz="2400" dirty="0" smtClean="0">
                <a:solidFill>
                  <a:srgbClr val="FF0000"/>
                </a:solidFill>
                <a:ea typeface="ＭＳ Ｐゴシック" charset="-128"/>
              </a:rPr>
              <a:t>presented</a:t>
            </a:r>
            <a:r>
              <a:rPr lang="en-US" sz="2400" dirty="0" smtClean="0">
                <a:ea typeface="ＭＳ Ｐゴシック" charset="-128"/>
              </a:rPr>
              <a:t>.</a:t>
            </a:r>
            <a:endParaRPr lang="en-US" dirty="0">
              <a:ea typeface="ＭＳ Ｐゴシック" charset="-128"/>
            </a:endParaRPr>
          </a:p>
          <a:p>
            <a:pPr lvl="1" eaLnBrk="1" hangingPunct="1">
              <a:spcBef>
                <a:spcPct val="30000"/>
              </a:spcBef>
            </a:pPr>
            <a:endParaRPr lang="en-US" dirty="0">
              <a:ea typeface="ＭＳ Ｐゴシック" charset="-128"/>
            </a:endParaRPr>
          </a:p>
          <a:p>
            <a:pPr lvl="1" eaLnBrk="1" hangingPunct="1">
              <a:spcBef>
                <a:spcPct val="30000"/>
              </a:spcBef>
            </a:pPr>
            <a:endParaRPr lang="en-US" dirty="0">
              <a:ea typeface="ＭＳ Ｐゴシック" charset="-128"/>
            </a:endParaRPr>
          </a:p>
          <a:p>
            <a:pPr lvl="1" eaLnBrk="1" hangingPunct="1">
              <a:spcBef>
                <a:spcPct val="30000"/>
              </a:spcBef>
            </a:pPr>
            <a:endParaRPr lang="en-US" dirty="0">
              <a:ea typeface="ＭＳ Ｐゴシック" charset="-128"/>
            </a:endParaRPr>
          </a:p>
        </p:txBody>
      </p:sp>
      <p:pic>
        <p:nvPicPr>
          <p:cNvPr id="2" name="Picture 1"/>
          <p:cNvPicPr>
            <a:picLocks noChangeAspect="1"/>
          </p:cNvPicPr>
          <p:nvPr/>
        </p:nvPicPr>
        <p:blipFill>
          <a:blip r:embed="rId2"/>
          <a:stretch>
            <a:fillRect/>
          </a:stretch>
        </p:blipFill>
        <p:spPr>
          <a:xfrm>
            <a:off x="5562600" y="1905000"/>
            <a:ext cx="3198958" cy="2790581"/>
          </a:xfrm>
          <a:prstGeom prst="rect">
            <a:avLst/>
          </a:prstGeom>
        </p:spPr>
      </p:pic>
    </p:spTree>
    <p:extLst>
      <p:ext uri="{BB962C8B-B14F-4D97-AF65-F5344CB8AC3E}">
        <p14:creationId xmlns:p14="http://schemas.microsoft.com/office/powerpoint/2010/main" val="25462515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685800" y="838200"/>
            <a:ext cx="7772400" cy="381000"/>
          </a:xfrm>
        </p:spPr>
        <p:txBody>
          <a:bodyPr>
            <a:normAutofit fontScale="90000"/>
          </a:bodyPr>
          <a:lstStyle/>
          <a:p>
            <a:pPr eaLnBrk="1" hangingPunct="1"/>
            <a:r>
              <a:rPr lang="en-US">
                <a:ea typeface="ＭＳ Ｐゴシック" charset="-128"/>
              </a:rPr>
              <a:t>Errors in Eyewitness Testimony</a:t>
            </a:r>
          </a:p>
        </p:txBody>
      </p:sp>
      <p:sp>
        <p:nvSpPr>
          <p:cNvPr id="65539" name="Rectangle 3"/>
          <p:cNvSpPr>
            <a:spLocks noGrp="1" noChangeArrowheads="1"/>
          </p:cNvSpPr>
          <p:nvPr>
            <p:ph idx="1"/>
          </p:nvPr>
        </p:nvSpPr>
        <p:spPr>
          <a:xfrm>
            <a:off x="551145" y="1600200"/>
            <a:ext cx="7772400" cy="4419600"/>
          </a:xfrm>
        </p:spPr>
        <p:txBody>
          <a:bodyPr/>
          <a:lstStyle/>
          <a:p>
            <a:pPr>
              <a:spcBef>
                <a:spcPct val="30000"/>
              </a:spcBef>
            </a:pPr>
            <a:r>
              <a:rPr lang="en-US" sz="2600" dirty="0" smtClean="0">
                <a:ea typeface="ＭＳ Ｐゴシック" charset="-128"/>
              </a:rPr>
              <a:t>Common practice: Police Lineup</a:t>
            </a:r>
          </a:p>
          <a:p>
            <a:pPr>
              <a:spcBef>
                <a:spcPct val="30000"/>
              </a:spcBef>
            </a:pPr>
            <a:r>
              <a:rPr lang="en-US" sz="2600" dirty="0">
                <a:ea typeface="ＭＳ Ｐゴシック" charset="-128"/>
              </a:rPr>
              <a:t> increases the chances that the witness will pick </a:t>
            </a:r>
            <a:r>
              <a:rPr lang="en-US" sz="2600" dirty="0" smtClean="0">
                <a:ea typeface="ＭＳ Ｐゴシック" charset="-128"/>
              </a:rPr>
              <a:t>someone</a:t>
            </a:r>
            <a:r>
              <a:rPr lang="en-US" sz="2600" dirty="0">
                <a:ea typeface="ＭＳ Ｐゴシック" charset="-128"/>
              </a:rPr>
              <a:t> </a:t>
            </a:r>
            <a:r>
              <a:rPr lang="en-US" sz="2600" dirty="0" smtClean="0">
                <a:ea typeface="ＭＳ Ｐゴシック" charset="-128"/>
              </a:rPr>
              <a:t>because: </a:t>
            </a:r>
            <a:r>
              <a:rPr lang="en-US" sz="2600" dirty="0">
                <a:ea typeface="ＭＳ Ｐゴシック" charset="-128"/>
              </a:rPr>
              <a:t>“Well, the guy with the beard looks more like the robber than any of the other men, so that’s probably the one.”</a:t>
            </a:r>
          </a:p>
          <a:p>
            <a:pPr lvl="1" eaLnBrk="1" hangingPunct="1">
              <a:spcBef>
                <a:spcPct val="30000"/>
              </a:spcBef>
            </a:pPr>
            <a:endParaRPr lang="en-US" dirty="0">
              <a:ea typeface="ＭＳ Ｐゴシック" charset="-128"/>
            </a:endParaRPr>
          </a:p>
          <a:p>
            <a:pPr lvl="1" eaLnBrk="1" hangingPunct="1">
              <a:spcBef>
                <a:spcPct val="30000"/>
              </a:spcBef>
            </a:pPr>
            <a:endParaRPr lang="en-US" dirty="0">
              <a:ea typeface="ＭＳ Ｐゴシック" charset="-128"/>
            </a:endParaRPr>
          </a:p>
          <a:p>
            <a:pPr lvl="1" eaLnBrk="1" hangingPunct="1">
              <a:spcBef>
                <a:spcPct val="30000"/>
              </a:spcBef>
            </a:pPr>
            <a:endParaRPr lang="en-US" dirty="0">
              <a:ea typeface="ＭＳ Ｐゴシック" charset="-128"/>
            </a:endParaRPr>
          </a:p>
          <a:p>
            <a:pPr lvl="1" eaLnBrk="1" hangingPunct="1">
              <a:spcBef>
                <a:spcPct val="30000"/>
              </a:spcBef>
            </a:pPr>
            <a:endParaRPr lang="en-US" dirty="0">
              <a:ea typeface="ＭＳ Ｐゴシック" charset="-128"/>
            </a:endParaRPr>
          </a:p>
        </p:txBody>
      </p:sp>
      <p:pic>
        <p:nvPicPr>
          <p:cNvPr id="12294" name="Picture 6" descr="Image result for police line up suspect for identification"/>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652733" y="4046537"/>
            <a:ext cx="5569223" cy="2354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35078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685800" y="838200"/>
            <a:ext cx="7772400" cy="381000"/>
          </a:xfrm>
        </p:spPr>
        <p:txBody>
          <a:bodyPr>
            <a:normAutofit fontScale="90000"/>
          </a:bodyPr>
          <a:lstStyle/>
          <a:p>
            <a:pPr eaLnBrk="1" hangingPunct="1"/>
            <a:r>
              <a:rPr lang="en-US">
                <a:ea typeface="ＭＳ Ｐゴシック" charset="-128"/>
              </a:rPr>
              <a:t>Errors in Eyewitness Testimony</a:t>
            </a:r>
          </a:p>
        </p:txBody>
      </p:sp>
      <p:sp>
        <p:nvSpPr>
          <p:cNvPr id="66563" name="Rectangle 3"/>
          <p:cNvSpPr>
            <a:spLocks noGrp="1" noChangeArrowheads="1"/>
          </p:cNvSpPr>
          <p:nvPr>
            <p:ph idx="1"/>
          </p:nvPr>
        </p:nvSpPr>
        <p:spPr>
          <a:xfrm>
            <a:off x="685800" y="1600200"/>
            <a:ext cx="7772400" cy="4419600"/>
          </a:xfrm>
        </p:spPr>
        <p:txBody>
          <a:bodyPr/>
          <a:lstStyle/>
          <a:p>
            <a:pPr eaLnBrk="1" hangingPunct="1">
              <a:spcBef>
                <a:spcPct val="30000"/>
              </a:spcBef>
            </a:pPr>
            <a:r>
              <a:rPr lang="en-US" dirty="0">
                <a:ea typeface="ＭＳ Ｐゴシック" charset="-128"/>
              </a:rPr>
              <a:t>Errors due to attention and arousal</a:t>
            </a:r>
          </a:p>
          <a:p>
            <a:pPr lvl="1" eaLnBrk="1" hangingPunct="1">
              <a:spcBef>
                <a:spcPct val="30000"/>
              </a:spcBef>
            </a:pPr>
            <a:r>
              <a:rPr lang="en-US" sz="2400" dirty="0">
                <a:ea typeface="ＭＳ Ｐゴシック" charset="-128"/>
              </a:rPr>
              <a:t>Low: attend to irrelevant information</a:t>
            </a:r>
          </a:p>
          <a:p>
            <a:pPr lvl="1" eaLnBrk="1" hangingPunct="1">
              <a:spcBef>
                <a:spcPct val="30000"/>
              </a:spcBef>
            </a:pPr>
            <a:r>
              <a:rPr lang="en-US" sz="2400" dirty="0">
                <a:ea typeface="ＭＳ Ｐゴシック" charset="-128"/>
              </a:rPr>
              <a:t>High: focus too narrowly (Weapon Focus)</a:t>
            </a:r>
          </a:p>
          <a:p>
            <a:pPr lvl="1" eaLnBrk="1" hangingPunct="1">
              <a:spcBef>
                <a:spcPct val="30000"/>
              </a:spcBef>
            </a:pPr>
            <a:r>
              <a:rPr lang="en-US" sz="2400" dirty="0" smtClean="0">
                <a:solidFill>
                  <a:srgbClr val="FF0000"/>
                </a:solidFill>
                <a:ea typeface="ＭＳ Ｐゴシック" charset="-128"/>
              </a:rPr>
              <a:t>Moderate</a:t>
            </a:r>
            <a:r>
              <a:rPr lang="en-US" sz="2400" dirty="0">
                <a:ea typeface="ＭＳ Ｐゴシック" charset="-128"/>
              </a:rPr>
              <a:t>: best for being aware of relevant information</a:t>
            </a:r>
          </a:p>
          <a:p>
            <a:pPr lvl="1" eaLnBrk="1" hangingPunct="1">
              <a:spcBef>
                <a:spcPct val="30000"/>
              </a:spcBef>
            </a:pPr>
            <a:endParaRPr lang="en-US" dirty="0">
              <a:ea typeface="ＭＳ Ｐゴシック" charset="-128"/>
            </a:endParaRPr>
          </a:p>
          <a:p>
            <a:pPr lvl="1" eaLnBrk="1" hangingPunct="1">
              <a:spcBef>
                <a:spcPct val="30000"/>
              </a:spcBef>
            </a:pPr>
            <a:endParaRPr lang="en-US" dirty="0">
              <a:ea typeface="ＭＳ Ｐゴシック" charset="-128"/>
            </a:endParaRPr>
          </a:p>
          <a:p>
            <a:pPr lvl="1" eaLnBrk="1" hangingPunct="1">
              <a:spcBef>
                <a:spcPct val="30000"/>
              </a:spcBef>
            </a:pPr>
            <a:endParaRPr lang="en-US" dirty="0">
              <a:ea typeface="ＭＳ Ｐゴシック" charset="-128"/>
            </a:endParaRPr>
          </a:p>
          <a:p>
            <a:pPr lvl="1" eaLnBrk="1" hangingPunct="1">
              <a:spcBef>
                <a:spcPct val="30000"/>
              </a:spcBef>
            </a:pPr>
            <a:endParaRPr lang="en-US" dirty="0">
              <a:ea typeface="ＭＳ Ｐゴシック" charset="-128"/>
            </a:endParaRPr>
          </a:p>
        </p:txBody>
      </p:sp>
    </p:spTree>
    <p:extLst>
      <p:ext uri="{BB962C8B-B14F-4D97-AF65-F5344CB8AC3E}">
        <p14:creationId xmlns:p14="http://schemas.microsoft.com/office/powerpoint/2010/main" val="24360272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685800" y="838200"/>
            <a:ext cx="7772400" cy="381000"/>
          </a:xfrm>
        </p:spPr>
        <p:txBody>
          <a:bodyPr>
            <a:normAutofit fontScale="90000"/>
          </a:bodyPr>
          <a:lstStyle/>
          <a:p>
            <a:pPr eaLnBrk="1" hangingPunct="1"/>
            <a:r>
              <a:rPr lang="en-US">
                <a:ea typeface="ＭＳ Ｐゴシック" charset="-128"/>
              </a:rPr>
              <a:t>Errors in Eyewitness Testimony</a:t>
            </a:r>
          </a:p>
        </p:txBody>
      </p:sp>
      <p:sp>
        <p:nvSpPr>
          <p:cNvPr id="69635" name="Rectangle 3"/>
          <p:cNvSpPr>
            <a:spLocks noGrp="1" noChangeArrowheads="1"/>
          </p:cNvSpPr>
          <p:nvPr>
            <p:ph idx="1"/>
          </p:nvPr>
        </p:nvSpPr>
        <p:spPr>
          <a:xfrm>
            <a:off x="685800" y="1600200"/>
            <a:ext cx="7772400" cy="4419600"/>
          </a:xfrm>
        </p:spPr>
        <p:txBody>
          <a:bodyPr/>
          <a:lstStyle/>
          <a:p>
            <a:pPr eaLnBrk="1" hangingPunct="1">
              <a:spcBef>
                <a:spcPct val="30000"/>
              </a:spcBef>
            </a:pPr>
            <a:r>
              <a:rPr lang="en-US" sz="2800" dirty="0">
                <a:ea typeface="ＭＳ Ｐゴシック" charset="-128"/>
              </a:rPr>
              <a:t>Errors due to familiarity</a:t>
            </a:r>
          </a:p>
          <a:p>
            <a:pPr lvl="1" eaLnBrk="1" hangingPunct="1">
              <a:spcBef>
                <a:spcPct val="30000"/>
              </a:spcBef>
            </a:pPr>
            <a:r>
              <a:rPr lang="en-US" sz="2800" dirty="0">
                <a:ea typeface="ＭＳ Ｐゴシック" charset="-128"/>
              </a:rPr>
              <a:t>Source monitoring (Ross et al.,1994</a:t>
            </a:r>
            <a:r>
              <a:rPr lang="en-US" sz="2800" dirty="0" smtClean="0">
                <a:ea typeface="ＭＳ Ｐゴシック" charset="-128"/>
              </a:rPr>
              <a:t>)</a:t>
            </a:r>
          </a:p>
          <a:p>
            <a:pPr lvl="1" eaLnBrk="1" hangingPunct="1">
              <a:spcBef>
                <a:spcPct val="30000"/>
              </a:spcBef>
            </a:pPr>
            <a:r>
              <a:rPr lang="en-US" sz="2800" dirty="0" smtClean="0">
                <a:ea typeface="ＭＳ Ｐゴシック" charset="-128"/>
              </a:rPr>
              <a:t>You met that person before</a:t>
            </a:r>
            <a:endParaRPr lang="en-US" sz="2800" dirty="0">
              <a:ea typeface="ＭＳ Ｐゴシック" charset="-128"/>
            </a:endParaRPr>
          </a:p>
          <a:p>
            <a:pPr lvl="1" eaLnBrk="1" hangingPunct="1">
              <a:spcBef>
                <a:spcPct val="30000"/>
              </a:spcBef>
            </a:pPr>
            <a:endParaRPr lang="en-US" dirty="0">
              <a:ea typeface="ＭＳ Ｐゴシック" charset="-128"/>
            </a:endParaRPr>
          </a:p>
          <a:p>
            <a:pPr lvl="1" eaLnBrk="1" hangingPunct="1">
              <a:spcBef>
                <a:spcPct val="30000"/>
              </a:spcBef>
            </a:pPr>
            <a:endParaRPr lang="en-US" dirty="0">
              <a:ea typeface="ＭＳ Ｐゴシック" charset="-128"/>
            </a:endParaRPr>
          </a:p>
          <a:p>
            <a:pPr lvl="1" eaLnBrk="1" hangingPunct="1">
              <a:spcBef>
                <a:spcPct val="30000"/>
              </a:spcBef>
            </a:pPr>
            <a:endParaRPr lang="en-US" dirty="0">
              <a:ea typeface="ＭＳ Ｐゴシック" charset="-128"/>
            </a:endParaRPr>
          </a:p>
          <a:p>
            <a:pPr lvl="1" eaLnBrk="1" hangingPunct="1">
              <a:spcBef>
                <a:spcPct val="30000"/>
              </a:spcBef>
            </a:pPr>
            <a:endParaRPr lang="en-US" dirty="0">
              <a:ea typeface="ＭＳ Ｐゴシック" charset="-128"/>
            </a:endParaRPr>
          </a:p>
        </p:txBody>
      </p:sp>
      <p:pic>
        <p:nvPicPr>
          <p:cNvPr id="13314" name="Picture 2" descr="Related image"/>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505200" y="3352800"/>
            <a:ext cx="4639812" cy="3048000"/>
          </a:xfrm>
          <a:prstGeom prst="rect">
            <a:avLst/>
          </a:prstGeom>
          <a:noFill/>
          <a:extLst>
            <a:ext uri="{909E8E84-426E-40DD-AFC4-6F175D3DCCD1}">
              <a14:hiddenFill xmlns:a14="http://schemas.microsoft.com/office/drawing/2010/main">
                <a:solidFill>
                  <a:srgbClr val="FFFFFF"/>
                </a:solidFill>
              </a14:hiddenFill>
            </a:ext>
          </a:extLst>
        </p:spPr>
      </p:pic>
      <p:sp>
        <p:nvSpPr>
          <p:cNvPr id="2" name="Down Arrow 1"/>
          <p:cNvSpPr/>
          <p:nvPr/>
        </p:nvSpPr>
        <p:spPr>
          <a:xfrm>
            <a:off x="6324600" y="2819400"/>
            <a:ext cx="381000" cy="609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03903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685800" y="838200"/>
            <a:ext cx="7772400" cy="381000"/>
          </a:xfrm>
        </p:spPr>
        <p:txBody>
          <a:bodyPr>
            <a:normAutofit fontScale="90000"/>
          </a:bodyPr>
          <a:lstStyle/>
          <a:p>
            <a:pPr eaLnBrk="1" hangingPunct="1"/>
            <a:r>
              <a:rPr lang="en-US">
                <a:ea typeface="ＭＳ Ｐゴシック" charset="-128"/>
              </a:rPr>
              <a:t>Errors in Eyewitness Testimony</a:t>
            </a:r>
          </a:p>
        </p:txBody>
      </p:sp>
      <p:sp>
        <p:nvSpPr>
          <p:cNvPr id="72707" name="Rectangle 3"/>
          <p:cNvSpPr>
            <a:spLocks noGrp="1" noChangeArrowheads="1"/>
          </p:cNvSpPr>
          <p:nvPr>
            <p:ph idx="1"/>
          </p:nvPr>
        </p:nvSpPr>
        <p:spPr>
          <a:xfrm>
            <a:off x="457200" y="1600200"/>
            <a:ext cx="4495800" cy="4419600"/>
          </a:xfrm>
        </p:spPr>
        <p:txBody>
          <a:bodyPr>
            <a:normAutofit/>
          </a:bodyPr>
          <a:lstStyle/>
          <a:p>
            <a:pPr eaLnBrk="1" hangingPunct="1">
              <a:spcBef>
                <a:spcPct val="30000"/>
              </a:spcBef>
            </a:pPr>
            <a:r>
              <a:rPr lang="en-US" dirty="0">
                <a:ea typeface="ＭＳ Ｐゴシック" charset="-128"/>
              </a:rPr>
              <a:t>Errors due to suggestion</a:t>
            </a:r>
          </a:p>
          <a:p>
            <a:pPr lvl="1" eaLnBrk="1" hangingPunct="1">
              <a:spcBef>
                <a:spcPct val="30000"/>
              </a:spcBef>
            </a:pPr>
            <a:r>
              <a:rPr lang="en-US" sz="2400" dirty="0">
                <a:ea typeface="ＭＳ Ｐゴシック" charset="-128"/>
              </a:rPr>
              <a:t>Suggestive questioning</a:t>
            </a:r>
          </a:p>
          <a:p>
            <a:pPr lvl="3">
              <a:spcBef>
                <a:spcPct val="30000"/>
              </a:spcBef>
            </a:pPr>
            <a:r>
              <a:rPr lang="en-US" sz="2400" dirty="0" smtClean="0">
                <a:ea typeface="ＭＳ Ｐゴシック" charset="-128"/>
              </a:rPr>
              <a:t>“</a:t>
            </a:r>
            <a:r>
              <a:rPr lang="en-US" sz="2400" dirty="0">
                <a:ea typeface="ＭＳ Ｐゴシック" charset="-128"/>
              </a:rPr>
              <a:t>Which one of these men did it?”</a:t>
            </a:r>
          </a:p>
          <a:p>
            <a:pPr lvl="3">
              <a:spcBef>
                <a:spcPct val="30000"/>
              </a:spcBef>
            </a:pPr>
            <a:r>
              <a:rPr lang="en-US" sz="2400" dirty="0">
                <a:ea typeface="ＭＳ Ｐゴシック" charset="-128"/>
              </a:rPr>
              <a:t>Should have said: “is one of these men the perpetrator?”</a:t>
            </a:r>
          </a:p>
          <a:p>
            <a:pPr lvl="1" eaLnBrk="1" hangingPunct="1">
              <a:spcBef>
                <a:spcPct val="30000"/>
              </a:spcBef>
            </a:pPr>
            <a:r>
              <a:rPr lang="en-US" sz="2400" dirty="0">
                <a:ea typeface="ＭＳ Ｐゴシック" charset="-128"/>
              </a:rPr>
              <a:t>Confirming feedback</a:t>
            </a:r>
          </a:p>
          <a:p>
            <a:pPr lvl="2">
              <a:spcBef>
                <a:spcPct val="30000"/>
              </a:spcBef>
            </a:pPr>
            <a:r>
              <a:rPr lang="en-US" sz="2400" dirty="0">
                <a:ea typeface="ＭＳ Ｐゴシック" charset="-128"/>
              </a:rPr>
              <a:t>Boasts participants confidence</a:t>
            </a:r>
          </a:p>
          <a:p>
            <a:pPr lvl="1" eaLnBrk="1" hangingPunct="1">
              <a:spcBef>
                <a:spcPct val="30000"/>
              </a:spcBef>
            </a:pPr>
            <a:endParaRPr lang="en-US" dirty="0">
              <a:ea typeface="ＭＳ Ｐゴシック" charset="-128"/>
            </a:endParaRPr>
          </a:p>
          <a:p>
            <a:pPr lvl="1" eaLnBrk="1" hangingPunct="1">
              <a:spcBef>
                <a:spcPct val="30000"/>
              </a:spcBef>
            </a:pPr>
            <a:endParaRPr lang="en-US" dirty="0">
              <a:ea typeface="ＭＳ Ｐゴシック" charset="-128"/>
            </a:endParaRPr>
          </a:p>
        </p:txBody>
      </p:sp>
      <p:pic>
        <p:nvPicPr>
          <p:cNvPr id="14338" name="Picture 2" descr="Image result for police lineup cartoon"/>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53000" y="1580367"/>
            <a:ext cx="3998369" cy="335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81680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true story</a:t>
            </a:r>
            <a:endParaRPr lang="en-US" dirty="0"/>
          </a:p>
        </p:txBody>
      </p:sp>
      <p:sp>
        <p:nvSpPr>
          <p:cNvPr id="3" name="Content Placeholder 2"/>
          <p:cNvSpPr>
            <a:spLocks noGrp="1"/>
          </p:cNvSpPr>
          <p:nvPr>
            <p:ph idx="1"/>
          </p:nvPr>
        </p:nvSpPr>
        <p:spPr>
          <a:xfrm>
            <a:off x="584682" y="1881102"/>
            <a:ext cx="5511318" cy="4367298"/>
          </a:xfrm>
        </p:spPr>
        <p:txBody>
          <a:bodyPr>
            <a:normAutofit lnSpcReduction="10000"/>
          </a:bodyPr>
          <a:lstStyle/>
          <a:p>
            <a:r>
              <a:rPr lang="en-US" dirty="0" smtClean="0"/>
              <a:t>Mr. A was arrested for a minor offense, but he was identified by </a:t>
            </a:r>
            <a:r>
              <a:rPr lang="en-US" dirty="0"/>
              <a:t>witnesses as the criminal in relation to the rapes and </a:t>
            </a:r>
            <a:r>
              <a:rPr lang="en-US" dirty="0" smtClean="0"/>
              <a:t>robberies.</a:t>
            </a:r>
          </a:p>
          <a:p>
            <a:r>
              <a:rPr lang="en-US" dirty="0" smtClean="0"/>
              <a:t>Although he was innocent, the case against him was so strong that </a:t>
            </a:r>
            <a:r>
              <a:rPr lang="en-US" b="1" dirty="0" smtClean="0"/>
              <a:t>he started questioning himself</a:t>
            </a:r>
            <a:r>
              <a:rPr lang="en-US" dirty="0" smtClean="0"/>
              <a:t>. </a:t>
            </a:r>
          </a:p>
          <a:p>
            <a:r>
              <a:rPr lang="en-US" dirty="0" smtClean="0"/>
              <a:t>He lost everything: marriage, job…etc.</a:t>
            </a:r>
          </a:p>
          <a:p>
            <a:r>
              <a:rPr lang="en-US" dirty="0" smtClean="0"/>
              <a:t>At last he cleared his name after the police arrested the real criminal.</a:t>
            </a:r>
          </a:p>
          <a:p>
            <a:r>
              <a:rPr lang="en-US" dirty="0" smtClean="0"/>
              <a:t>The story was adapted into a 1986 film.</a:t>
            </a:r>
            <a:endParaRPr lang="en-US" dirty="0"/>
          </a:p>
        </p:txBody>
      </p:sp>
      <p:pic>
        <p:nvPicPr>
          <p:cNvPr id="4098" name="Picture 2" descr="Blind Justice 1986 TV Film American VHS Cover.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96000" y="1879237"/>
            <a:ext cx="2718294" cy="39711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64010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Innocence Project</a:t>
            </a:r>
          </a:p>
        </p:txBody>
      </p:sp>
      <p:sp>
        <p:nvSpPr>
          <p:cNvPr id="3" name="Content Placeholder 2"/>
          <p:cNvSpPr>
            <a:spLocks noGrp="1"/>
          </p:cNvSpPr>
          <p:nvPr>
            <p:ph idx="1"/>
          </p:nvPr>
        </p:nvSpPr>
        <p:spPr>
          <a:xfrm>
            <a:off x="457200" y="1879237"/>
            <a:ext cx="4572000" cy="4369163"/>
          </a:xfrm>
        </p:spPr>
        <p:txBody>
          <a:bodyPr>
            <a:normAutofit lnSpcReduction="10000"/>
          </a:bodyPr>
          <a:lstStyle/>
          <a:p>
            <a:r>
              <a:rPr lang="en-US" dirty="0" smtClean="0"/>
              <a:t>Many innocent people were mistakenly convicted based on eyewitness testimony.</a:t>
            </a:r>
          </a:p>
          <a:p>
            <a:r>
              <a:rPr lang="en-US" dirty="0" smtClean="0"/>
              <a:t>Now DNA testing can prove their innocence. </a:t>
            </a:r>
          </a:p>
          <a:p>
            <a:r>
              <a:rPr lang="en-US" dirty="0" smtClean="0"/>
              <a:t>Exonerated </a:t>
            </a:r>
            <a:r>
              <a:rPr lang="en-US" dirty="0"/>
              <a:t>274 </a:t>
            </a:r>
            <a:r>
              <a:rPr lang="en-US" dirty="0" smtClean="0"/>
              <a:t>People</a:t>
            </a:r>
          </a:p>
          <a:p>
            <a:r>
              <a:rPr lang="en-US" dirty="0">
                <a:hlinkClick r:id="rId2"/>
              </a:rPr>
              <a:t>https://www.youtube.com/watch?v=Cgg35eNBllA</a:t>
            </a:r>
            <a:endParaRPr lang="en-US" dirty="0"/>
          </a:p>
          <a:p>
            <a:r>
              <a:rPr lang="en-US" dirty="0">
                <a:hlinkClick r:id="rId3"/>
              </a:rPr>
              <a:t>http://www.innocenceproject.org/understand/Eyewitness-Misidentification.php</a:t>
            </a:r>
            <a:endParaRPr lang="en-US" dirty="0"/>
          </a:p>
        </p:txBody>
      </p:sp>
      <p:pic>
        <p:nvPicPr>
          <p:cNvPr id="11266" name="Picture 2" descr="Image result for innocence project"/>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181600" y="1922745"/>
            <a:ext cx="3657600" cy="26917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965811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Wise et al. (2009)</a:t>
            </a:r>
          </a:p>
        </p:txBody>
      </p:sp>
      <p:sp>
        <p:nvSpPr>
          <p:cNvPr id="3" name="Content Placeholder 2"/>
          <p:cNvSpPr>
            <a:spLocks noGrp="1"/>
          </p:cNvSpPr>
          <p:nvPr>
            <p:ph idx="1"/>
          </p:nvPr>
        </p:nvSpPr>
        <p:spPr>
          <a:xfrm>
            <a:off x="685800" y="1981200"/>
            <a:ext cx="7467600" cy="3951337"/>
          </a:xfrm>
        </p:spPr>
        <p:txBody>
          <a:bodyPr/>
          <a:lstStyle/>
          <a:p>
            <a:r>
              <a:rPr lang="en-US" dirty="0"/>
              <a:t>What US Prosecutors and Defense Attorneys Know about Eye witness testimony.</a:t>
            </a:r>
          </a:p>
          <a:p>
            <a:pPr lvl="1"/>
            <a:r>
              <a:rPr lang="en-US" dirty="0"/>
              <a:t>73 </a:t>
            </a:r>
            <a:r>
              <a:rPr lang="en-US" dirty="0" smtClean="0"/>
              <a:t>Prosecutors</a:t>
            </a:r>
            <a:endParaRPr lang="en-US" dirty="0"/>
          </a:p>
          <a:p>
            <a:pPr lvl="1"/>
            <a:r>
              <a:rPr lang="en-US" dirty="0"/>
              <a:t>1184 Defense </a:t>
            </a:r>
            <a:r>
              <a:rPr lang="en-US" dirty="0" smtClean="0"/>
              <a:t>attorneys</a:t>
            </a:r>
            <a:endParaRPr lang="en-US" dirty="0"/>
          </a:p>
          <a:p>
            <a:r>
              <a:rPr lang="en-US" dirty="0"/>
              <a:t>The Results</a:t>
            </a:r>
          </a:p>
          <a:p>
            <a:pPr lvl="1"/>
            <a:r>
              <a:rPr lang="en-US" dirty="0"/>
              <a:t>Prosecutors had significantly less knowledge than </a:t>
            </a:r>
            <a:r>
              <a:rPr lang="en-US" dirty="0" smtClean="0"/>
              <a:t>defense lawyers.</a:t>
            </a:r>
            <a:endParaRPr lang="en-US" dirty="0"/>
          </a:p>
          <a:p>
            <a:pPr lvl="1"/>
            <a:r>
              <a:rPr lang="en-US" dirty="0"/>
              <a:t>Prosecutors were </a:t>
            </a:r>
            <a:r>
              <a:rPr lang="en-US" dirty="0" smtClean="0"/>
              <a:t>less </a:t>
            </a:r>
            <a:r>
              <a:rPr lang="en-US" dirty="0"/>
              <a:t>skeptical of jurors knowledge of eyewitness testimony.</a:t>
            </a:r>
          </a:p>
        </p:txBody>
      </p:sp>
    </p:spTree>
    <p:extLst>
      <p:ext uri="{BB962C8B-B14F-4D97-AF65-F5344CB8AC3E}">
        <p14:creationId xmlns:p14="http://schemas.microsoft.com/office/powerpoint/2010/main" val="28222889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800" dirty="0" smtClean="0"/>
              <a:t>Pop quiz: </a:t>
            </a:r>
            <a:r>
              <a:rPr lang="en-US" sz="2800" dirty="0"/>
              <a:t>Which of the following statements is TRUE</a:t>
            </a:r>
            <a:r>
              <a:rPr lang="en-US" sz="2800" dirty="0" smtClean="0"/>
              <a:t>?</a:t>
            </a:r>
            <a:endParaRPr lang="en-US" dirty="0"/>
          </a:p>
        </p:txBody>
      </p:sp>
      <p:sp>
        <p:nvSpPr>
          <p:cNvPr id="3" name="Content Placeholder 2"/>
          <p:cNvSpPr>
            <a:spLocks noGrp="1"/>
          </p:cNvSpPr>
          <p:nvPr>
            <p:ph idx="1"/>
          </p:nvPr>
        </p:nvSpPr>
        <p:spPr/>
        <p:txBody>
          <a:bodyPr>
            <a:normAutofit fontScale="92500" lnSpcReduction="20000"/>
          </a:bodyPr>
          <a:lstStyle/>
          <a:p>
            <a:pPr marL="514350" indent="-514350">
              <a:buFont typeface="+mj-lt"/>
              <a:buAutoNum type="alphaUcPeriod"/>
            </a:pPr>
            <a:r>
              <a:rPr lang="en-US" sz="2600" dirty="0" smtClean="0"/>
              <a:t>Some </a:t>
            </a:r>
            <a:r>
              <a:rPr lang="en-US" sz="2600" dirty="0"/>
              <a:t>men are falsely accused by their daughters of sexual abuse after psychotherapists used questionable methods to extract so-called repressed memory.</a:t>
            </a:r>
          </a:p>
          <a:p>
            <a:pPr marL="514350" indent="-514350">
              <a:buFont typeface="+mj-lt"/>
              <a:buAutoNum type="alphaUcPeriod"/>
            </a:pPr>
            <a:r>
              <a:rPr lang="en-US" sz="2600" dirty="0"/>
              <a:t>In the experiment conducted by Wels and Bradfield, after viewing a videotape about a crime, every participant identified someone as the gunman from the photographs presented later when the actual gunman was not in the photos. </a:t>
            </a:r>
          </a:p>
          <a:p>
            <a:pPr marL="514350" indent="-514350">
              <a:buFont typeface="+mj-lt"/>
              <a:buAutoNum type="alphaUcPeriod"/>
            </a:pPr>
            <a:r>
              <a:rPr lang="en-US" sz="2600" dirty="0"/>
              <a:t>In a typical police lineup, the witness tends to pick someone that looks like a criminal.</a:t>
            </a:r>
          </a:p>
          <a:p>
            <a:pPr marL="514350" indent="-514350">
              <a:buFont typeface="+mj-lt"/>
              <a:buAutoNum type="alphaUcPeriod"/>
            </a:pPr>
            <a:r>
              <a:rPr lang="en-US" sz="2600" dirty="0"/>
              <a:t>All of the above</a:t>
            </a:r>
          </a:p>
          <a:p>
            <a:endParaRPr lang="en-US" dirty="0"/>
          </a:p>
        </p:txBody>
      </p:sp>
    </p:spTree>
    <p:extLst>
      <p:ext uri="{BB962C8B-B14F-4D97-AF65-F5344CB8AC3E}">
        <p14:creationId xmlns:p14="http://schemas.microsoft.com/office/powerpoint/2010/main" val="397263298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685800" y="838200"/>
            <a:ext cx="7772400" cy="381000"/>
          </a:xfrm>
        </p:spPr>
        <p:txBody>
          <a:bodyPr/>
          <a:lstStyle/>
          <a:p>
            <a:pPr eaLnBrk="1" hangingPunct="1"/>
            <a:r>
              <a:rPr lang="en-US" altLang="en-US">
                <a:ea typeface="ＭＳ Ｐゴシック" charset="-128"/>
              </a:rPr>
              <a:t>What Is Being Done?</a:t>
            </a:r>
          </a:p>
        </p:txBody>
      </p:sp>
      <p:sp>
        <p:nvSpPr>
          <p:cNvPr id="53251" name="Rectangle 3"/>
          <p:cNvSpPr>
            <a:spLocks noGrp="1" noChangeArrowheads="1"/>
          </p:cNvSpPr>
          <p:nvPr>
            <p:ph idx="1"/>
          </p:nvPr>
        </p:nvSpPr>
        <p:spPr>
          <a:xfrm>
            <a:off x="671186" y="1905000"/>
            <a:ext cx="7772400" cy="4419600"/>
          </a:xfrm>
        </p:spPr>
        <p:txBody>
          <a:bodyPr/>
          <a:lstStyle/>
          <a:p>
            <a:pPr eaLnBrk="1" hangingPunct="1">
              <a:spcBef>
                <a:spcPct val="30000"/>
              </a:spcBef>
            </a:pPr>
            <a:r>
              <a:rPr lang="en-US" altLang="en-US" dirty="0">
                <a:ea typeface="ＭＳ Ｐゴシック" charset="-128"/>
              </a:rPr>
              <a:t>Inform witness perpetrator might not be in lineup</a:t>
            </a:r>
          </a:p>
          <a:p>
            <a:pPr eaLnBrk="1" hangingPunct="1">
              <a:spcBef>
                <a:spcPct val="30000"/>
              </a:spcBef>
            </a:pPr>
            <a:r>
              <a:rPr lang="en-US" altLang="en-US" dirty="0">
                <a:ea typeface="ＭＳ Ｐゴシック" charset="-128"/>
              </a:rPr>
              <a:t>Use “fillers” </a:t>
            </a:r>
            <a:r>
              <a:rPr lang="en-US" altLang="en-US" dirty="0" smtClean="0">
                <a:ea typeface="ＭＳ Ｐゴシック" charset="-128"/>
              </a:rPr>
              <a:t>(foils or innocent people) in </a:t>
            </a:r>
            <a:r>
              <a:rPr lang="en-US" altLang="en-US" dirty="0">
                <a:ea typeface="ＭＳ Ｐゴシック" charset="-128"/>
              </a:rPr>
              <a:t>lineup similar to suspect</a:t>
            </a:r>
          </a:p>
          <a:p>
            <a:pPr eaLnBrk="1" hangingPunct="1">
              <a:spcBef>
                <a:spcPct val="30000"/>
              </a:spcBef>
            </a:pPr>
            <a:r>
              <a:rPr lang="en-US" altLang="en-US" dirty="0">
                <a:ea typeface="ＭＳ Ｐゴシック" charset="-128"/>
              </a:rPr>
              <a:t>Use sequential presentation (not simultaneous)</a:t>
            </a:r>
          </a:p>
          <a:p>
            <a:pPr eaLnBrk="1" hangingPunct="1">
              <a:spcBef>
                <a:spcPct val="30000"/>
              </a:spcBef>
            </a:pPr>
            <a:r>
              <a:rPr lang="en-US" altLang="en-US" dirty="0">
                <a:ea typeface="ＭＳ Ｐゴシック" charset="-128"/>
              </a:rPr>
              <a:t>Improve interviewing </a:t>
            </a:r>
            <a:r>
              <a:rPr lang="en-US" altLang="en-US" dirty="0" smtClean="0">
                <a:ea typeface="ＭＳ Ｐゴシック" charset="-128"/>
              </a:rPr>
              <a:t>techniques: Avoid leading questions</a:t>
            </a:r>
            <a:endParaRPr lang="en-US" altLang="en-US" dirty="0">
              <a:ea typeface="ＭＳ Ｐゴシック" charset="-128"/>
            </a:endParaRPr>
          </a:p>
          <a:p>
            <a:pPr lvl="1" eaLnBrk="1" hangingPunct="1">
              <a:spcBef>
                <a:spcPct val="30000"/>
              </a:spcBef>
            </a:pPr>
            <a:endParaRPr lang="en-US" altLang="en-US" dirty="0">
              <a:ea typeface="ＭＳ Ｐゴシック" charset="-128"/>
            </a:endParaRPr>
          </a:p>
          <a:p>
            <a:pPr lvl="1" eaLnBrk="1" hangingPunct="1">
              <a:spcBef>
                <a:spcPct val="30000"/>
              </a:spcBef>
            </a:pPr>
            <a:endParaRPr lang="en-US" altLang="en-US" dirty="0">
              <a:ea typeface="ＭＳ Ｐゴシック" charset="-128"/>
            </a:endParaRPr>
          </a:p>
          <a:p>
            <a:pPr lvl="1" eaLnBrk="1" hangingPunct="1">
              <a:spcBef>
                <a:spcPct val="30000"/>
              </a:spcBef>
            </a:pPr>
            <a:endParaRPr lang="en-US" altLang="en-US" dirty="0">
              <a:ea typeface="ＭＳ Ｐゴシック" charset="-128"/>
            </a:endParaRPr>
          </a:p>
          <a:p>
            <a:pPr lvl="1" eaLnBrk="1" hangingPunct="1">
              <a:spcBef>
                <a:spcPct val="30000"/>
              </a:spcBef>
            </a:pPr>
            <a:endParaRPr lang="en-US" altLang="en-US" dirty="0">
              <a:ea typeface="ＭＳ Ｐゴシック" charset="-128"/>
            </a:endParaRPr>
          </a:p>
        </p:txBody>
      </p:sp>
    </p:spTree>
    <p:extLst>
      <p:ext uri="{BB962C8B-B14F-4D97-AF65-F5344CB8AC3E}">
        <p14:creationId xmlns:p14="http://schemas.microsoft.com/office/powerpoint/2010/main" val="130161317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Faith integration</a:t>
            </a:r>
            <a:endParaRPr lang="en-US" dirty="0"/>
          </a:p>
        </p:txBody>
      </p:sp>
      <p:sp>
        <p:nvSpPr>
          <p:cNvPr id="3" name="Content Placeholder 2"/>
          <p:cNvSpPr>
            <a:spLocks noGrp="1"/>
          </p:cNvSpPr>
          <p:nvPr>
            <p:ph idx="1"/>
          </p:nvPr>
        </p:nvSpPr>
        <p:spPr/>
        <p:txBody>
          <a:bodyPr>
            <a:normAutofit/>
          </a:bodyPr>
          <a:lstStyle/>
          <a:p>
            <a:pPr marL="0" indent="0">
              <a:buNone/>
            </a:pPr>
            <a:r>
              <a:rPr lang="en-US" sz="2800" dirty="0"/>
              <a:t>Matthew 7: </a:t>
            </a:r>
            <a:r>
              <a:rPr lang="en-US" sz="2800" dirty="0" smtClean="0"/>
              <a:t>Do </a:t>
            </a:r>
            <a:r>
              <a:rPr lang="en-US" sz="2800" dirty="0"/>
              <a:t>not judge, or you too will be judged. </a:t>
            </a:r>
            <a:r>
              <a:rPr lang="en-US" sz="2800" dirty="0" smtClean="0"/>
              <a:t>For </a:t>
            </a:r>
            <a:r>
              <a:rPr lang="en-US" sz="2800" dirty="0"/>
              <a:t>in the same way you judge others, you will be judged, and with the measure you use, it will be measured to </a:t>
            </a:r>
            <a:r>
              <a:rPr lang="en-US" sz="2800" dirty="0" smtClean="0"/>
              <a:t>you. Why </a:t>
            </a:r>
            <a:r>
              <a:rPr lang="en-US" sz="2800" dirty="0"/>
              <a:t>do you look at the speck of sawdust in your brother’s eye and pay no attention to the plank in your own eye? 4 How can you say to your brother, ‘Let me take the speck out of your eye,’ when all the time there is a plank in your own eye?</a:t>
            </a:r>
          </a:p>
        </p:txBody>
      </p:sp>
    </p:spTree>
    <p:extLst>
      <p:ext uri="{BB962C8B-B14F-4D97-AF65-F5344CB8AC3E}">
        <p14:creationId xmlns:p14="http://schemas.microsoft.com/office/powerpoint/2010/main" val="18294883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Faith integration</a:t>
            </a:r>
            <a:endParaRPr lang="en-US" dirty="0"/>
          </a:p>
        </p:txBody>
      </p:sp>
      <p:sp>
        <p:nvSpPr>
          <p:cNvPr id="3" name="Content Placeholder 2"/>
          <p:cNvSpPr>
            <a:spLocks noGrp="1"/>
          </p:cNvSpPr>
          <p:nvPr>
            <p:ph idx="1"/>
          </p:nvPr>
        </p:nvSpPr>
        <p:spPr/>
        <p:txBody>
          <a:bodyPr/>
          <a:lstStyle/>
          <a:p>
            <a:r>
              <a:rPr lang="en-US" sz="2800" dirty="0" smtClean="0"/>
              <a:t>Consider this scenario: Someday you become very famous: You are a senator, a prominent scholar, or a movie star.</a:t>
            </a:r>
          </a:p>
          <a:p>
            <a:r>
              <a:rPr lang="en-US" sz="2800" dirty="0" smtClean="0"/>
              <a:t>Everything you do or you say is recorded by the media or is documented.</a:t>
            </a:r>
          </a:p>
          <a:p>
            <a:r>
              <a:rPr lang="en-US" sz="2800" dirty="0"/>
              <a:t>Y</a:t>
            </a:r>
            <a:r>
              <a:rPr lang="en-US" sz="2800" dirty="0" smtClean="0"/>
              <a:t>our rival wants to discredit you. He or she keeps searching for your inconsistency. Eventually he or she can find something!</a:t>
            </a:r>
          </a:p>
          <a:p>
            <a:endParaRPr lang="en-US" dirty="0"/>
          </a:p>
        </p:txBody>
      </p:sp>
    </p:spTree>
    <p:extLst>
      <p:ext uri="{BB962C8B-B14F-4D97-AF65-F5344CB8AC3E}">
        <p14:creationId xmlns:p14="http://schemas.microsoft.com/office/powerpoint/2010/main" val="38247587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Faith integration</a:t>
            </a:r>
            <a:endParaRPr lang="en-US" dirty="0"/>
          </a:p>
        </p:txBody>
      </p:sp>
      <p:sp>
        <p:nvSpPr>
          <p:cNvPr id="3" name="Content Placeholder 2"/>
          <p:cNvSpPr>
            <a:spLocks noGrp="1"/>
          </p:cNvSpPr>
          <p:nvPr>
            <p:ph idx="1"/>
          </p:nvPr>
        </p:nvSpPr>
        <p:spPr/>
        <p:txBody>
          <a:bodyPr/>
          <a:lstStyle/>
          <a:p>
            <a:r>
              <a:rPr lang="en-US" sz="2800" dirty="0" smtClean="0"/>
              <a:t>Intellectually we should be critical.</a:t>
            </a:r>
          </a:p>
          <a:p>
            <a:r>
              <a:rPr lang="en-US" sz="2800" dirty="0" smtClean="0"/>
              <a:t>Spiritually perhaps we should be open-minded and forgiving.</a:t>
            </a:r>
          </a:p>
          <a:p>
            <a:r>
              <a:rPr lang="en-US" sz="2800" dirty="0" smtClean="0"/>
              <a:t>Presumed innocent until proven guilty; give people the benefit of the doubt.</a:t>
            </a:r>
          </a:p>
          <a:p>
            <a:r>
              <a:rPr lang="en-US" sz="2800" dirty="0"/>
              <a:t>W</a:t>
            </a:r>
            <a:r>
              <a:rPr lang="en-US" sz="2800" dirty="0" smtClean="0"/>
              <a:t>e all committee the “sins” of memory, but we may not be aware of our own mistakes.</a:t>
            </a:r>
          </a:p>
          <a:p>
            <a:endParaRPr lang="en-US" dirty="0"/>
          </a:p>
        </p:txBody>
      </p:sp>
    </p:spTree>
    <p:extLst>
      <p:ext uri="{BB962C8B-B14F-4D97-AF65-F5344CB8AC3E}">
        <p14:creationId xmlns:p14="http://schemas.microsoft.com/office/powerpoint/2010/main" val="314821008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a:t>
            </a:r>
            <a:endParaRPr lang="en-US" dirty="0"/>
          </a:p>
        </p:txBody>
      </p:sp>
      <p:sp>
        <p:nvSpPr>
          <p:cNvPr id="3" name="Content Placeholder 2"/>
          <p:cNvSpPr>
            <a:spLocks noGrp="1"/>
          </p:cNvSpPr>
          <p:nvPr>
            <p:ph idx="1"/>
          </p:nvPr>
        </p:nvSpPr>
        <p:spPr>
          <a:xfrm>
            <a:off x="551280" y="1879236"/>
            <a:ext cx="4630320" cy="4445363"/>
          </a:xfrm>
        </p:spPr>
        <p:txBody>
          <a:bodyPr>
            <a:normAutofit/>
          </a:bodyPr>
          <a:lstStyle/>
          <a:p>
            <a:r>
              <a:rPr lang="en-US" dirty="0" smtClean="0"/>
              <a:t>This assignment is about sexual harassment</a:t>
            </a:r>
            <a:r>
              <a:rPr lang="en-US" dirty="0"/>
              <a:t>. </a:t>
            </a:r>
            <a:r>
              <a:rPr lang="en-US" dirty="0" smtClean="0"/>
              <a:t>If </a:t>
            </a:r>
            <a:r>
              <a:rPr lang="en-US" dirty="0"/>
              <a:t>you feel uncomfortable with this topic and the video, you can opt </a:t>
            </a:r>
            <a:r>
              <a:rPr lang="en-US" dirty="0" smtClean="0"/>
              <a:t>out.</a:t>
            </a:r>
          </a:p>
          <a:p>
            <a:r>
              <a:rPr lang="en-US" dirty="0" smtClean="0"/>
              <a:t>Form a group of 3-5 to discuss the following.</a:t>
            </a:r>
          </a:p>
          <a:p>
            <a:r>
              <a:rPr lang="en-US" dirty="0"/>
              <a:t>Clarence Thomas </a:t>
            </a:r>
            <a:r>
              <a:rPr lang="en-US" dirty="0" smtClean="0"/>
              <a:t>vs. </a:t>
            </a:r>
            <a:r>
              <a:rPr lang="en-US" dirty="0"/>
              <a:t>Anita </a:t>
            </a:r>
            <a:r>
              <a:rPr lang="en-US" dirty="0" smtClean="0"/>
              <a:t>Hill</a:t>
            </a:r>
          </a:p>
        </p:txBody>
      </p:sp>
      <p:pic>
        <p:nvPicPr>
          <p:cNvPr id="2050" name="Picture 2" descr="Image result for clarence thomas vs. anita hill wikipedia"/>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181600" y="3048000"/>
            <a:ext cx="3524250" cy="2647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98034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a:t>
            </a:r>
            <a:endParaRPr lang="en-US" dirty="0"/>
          </a:p>
        </p:txBody>
      </p:sp>
      <p:sp>
        <p:nvSpPr>
          <p:cNvPr id="3" name="Content Placeholder 2"/>
          <p:cNvSpPr>
            <a:spLocks noGrp="1"/>
          </p:cNvSpPr>
          <p:nvPr>
            <p:ph idx="1"/>
          </p:nvPr>
        </p:nvSpPr>
        <p:spPr>
          <a:xfrm>
            <a:off x="304800" y="1892096"/>
            <a:ext cx="5181600" cy="4445363"/>
          </a:xfrm>
        </p:spPr>
        <p:txBody>
          <a:bodyPr>
            <a:normAutofit lnSpcReduction="10000"/>
          </a:bodyPr>
          <a:lstStyle/>
          <a:p>
            <a:r>
              <a:rPr lang="en-US" dirty="0" smtClean="0"/>
              <a:t>In 1991 President Bush nominated Judge Clarence </a:t>
            </a:r>
            <a:r>
              <a:rPr lang="en-US" dirty="0"/>
              <a:t>Thomas </a:t>
            </a:r>
            <a:r>
              <a:rPr lang="en-US" dirty="0" smtClean="0"/>
              <a:t>for </a:t>
            </a:r>
            <a:r>
              <a:rPr lang="en-US" dirty="0"/>
              <a:t>the Supreme Court of the United </a:t>
            </a:r>
            <a:r>
              <a:rPr lang="en-US" dirty="0" smtClean="0"/>
              <a:t>States</a:t>
            </a:r>
            <a:r>
              <a:rPr lang="en-US" dirty="0"/>
              <a:t>. Anita Hill, a law professor </a:t>
            </a:r>
            <a:r>
              <a:rPr lang="en-US" dirty="0" smtClean="0"/>
              <a:t>at the University of Oklahoma who </a:t>
            </a:r>
            <a:r>
              <a:rPr lang="en-US" dirty="0"/>
              <a:t>had previously worked under </a:t>
            </a:r>
            <a:r>
              <a:rPr lang="en-US" dirty="0" smtClean="0"/>
              <a:t>Thomas, accused him of sexual harassment.</a:t>
            </a:r>
          </a:p>
          <a:p>
            <a:r>
              <a:rPr lang="en-US" dirty="0" smtClean="0"/>
              <a:t>After the initial hearing, the committee said that both are credible witnesses. </a:t>
            </a:r>
          </a:p>
          <a:p>
            <a:r>
              <a:rPr lang="en-US" dirty="0" smtClean="0"/>
              <a:t>The committee called additional witnesses for both sides.</a:t>
            </a:r>
          </a:p>
        </p:txBody>
      </p:sp>
      <p:pic>
        <p:nvPicPr>
          <p:cNvPr id="3074" name="Picture 2" descr="Image result for how many witnesses were called for the case of Clarence Thomas and anita Hill"/>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486400" y="2057400"/>
            <a:ext cx="3372640" cy="236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784459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a:t>
            </a:r>
            <a:endParaRPr lang="en-US" dirty="0"/>
          </a:p>
        </p:txBody>
      </p:sp>
      <p:sp>
        <p:nvSpPr>
          <p:cNvPr id="3" name="Content Placeholder 2"/>
          <p:cNvSpPr>
            <a:spLocks noGrp="1"/>
          </p:cNvSpPr>
          <p:nvPr>
            <p:ph idx="1"/>
          </p:nvPr>
        </p:nvSpPr>
        <p:spPr>
          <a:xfrm>
            <a:off x="551280" y="1879238"/>
            <a:ext cx="7754520" cy="4110488"/>
          </a:xfrm>
        </p:spPr>
        <p:txBody>
          <a:bodyPr>
            <a:normAutofit/>
          </a:bodyPr>
          <a:lstStyle/>
          <a:p>
            <a:r>
              <a:rPr lang="en-US" dirty="0">
                <a:hlinkClick r:id="rId2"/>
              </a:rPr>
              <a:t>https://</a:t>
            </a:r>
            <a:r>
              <a:rPr lang="en-US" dirty="0" smtClean="0">
                <a:hlinkClick r:id="rId2"/>
              </a:rPr>
              <a:t>www.youtube.com/watch?v=1lEEDD2vxaE</a:t>
            </a:r>
            <a:endParaRPr lang="en-US" dirty="0" smtClean="0"/>
          </a:p>
          <a:p>
            <a:r>
              <a:rPr lang="en-US" dirty="0"/>
              <a:t>Did one </a:t>
            </a:r>
            <a:r>
              <a:rPr lang="en-US" dirty="0" smtClean="0"/>
              <a:t>or both of </a:t>
            </a:r>
            <a:r>
              <a:rPr lang="en-US" dirty="0"/>
              <a:t>them lie? If neither Judge Thomas nor Professor Hill lied, is it possible that the discrepancy between their stories is caused by “sins” of memory? (e.g. misattribution, bias…etc.) Please </a:t>
            </a:r>
            <a:r>
              <a:rPr lang="en-US" dirty="0" smtClean="0"/>
              <a:t>explain.</a:t>
            </a:r>
          </a:p>
          <a:p>
            <a:r>
              <a:rPr lang="en-US" dirty="0" smtClean="0"/>
              <a:t>You </a:t>
            </a:r>
            <a:r>
              <a:rPr lang="en-US" dirty="0"/>
              <a:t>are a forensic psychologist. </a:t>
            </a:r>
            <a:r>
              <a:rPr lang="en-US" dirty="0" smtClean="0"/>
              <a:t>You are assigned to guide the witnesses to give testimony. What would you do to help them? </a:t>
            </a:r>
          </a:p>
          <a:p>
            <a:r>
              <a:rPr lang="en-US" dirty="0" smtClean="0"/>
              <a:t>There is no right or wrong answer. You are welcome to be creative.</a:t>
            </a:r>
          </a:p>
          <a:p>
            <a:endParaRPr lang="en-US" dirty="0"/>
          </a:p>
        </p:txBody>
      </p:sp>
    </p:spTree>
    <p:extLst>
      <p:ext uri="{BB962C8B-B14F-4D97-AF65-F5344CB8AC3E}">
        <p14:creationId xmlns:p14="http://schemas.microsoft.com/office/powerpoint/2010/main" val="273814956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Sketchbook</Template>
  <TotalTime>3375</TotalTime>
  <Words>3338</Words>
  <Application>Microsoft Office PowerPoint</Application>
  <PresentationFormat>On-screen Show (4:3)</PresentationFormat>
  <Paragraphs>353</Paragraphs>
  <Slides>76</Slides>
  <Notes>5</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76</vt:i4>
      </vt:variant>
    </vt:vector>
  </HeadingPairs>
  <TitlesOfParts>
    <vt:vector size="83" baseType="lpstr">
      <vt:lpstr>ＭＳ Ｐゴシック</vt:lpstr>
      <vt:lpstr>Arial</vt:lpstr>
      <vt:lpstr>Bradley Hand ITC TT-Bold</vt:lpstr>
      <vt:lpstr>Calibri</vt:lpstr>
      <vt:lpstr>Cambria</vt:lpstr>
      <vt:lpstr>Rage Italic</vt:lpstr>
      <vt:lpstr>Sketchbook</vt:lpstr>
      <vt:lpstr>Autobiographical Memory &amp; Memory Errors</vt:lpstr>
      <vt:lpstr>Some Questions to Consider</vt:lpstr>
      <vt:lpstr>PowerPoint Presentation</vt:lpstr>
      <vt:lpstr>Autobiographical Memory</vt:lpstr>
      <vt:lpstr>Autobiographical Memory</vt:lpstr>
      <vt:lpstr>AB Memory Over the Lifespan</vt:lpstr>
      <vt:lpstr>Breakout session</vt:lpstr>
      <vt:lpstr>Reminiscence Bump</vt:lpstr>
      <vt:lpstr>Reminiscence Bump</vt:lpstr>
      <vt:lpstr>Reminiscence Bump</vt:lpstr>
      <vt:lpstr>Reminiscence Bump</vt:lpstr>
      <vt:lpstr>Reminiscence Bump</vt:lpstr>
      <vt:lpstr>PowerPoint Presentation</vt:lpstr>
      <vt:lpstr>Reminiscence Bump</vt:lpstr>
      <vt:lpstr>Conway et al. 2003</vt:lpstr>
      <vt:lpstr>Pop quiz (ungraded): Which of the following is NOT one of the hypotheses that can explain reminiscent bump? </vt:lpstr>
      <vt:lpstr>Memory for Emotional Stimuli</vt:lpstr>
      <vt:lpstr>PowerPoint Presentation</vt:lpstr>
      <vt:lpstr>Flashbulb Memories</vt:lpstr>
      <vt:lpstr>Flashbulb Memories</vt:lpstr>
      <vt:lpstr>Flashbulb Memories</vt:lpstr>
      <vt:lpstr>Pop quiz: Which of the following statements about flashbulb memories is TRUE?</vt:lpstr>
      <vt:lpstr>Flashbulb Memories</vt:lpstr>
      <vt:lpstr>Flashbulb Memories</vt:lpstr>
      <vt:lpstr>Flashbulb Memories</vt:lpstr>
      <vt:lpstr>Flashbulb Memories</vt:lpstr>
      <vt:lpstr>Breakout session</vt:lpstr>
      <vt:lpstr>Let’s test your Eyewitness Memory!!</vt:lpstr>
      <vt:lpstr>The seven sins of memory (Schacter, 1999)</vt:lpstr>
      <vt:lpstr>The seven sins of memory (Schacter, 1999)</vt:lpstr>
      <vt:lpstr>One more sin:  Desirability of outcome</vt:lpstr>
      <vt:lpstr>One more sin:  Desirability of outcome</vt:lpstr>
      <vt:lpstr>Breakout session</vt:lpstr>
      <vt:lpstr>The Constructive Nature of Memory</vt:lpstr>
      <vt:lpstr>The Constructive Nature of Memory</vt:lpstr>
      <vt:lpstr>Source Monitoring</vt:lpstr>
      <vt:lpstr>Cryptoamnesia?</vt:lpstr>
      <vt:lpstr>Cryptoamnesia?</vt:lpstr>
      <vt:lpstr>Cryptoamnesia?</vt:lpstr>
      <vt:lpstr>Cryptoamnesia?</vt:lpstr>
      <vt:lpstr>Is Crytoamnesia legally accountable?</vt:lpstr>
      <vt:lpstr>Is Crytoamnesia legally accountable?</vt:lpstr>
      <vt:lpstr>Is Crytoamnesia legally accountable?</vt:lpstr>
      <vt:lpstr>Breakout session</vt:lpstr>
      <vt:lpstr>Source Monitoring</vt:lpstr>
      <vt:lpstr>Read the following sentences</vt:lpstr>
      <vt:lpstr>Making Inferences</vt:lpstr>
      <vt:lpstr>Fill in the blank</vt:lpstr>
      <vt:lpstr>Schemas and Scripts</vt:lpstr>
      <vt:lpstr>Power of Suggestion</vt:lpstr>
      <vt:lpstr>Power of Suggestion</vt:lpstr>
      <vt:lpstr>Power of Suggestion</vt:lpstr>
      <vt:lpstr>Power of Suggestion</vt:lpstr>
      <vt:lpstr>Pop quiz: Which of the following statements is TRUE?</vt:lpstr>
      <vt:lpstr>False Memories</vt:lpstr>
      <vt:lpstr>Pezdek &amp; Hodge, 1999  The Role of Plausibility</vt:lpstr>
      <vt:lpstr>Pezdek &amp; Hodge, 1999  The Role of Plausibility</vt:lpstr>
      <vt:lpstr>Repressed or Constructed memories of Abuse?</vt:lpstr>
      <vt:lpstr>Repressed or Constructed memories of Abuse?</vt:lpstr>
      <vt:lpstr>Errors in Eyewitness Testimony</vt:lpstr>
      <vt:lpstr>Errors in Eyewitness Testimony</vt:lpstr>
      <vt:lpstr>Errors in Eyewitness Testimony</vt:lpstr>
      <vt:lpstr>Errors in Eyewitness Testimony</vt:lpstr>
      <vt:lpstr>Errors in Eyewitness Testimony</vt:lpstr>
      <vt:lpstr>Errors in Eyewitness Testimony</vt:lpstr>
      <vt:lpstr>A true story</vt:lpstr>
      <vt:lpstr>Innocence Project</vt:lpstr>
      <vt:lpstr>Wise et al. (2009)</vt:lpstr>
      <vt:lpstr>Pop quiz: Which of the following statements is TRUE?</vt:lpstr>
      <vt:lpstr>What Is Being Done?</vt:lpstr>
      <vt:lpstr>Faith integration</vt:lpstr>
      <vt:lpstr>Faith integration</vt:lpstr>
      <vt:lpstr>Faith integration</vt:lpstr>
      <vt:lpstr>Assignment</vt:lpstr>
      <vt:lpstr>Assignment</vt:lpstr>
      <vt:lpstr>Assignment</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8</dc:title>
  <dc:creator>Benjamin Uel Marsh</dc:creator>
  <cp:lastModifiedBy>Chong Ho Yu</cp:lastModifiedBy>
  <cp:revision>218</cp:revision>
  <dcterms:created xsi:type="dcterms:W3CDTF">2011-08-17T02:38:10Z</dcterms:created>
  <dcterms:modified xsi:type="dcterms:W3CDTF">2020-03-23T22:54:29Z</dcterms:modified>
</cp:coreProperties>
</file>