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2"/>
  </p:sldMasterIdLst>
  <p:notesMasterIdLst>
    <p:notesMasterId r:id="rId11"/>
  </p:notesMasterIdLst>
  <p:sldIdLst>
    <p:sldId id="256" r:id="rId3"/>
    <p:sldId id="257" r:id="rId4"/>
    <p:sldId id="275" r:id="rId5"/>
    <p:sldId id="281" r:id="rId6"/>
    <p:sldId id="280" r:id="rId7"/>
    <p:sldId id="258" r:id="rId8"/>
    <p:sldId id="276" r:id="rId9"/>
    <p:sldId id="273" r:id="rId1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714" autoAdjust="0"/>
    <p:restoredTop sz="94660"/>
  </p:normalViewPr>
  <p:slideViewPr>
    <p:cSldViewPr>
      <p:cViewPr varScale="1">
        <p:scale>
          <a:sx n="127" d="100"/>
          <a:sy n="127" d="100"/>
        </p:scale>
        <p:origin x="190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D85426-8859-ED4A-A8AE-FFE12EDECB01}" type="datetimeFigureOut">
              <a:rPr lang="en-US" smtClean="0"/>
              <a:t>11/19/19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8BE01-416C-5749-B345-7E68ED379D1C}" type="slidenum">
              <a:rPr lang="en-US" smtClean="0"/>
              <a:t>‹#›</a:t>
            </a:fld>
            <a:endParaRPr lang="en-US"/>
          </a:p>
        </p:txBody>
      </p:sp>
    </p:spTree>
    <p:extLst>
      <p:ext uri="{BB962C8B-B14F-4D97-AF65-F5344CB8AC3E}">
        <p14:creationId xmlns:p14="http://schemas.microsoft.com/office/powerpoint/2010/main" val="738974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52374C19-6195-44EB-AC08-1E9DDA826AD8}" type="slidenum">
              <a:rPr lang="en-US" smtClean="0"/>
              <a:pPr/>
              <a:t>‹#›</a:t>
            </a:fld>
            <a:endParaRPr lang="en-US"/>
          </a:p>
        </p:txBody>
      </p:sp>
    </p:spTree>
    <p:extLst>
      <p:ext uri="{BB962C8B-B14F-4D97-AF65-F5344CB8AC3E}">
        <p14:creationId xmlns:p14="http://schemas.microsoft.com/office/powerpoint/2010/main" val="2393107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8679E9-49B0-4045-A04C-50677AC6C1EA}" type="slidenum">
              <a:rPr lang="en-US" smtClean="0"/>
              <a:pPr/>
              <a:t>‹#›</a:t>
            </a:fld>
            <a:endParaRPr lang="en-US"/>
          </a:p>
        </p:txBody>
      </p:sp>
    </p:spTree>
    <p:extLst>
      <p:ext uri="{BB962C8B-B14F-4D97-AF65-F5344CB8AC3E}">
        <p14:creationId xmlns:p14="http://schemas.microsoft.com/office/powerpoint/2010/main" val="6968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D2B5B07-8454-4E55-B3A7-8E9AA2D9B57C}" type="slidenum">
              <a:rPr lang="en-US" smtClean="0"/>
              <a:pPr/>
              <a:t>‹#›</a:t>
            </a:fld>
            <a:endParaRPr lang="en-US"/>
          </a:p>
        </p:txBody>
      </p:sp>
    </p:spTree>
    <p:extLst>
      <p:ext uri="{BB962C8B-B14F-4D97-AF65-F5344CB8AC3E}">
        <p14:creationId xmlns:p14="http://schemas.microsoft.com/office/powerpoint/2010/main" val="265424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E726B5A4-B00C-496C-B349-442F725A803E}" type="slidenum">
              <a:rPr lang="en-US" smtClean="0"/>
              <a:pPr/>
              <a:t>‹#›</a:t>
            </a:fld>
            <a:endParaRPr lang="en-US"/>
          </a:p>
        </p:txBody>
      </p:sp>
    </p:spTree>
    <p:extLst>
      <p:ext uri="{BB962C8B-B14F-4D97-AF65-F5344CB8AC3E}">
        <p14:creationId xmlns:p14="http://schemas.microsoft.com/office/powerpoint/2010/main" val="3379560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F6D4235-583C-4C1D-9CB9-18973B6C5B93}" type="slidenum">
              <a:rPr lang="en-US" smtClean="0"/>
              <a:pPr/>
              <a:t>‹#›</a:t>
            </a:fld>
            <a:endParaRPr lang="en-US"/>
          </a:p>
        </p:txBody>
      </p:sp>
    </p:spTree>
    <p:extLst>
      <p:ext uri="{BB962C8B-B14F-4D97-AF65-F5344CB8AC3E}">
        <p14:creationId xmlns:p14="http://schemas.microsoft.com/office/powerpoint/2010/main" val="180086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002FCFB-EA54-40EB-A37A-8CF2D6BE7A4D}" type="slidenum">
              <a:rPr lang="en-US" smtClean="0"/>
              <a:pPr/>
              <a:t>‹#›</a:t>
            </a:fld>
            <a:endParaRPr lang="en-US"/>
          </a:p>
        </p:txBody>
      </p:sp>
    </p:spTree>
    <p:extLst>
      <p:ext uri="{BB962C8B-B14F-4D97-AF65-F5344CB8AC3E}">
        <p14:creationId xmlns:p14="http://schemas.microsoft.com/office/powerpoint/2010/main" val="185598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3DF64FF-B736-405E-A7A0-3B9068A5EB37}" type="slidenum">
              <a:rPr lang="en-US" smtClean="0"/>
              <a:pPr/>
              <a:t>‹#›</a:t>
            </a:fld>
            <a:endParaRPr lang="en-US"/>
          </a:p>
        </p:txBody>
      </p:sp>
    </p:spTree>
    <p:extLst>
      <p:ext uri="{BB962C8B-B14F-4D97-AF65-F5344CB8AC3E}">
        <p14:creationId xmlns:p14="http://schemas.microsoft.com/office/powerpoint/2010/main" val="218266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C2FDF83-FB89-4D99-9CEB-EA16FA1D06DF}" type="slidenum">
              <a:rPr lang="en-US" smtClean="0"/>
              <a:pPr/>
              <a:t>‹#›</a:t>
            </a:fld>
            <a:endParaRPr lang="en-US"/>
          </a:p>
        </p:txBody>
      </p:sp>
    </p:spTree>
    <p:extLst>
      <p:ext uri="{BB962C8B-B14F-4D97-AF65-F5344CB8AC3E}">
        <p14:creationId xmlns:p14="http://schemas.microsoft.com/office/powerpoint/2010/main" val="2642106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CFEC6FB-1DF1-4F17-89DD-551E77ABC4E4}" type="slidenum">
              <a:rPr lang="en-US" smtClean="0"/>
              <a:pPr/>
              <a:t>‹#›</a:t>
            </a:fld>
            <a:endParaRPr lang="en-US"/>
          </a:p>
        </p:txBody>
      </p:sp>
    </p:spTree>
    <p:extLst>
      <p:ext uri="{BB962C8B-B14F-4D97-AF65-F5344CB8AC3E}">
        <p14:creationId xmlns:p14="http://schemas.microsoft.com/office/powerpoint/2010/main" val="2940815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445904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32182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650843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87595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2432512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B35016A-29F8-46FC-8B4A-CAF6A25312F0}" type="slidenum">
              <a:rPr lang="en-US" smtClean="0"/>
              <a:pPr/>
              <a:t>‹#›</a:t>
            </a:fld>
            <a:endParaRPr lang="en-US"/>
          </a:p>
        </p:txBody>
      </p:sp>
    </p:spTree>
    <p:extLst>
      <p:ext uri="{BB962C8B-B14F-4D97-AF65-F5344CB8AC3E}">
        <p14:creationId xmlns:p14="http://schemas.microsoft.com/office/powerpoint/2010/main" val="1767410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0931448-9786-46BA-932F-440E6F992D63}" type="slidenum">
              <a:rPr lang="en-US" smtClean="0"/>
              <a:pPr/>
              <a:t>‹#›</a:t>
            </a:fld>
            <a:endParaRPr lang="en-US"/>
          </a:p>
        </p:txBody>
      </p:sp>
    </p:spTree>
    <p:extLst>
      <p:ext uri="{BB962C8B-B14F-4D97-AF65-F5344CB8AC3E}">
        <p14:creationId xmlns:p14="http://schemas.microsoft.com/office/powerpoint/2010/main" val="4188145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48752452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Unit 9: Ungraded review questions</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3051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you explain your answer?</a:t>
            </a:r>
          </a:p>
        </p:txBody>
      </p:sp>
      <p:sp>
        <p:nvSpPr>
          <p:cNvPr id="3" name="Content Placeholder 2"/>
          <p:cNvSpPr>
            <a:spLocks noGrp="1"/>
          </p:cNvSpPr>
          <p:nvPr>
            <p:ph idx="1"/>
          </p:nvPr>
        </p:nvSpPr>
        <p:spPr/>
        <p:txBody>
          <a:bodyPr>
            <a:normAutofit/>
          </a:bodyPr>
          <a:lstStyle/>
          <a:p>
            <a:r>
              <a:rPr lang="en-US" sz="2800" dirty="0"/>
              <a:t>Use your fingers to indicate your answer: 1=A, 2=B, 3=C, 4=D.</a:t>
            </a:r>
          </a:p>
          <a:p>
            <a:r>
              <a:rPr lang="en-US" sz="2800" dirty="0"/>
              <a:t>After viewing the question, show me your answer in 15 seconds.</a:t>
            </a:r>
          </a:p>
          <a:p>
            <a:r>
              <a:rPr lang="en-US" sz="2800" dirty="0"/>
              <a:t>Next, turn to your neighbor and you have one minute to convince him/her that you are right.</a:t>
            </a:r>
          </a:p>
        </p:txBody>
      </p:sp>
    </p:spTree>
    <p:extLst>
      <p:ext uri="{BB962C8B-B14F-4D97-AF65-F5344CB8AC3E}">
        <p14:creationId xmlns:p14="http://schemas.microsoft.com/office/powerpoint/2010/main" val="240545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1640" y="2590800"/>
            <a:ext cx="7040880" cy="3810000"/>
          </a:xfrm>
        </p:spPr>
        <p:txBody>
          <a:bodyPr>
            <a:noAutofit/>
          </a:bodyPr>
          <a:lstStyle/>
          <a:p>
            <a:pPr marL="457200" indent="-457200">
              <a:buFont typeface="+mj-lt"/>
              <a:buAutoNum type="alphaUcPeriod"/>
            </a:pPr>
            <a:r>
              <a:rPr lang="en-US" sz="2000" dirty="0"/>
              <a:t>provide as many guidelines as possible to the students so that they can follow each procedure step by step.</a:t>
            </a:r>
          </a:p>
          <a:p>
            <a:pPr marL="457200" indent="-457200">
              <a:buFont typeface="+mj-lt"/>
              <a:buAutoNum type="alphaUcPeriod"/>
            </a:pPr>
            <a:r>
              <a:rPr lang="en-US" sz="2000" dirty="0"/>
              <a:t>encourage students to solve problems based on the methods of Gestalt psychology. </a:t>
            </a:r>
          </a:p>
          <a:p>
            <a:pPr marL="457200" indent="-457200">
              <a:buFont typeface="+mj-lt"/>
              <a:buAutoNum type="alphaUcPeriod"/>
            </a:pPr>
            <a:r>
              <a:rPr lang="en-US" sz="2000" dirty="0"/>
              <a:t>reinforce learning according to Skinnerian behaviorism. </a:t>
            </a:r>
          </a:p>
          <a:p>
            <a:pPr marL="457200" indent="-457200">
              <a:buFont typeface="+mj-lt"/>
              <a:buAutoNum type="alphaUcPeriod"/>
            </a:pPr>
            <a:r>
              <a:rPr lang="en-US" sz="2000" dirty="0"/>
              <a:t>present ill-defined problems to students and let them learn from failures </a:t>
            </a:r>
            <a:r>
              <a:rPr lang="en-US" sz="2000"/>
              <a:t>and misconceptions.</a:t>
            </a:r>
            <a:endParaRPr lang="en-US" sz="2000" dirty="0"/>
          </a:p>
          <a:p>
            <a:pPr marL="457200" indent="-457200">
              <a:buFont typeface="+mj-lt"/>
              <a:buAutoNum type="alphaUcPeriod"/>
            </a:pPr>
            <a:endParaRPr lang="en-US" sz="2000" dirty="0"/>
          </a:p>
          <a:p>
            <a:pPr marL="457200" indent="-457200">
              <a:buFont typeface="+mj-lt"/>
              <a:buAutoNum type="alphaUcPeriod"/>
            </a:pPr>
            <a:endParaRPr lang="en-US" sz="2000" dirty="0"/>
          </a:p>
          <a:p>
            <a:pPr marL="457200" indent="-457200">
              <a:buFont typeface="+mj-lt"/>
              <a:buAutoNum type="alphaUcPeriod"/>
            </a:pPr>
            <a:endParaRPr lang="en-US" sz="2000" dirty="0"/>
          </a:p>
          <a:p>
            <a:pPr marL="457200" indent="-457200">
              <a:buFont typeface="+mj-lt"/>
              <a:buAutoNum type="alphaUcPeriod"/>
            </a:pPr>
            <a:endParaRPr lang="en-US" sz="2800" dirty="0"/>
          </a:p>
          <a:p>
            <a:pPr marL="457200" indent="-457200">
              <a:buFont typeface="+mj-lt"/>
              <a:buAutoNum type="alphaUcPeriod"/>
            </a:pPr>
            <a:endParaRPr lang="en-US" sz="2800" dirty="0"/>
          </a:p>
          <a:p>
            <a:pPr marL="457200" indent="-457200">
              <a:buFont typeface="+mj-lt"/>
              <a:buAutoNum type="alphaUcPeriod"/>
            </a:pPr>
            <a:endParaRPr lang="en-US" sz="2400" dirty="0"/>
          </a:p>
          <a:p>
            <a:pPr marL="457200" indent="-457200">
              <a:buFont typeface="+mj-lt"/>
              <a:buAutoNum type="alphaUcPeriod"/>
            </a:pPr>
            <a:endParaRPr lang="en-US" sz="2400" dirty="0"/>
          </a:p>
          <a:p>
            <a:pPr marL="457200" indent="-457200">
              <a:buFont typeface="+mj-lt"/>
              <a:buAutoNum type="alphaUcPeriod"/>
            </a:pPr>
            <a:endParaRPr lang="en-US" sz="2800" dirty="0"/>
          </a:p>
          <a:p>
            <a:pPr marL="457200" indent="-457200">
              <a:buFont typeface="+mj-lt"/>
              <a:buAutoNum type="alphaUcPeriod"/>
            </a:pPr>
            <a:endParaRPr lang="en-US" sz="2800" dirty="0"/>
          </a:p>
          <a:p>
            <a:pPr marL="457200" indent="-457200">
              <a:buFont typeface="+mj-lt"/>
              <a:buAutoNum type="alphaUcPeriod"/>
            </a:pPr>
            <a:endParaRPr lang="en-US" sz="2800" dirty="0"/>
          </a:p>
        </p:txBody>
      </p:sp>
      <p:sp>
        <p:nvSpPr>
          <p:cNvPr id="4" name="Title 1"/>
          <p:cNvSpPr txBox="1">
            <a:spLocks/>
          </p:cNvSpPr>
          <p:nvPr/>
        </p:nvSpPr>
        <p:spPr>
          <a:xfrm>
            <a:off x="1691640" y="838200"/>
            <a:ext cx="6918960" cy="152400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2400" dirty="0"/>
              <a:t>According to the philosophy of education proposed by Paul Lockhart and </a:t>
            </a:r>
            <a:r>
              <a:rPr lang="en-US" sz="2400" dirty="0" err="1"/>
              <a:t>Kaphur</a:t>
            </a:r>
            <a:r>
              <a:rPr lang="en-US" sz="2400" dirty="0"/>
              <a:t>, a good teacher should  </a:t>
            </a:r>
          </a:p>
        </p:txBody>
      </p:sp>
    </p:spTree>
    <p:extLst>
      <p:ext uri="{BB962C8B-B14F-4D97-AF65-F5344CB8AC3E}">
        <p14:creationId xmlns:p14="http://schemas.microsoft.com/office/powerpoint/2010/main" val="131681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1640" y="3124200"/>
            <a:ext cx="7040880" cy="3276600"/>
          </a:xfrm>
        </p:spPr>
        <p:txBody>
          <a:bodyPr>
            <a:noAutofit/>
          </a:bodyPr>
          <a:lstStyle/>
          <a:p>
            <a:pPr marL="457200" indent="-457200">
              <a:buFont typeface="+mj-lt"/>
              <a:buAutoNum type="alphaUcPeriod"/>
            </a:pPr>
            <a:r>
              <a:rPr lang="en-US" sz="2000" dirty="0"/>
              <a:t>people arrive at the solution to an insight problem suddenly, but proceed more methodically towards the solution of a non-insight problem.</a:t>
            </a:r>
          </a:p>
          <a:p>
            <a:pPr marL="457200" indent="-457200">
              <a:buFont typeface="+mj-lt"/>
              <a:buAutoNum type="alphaUcPeriod"/>
            </a:pPr>
            <a:r>
              <a:rPr lang="en-US" sz="2000" dirty="0"/>
              <a:t>a person's mental set can hinder finding a solution to a problem.</a:t>
            </a:r>
          </a:p>
          <a:p>
            <a:pPr marL="457200" indent="-457200">
              <a:buFont typeface="+mj-lt"/>
              <a:buAutoNum type="alphaUcPeriod"/>
            </a:pPr>
            <a:r>
              <a:rPr lang="en-US" sz="2000" dirty="0"/>
              <a:t>people often have to backtrack within the problem space to arrive at an answer to a problem.</a:t>
            </a:r>
          </a:p>
          <a:p>
            <a:pPr marL="457200" indent="-457200">
              <a:buFont typeface="+mj-lt"/>
              <a:buAutoNum type="alphaUcPeriod"/>
            </a:pPr>
            <a:r>
              <a:rPr lang="en-US" sz="2000" dirty="0"/>
              <a:t>the way the problem is represented can influence the ease of problem solving.</a:t>
            </a:r>
          </a:p>
          <a:p>
            <a:pPr marL="457200" indent="-457200">
              <a:buFont typeface="+mj-lt"/>
              <a:buAutoNum type="alphaUcPeriod"/>
            </a:pPr>
            <a:endParaRPr lang="en-US" sz="2800" dirty="0"/>
          </a:p>
          <a:p>
            <a:pPr marL="457200" indent="-457200">
              <a:buFont typeface="+mj-lt"/>
              <a:buAutoNum type="alphaUcPeriod"/>
            </a:pPr>
            <a:endParaRPr lang="en-US" sz="2800" dirty="0"/>
          </a:p>
          <a:p>
            <a:pPr marL="457200" indent="-457200">
              <a:buFont typeface="+mj-lt"/>
              <a:buAutoNum type="alphaUcPeriod"/>
            </a:pPr>
            <a:endParaRPr lang="en-US" sz="2400" dirty="0"/>
          </a:p>
          <a:p>
            <a:pPr marL="457200" indent="-457200">
              <a:buFont typeface="+mj-lt"/>
              <a:buAutoNum type="alphaUcPeriod"/>
            </a:pPr>
            <a:endParaRPr lang="en-US" sz="2400" dirty="0"/>
          </a:p>
          <a:p>
            <a:pPr marL="457200" indent="-457200">
              <a:buFont typeface="+mj-lt"/>
              <a:buAutoNum type="alphaUcPeriod"/>
            </a:pPr>
            <a:endParaRPr lang="en-US" sz="2800" dirty="0"/>
          </a:p>
          <a:p>
            <a:pPr marL="457200" indent="-457200">
              <a:buFont typeface="+mj-lt"/>
              <a:buAutoNum type="alphaUcPeriod"/>
            </a:pPr>
            <a:endParaRPr lang="en-US" sz="2800" dirty="0"/>
          </a:p>
          <a:p>
            <a:pPr marL="457200" indent="-457200">
              <a:buFont typeface="+mj-lt"/>
              <a:buAutoNum type="alphaUcPeriod"/>
            </a:pPr>
            <a:endParaRPr lang="en-US" sz="2800" dirty="0"/>
          </a:p>
        </p:txBody>
      </p:sp>
      <p:sp>
        <p:nvSpPr>
          <p:cNvPr id="4" name="Title 1"/>
          <p:cNvSpPr txBox="1">
            <a:spLocks/>
          </p:cNvSpPr>
          <p:nvPr/>
        </p:nvSpPr>
        <p:spPr>
          <a:xfrm>
            <a:off x="1691640" y="838200"/>
            <a:ext cx="6918960" cy="160020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2400" dirty="0"/>
              <a:t>The world champion of hot dog eating uses the Solomon method to beat his rivals in almost every contest. He conceptualizes the problem as how hot dogs can fit into the stomach. This example demonstrates that </a:t>
            </a:r>
          </a:p>
        </p:txBody>
      </p:sp>
    </p:spTree>
    <p:extLst>
      <p:ext uri="{BB962C8B-B14F-4D97-AF65-F5344CB8AC3E}">
        <p14:creationId xmlns:p14="http://schemas.microsoft.com/office/powerpoint/2010/main" val="308772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3886200"/>
            <a:ext cx="6858000" cy="1752600"/>
          </a:xfrm>
        </p:spPr>
        <p:txBody>
          <a:bodyPr>
            <a:noAutofit/>
          </a:bodyPr>
          <a:lstStyle/>
          <a:p>
            <a:pPr marL="457200" indent="-457200">
              <a:buFont typeface="+mj-lt"/>
              <a:buAutoNum type="alphaUcPeriod"/>
            </a:pPr>
            <a:r>
              <a:rPr lang="en-US" sz="2000" dirty="0"/>
              <a:t>Insight problem-solving</a:t>
            </a:r>
          </a:p>
          <a:p>
            <a:pPr marL="457200" indent="-457200">
              <a:buFont typeface="+mj-lt"/>
              <a:buAutoNum type="alphaUcPeriod"/>
            </a:pPr>
            <a:r>
              <a:rPr lang="en-US" sz="2000" dirty="0"/>
              <a:t>Divergent thinking</a:t>
            </a:r>
          </a:p>
          <a:p>
            <a:pPr marL="457200" indent="-457200">
              <a:buFont typeface="+mj-lt"/>
              <a:buAutoNum type="alphaUcPeriod"/>
            </a:pPr>
            <a:r>
              <a:rPr lang="en-US" sz="2000" dirty="0"/>
              <a:t>Counterfactual reasoning</a:t>
            </a:r>
          </a:p>
          <a:p>
            <a:pPr marL="457200" indent="-457200">
              <a:buFont typeface="+mj-lt"/>
              <a:buAutoNum type="alphaUcPeriod"/>
            </a:pPr>
            <a:r>
              <a:rPr lang="en-US" sz="2000" dirty="0"/>
              <a:t>Non-insight problem solving</a:t>
            </a:r>
          </a:p>
          <a:p>
            <a:pPr marL="457200" indent="-457200">
              <a:buFont typeface="+mj-lt"/>
              <a:buAutoNum type="alphaUcPeriod"/>
            </a:pPr>
            <a:endParaRPr lang="en-US" sz="2000" dirty="0"/>
          </a:p>
          <a:p>
            <a:pPr marL="457200" indent="-457200">
              <a:buFont typeface="+mj-lt"/>
              <a:buAutoNum type="alphaUcPeriod"/>
            </a:pPr>
            <a:endParaRPr lang="en-US" sz="2400" dirty="0"/>
          </a:p>
          <a:p>
            <a:pPr marL="457200" indent="-457200">
              <a:buFont typeface="+mj-lt"/>
              <a:buAutoNum type="alphaUcPeriod"/>
            </a:pPr>
            <a:endParaRPr lang="en-US" sz="2400" dirty="0"/>
          </a:p>
          <a:p>
            <a:pPr marL="457200" indent="-457200">
              <a:buFont typeface="+mj-lt"/>
              <a:buAutoNum type="alphaUcPeriod"/>
            </a:pPr>
            <a:endParaRPr lang="en-US" sz="3200" dirty="0"/>
          </a:p>
          <a:p>
            <a:pPr marL="457200" indent="-457200">
              <a:buFont typeface="+mj-lt"/>
              <a:buAutoNum type="alphaUcPeriod"/>
            </a:pPr>
            <a:endParaRPr lang="en-US" sz="2800" dirty="0"/>
          </a:p>
        </p:txBody>
      </p:sp>
      <p:sp>
        <p:nvSpPr>
          <p:cNvPr id="4" name="Title 1"/>
          <p:cNvSpPr txBox="1">
            <a:spLocks/>
          </p:cNvSpPr>
          <p:nvPr/>
        </p:nvSpPr>
        <p:spPr>
          <a:xfrm>
            <a:off x="1447800" y="304800"/>
            <a:ext cx="7391400" cy="128089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1800" dirty="0"/>
              <a:t>Lee and </a:t>
            </a:r>
            <a:r>
              <a:rPr lang="en-US" sz="1800" dirty="0" err="1"/>
              <a:t>Shea</a:t>
            </a:r>
            <a:r>
              <a:rPr lang="en-US" sz="1800" dirty="0"/>
              <a:t> (2018) wrote, “Have you ever thought about where the Wright brothers, the aviation pioneers, found the solutions to the problem of flight? They acquired their first idea by observing how birds control their wings. As in many engineering processes, failures occurred. The Wright brothers built numerous prototypes in various sizes to test different components. They performed many trials and made repeated changes after each failure before they could claim even partial success. They had to develop the wings, the motor, the struts, the seating, the balance and the relationships between each of the components before the development of their first airplane.” This is an example of:</a:t>
            </a:r>
          </a:p>
          <a:p>
            <a:pPr fontAlgn="auto">
              <a:spcAft>
                <a:spcPts val="0"/>
              </a:spcAft>
            </a:pPr>
            <a:endParaRPr lang="en-US" sz="2400" dirty="0"/>
          </a:p>
        </p:txBody>
      </p:sp>
    </p:spTree>
    <p:extLst>
      <p:ext uri="{BB962C8B-B14F-4D97-AF65-F5344CB8AC3E}">
        <p14:creationId xmlns:p14="http://schemas.microsoft.com/office/powerpoint/2010/main" val="3320292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09600"/>
            <a:ext cx="7239000" cy="1981200"/>
          </a:xfrm>
        </p:spPr>
        <p:txBody>
          <a:bodyPr>
            <a:noAutofit/>
          </a:bodyPr>
          <a:lstStyle/>
          <a:p>
            <a:r>
              <a:rPr lang="en-US" sz="2000" dirty="0"/>
              <a:t>Holly was in her mother-in-law's kitchen preparing lunch for the family. When she was ready to dish up the soup, she searched all the cupboards and drawers for a ladle but couldn't find one. She decided to wait until her mother-in-law returned to ask her where the ladle was, leaving the soup in the stove pot. Her mother-in-law later explained  that the ladle had been broken, so she told Holly to use a coffee mug to "spoon" the soup into bowls. Holly's ability to solve the "dish up the soup" problem was hindered by which of the following obstacles?</a:t>
            </a:r>
          </a:p>
        </p:txBody>
      </p:sp>
      <p:sp>
        <p:nvSpPr>
          <p:cNvPr id="3" name="Content Placeholder 2"/>
          <p:cNvSpPr>
            <a:spLocks noGrp="1"/>
          </p:cNvSpPr>
          <p:nvPr>
            <p:ph idx="1"/>
          </p:nvPr>
        </p:nvSpPr>
        <p:spPr>
          <a:xfrm>
            <a:off x="1447800" y="4038600"/>
            <a:ext cx="6591985" cy="2209800"/>
          </a:xfrm>
        </p:spPr>
        <p:txBody>
          <a:bodyPr>
            <a:normAutofit/>
          </a:bodyPr>
          <a:lstStyle/>
          <a:p>
            <a:pPr marL="457200" indent="-457200">
              <a:buFont typeface="+mj-lt"/>
              <a:buAutoNum type="alphaUcPeriod"/>
            </a:pPr>
            <a:r>
              <a:rPr lang="en-US" sz="2800" dirty="0"/>
              <a:t>Discriminability</a:t>
            </a:r>
          </a:p>
          <a:p>
            <a:pPr marL="457200" indent="-457200">
              <a:buFont typeface="+mj-lt"/>
              <a:buAutoNum type="alphaUcPeriod"/>
            </a:pPr>
            <a:r>
              <a:rPr lang="en-US" sz="2800" dirty="0"/>
              <a:t>Perseveration</a:t>
            </a:r>
          </a:p>
          <a:p>
            <a:pPr marL="457200" indent="-457200">
              <a:buFont typeface="+mj-lt"/>
              <a:buAutoNum type="alphaUcPeriod"/>
            </a:pPr>
            <a:r>
              <a:rPr lang="en-US" sz="2800" dirty="0"/>
              <a:t>Divergent thinking</a:t>
            </a:r>
          </a:p>
          <a:p>
            <a:pPr marL="457200" indent="-457200">
              <a:buFont typeface="+mj-lt"/>
              <a:buAutoNum type="alphaUcPeriod"/>
            </a:pPr>
            <a:r>
              <a:rPr lang="en-US" sz="2800" dirty="0"/>
              <a:t>Functional fixedness</a:t>
            </a:r>
          </a:p>
          <a:p>
            <a:pPr marL="457200" indent="-457200">
              <a:buFont typeface="+mj-lt"/>
              <a:buAutoNum type="alphaUcPeriod"/>
            </a:pPr>
            <a:endParaRPr lang="en-US" sz="2800" dirty="0"/>
          </a:p>
          <a:p>
            <a:pPr marL="457200" indent="-457200">
              <a:buFont typeface="+mj-lt"/>
              <a:buAutoNum type="alphaUcPeriod"/>
            </a:pPr>
            <a:endParaRPr lang="en-US" sz="2800" dirty="0"/>
          </a:p>
          <a:p>
            <a:pPr marL="457200" indent="-457200">
              <a:buFont typeface="+mj-lt"/>
              <a:buAutoNum type="alphaUcPeriod"/>
            </a:pPr>
            <a:endParaRPr lang="en-US" sz="2800" dirty="0"/>
          </a:p>
          <a:p>
            <a:pPr marL="457200" indent="-457200">
              <a:buFont typeface="+mj-lt"/>
              <a:buAutoNum type="alphaUcPeriod"/>
            </a:pPr>
            <a:endParaRPr lang="en-US" dirty="0"/>
          </a:p>
          <a:p>
            <a:endParaRPr lang="en-US" dirty="0"/>
          </a:p>
        </p:txBody>
      </p:sp>
    </p:spTree>
    <p:extLst>
      <p:ext uri="{BB962C8B-B14F-4D97-AF65-F5344CB8AC3E}">
        <p14:creationId xmlns:p14="http://schemas.microsoft.com/office/powerpoint/2010/main" val="2187704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9738" y="381000"/>
            <a:ext cx="6934199" cy="1371600"/>
          </a:xfrm>
        </p:spPr>
        <p:txBody>
          <a:bodyPr>
            <a:noAutofit/>
          </a:bodyPr>
          <a:lstStyle/>
          <a:p>
            <a:pPr fontAlgn="auto">
              <a:spcAft>
                <a:spcPts val="0"/>
              </a:spcAft>
            </a:pPr>
            <a:r>
              <a:rPr lang="en-US" sz="2400" dirty="0"/>
              <a:t>Which of the following statements does NOT apply to the results of research on differences between how experts and novices solve problems?</a:t>
            </a:r>
          </a:p>
        </p:txBody>
      </p:sp>
      <p:sp>
        <p:nvSpPr>
          <p:cNvPr id="3" name="Content Placeholder 2"/>
          <p:cNvSpPr>
            <a:spLocks noGrp="1"/>
          </p:cNvSpPr>
          <p:nvPr>
            <p:ph idx="1"/>
          </p:nvPr>
        </p:nvSpPr>
        <p:spPr>
          <a:xfrm>
            <a:off x="1714498" y="2133600"/>
            <a:ext cx="6819901" cy="4419600"/>
          </a:xfrm>
        </p:spPr>
        <p:txBody>
          <a:bodyPr>
            <a:normAutofit/>
          </a:bodyPr>
          <a:lstStyle/>
          <a:p>
            <a:pPr marL="514350" indent="-514350">
              <a:buFont typeface="+mj-lt"/>
              <a:buAutoNum type="alphaUcPeriod"/>
            </a:pPr>
            <a:r>
              <a:rPr lang="en-US" sz="2400" dirty="0"/>
              <a:t>Experts possess more knowledge about their fields than novices.</a:t>
            </a:r>
          </a:p>
          <a:p>
            <a:pPr marL="514350" indent="-514350">
              <a:buFont typeface="+mj-lt"/>
              <a:buAutoNum type="alphaUcPeriod"/>
            </a:pPr>
            <a:r>
              <a:rPr lang="en-US" sz="2400" dirty="0"/>
              <a:t>Experts often organize problems differently than novices, based on principles.</a:t>
            </a:r>
          </a:p>
          <a:p>
            <a:pPr marL="514350" indent="-514350">
              <a:buFont typeface="+mj-lt"/>
              <a:buAutoNum type="alphaUcPeriod"/>
            </a:pPr>
            <a:r>
              <a:rPr lang="en-US" sz="2400" dirty="0"/>
              <a:t>Experts often spend more time analyzing problems than novices.</a:t>
            </a:r>
          </a:p>
          <a:p>
            <a:pPr marL="514350" indent="-514350">
              <a:buFont typeface="+mj-lt"/>
              <a:buAutoNum type="alphaUcPeriod"/>
            </a:pPr>
            <a:r>
              <a:rPr lang="en-US" sz="2400" dirty="0"/>
              <a:t>Being an expert in one field can transfer to better problem solving in another field.</a:t>
            </a:r>
          </a:p>
          <a:p>
            <a:pPr marL="514350" indent="-514350">
              <a:buFont typeface="+mj-lt"/>
              <a:buAutoNum type="alphaUcPeriod"/>
            </a:pPr>
            <a:endParaRPr lang="en-US" sz="2400" dirty="0"/>
          </a:p>
          <a:p>
            <a:pPr marL="514350" indent="-514350">
              <a:buFont typeface="+mj-lt"/>
              <a:buAutoNum type="alphaUcPeriod"/>
            </a:pPr>
            <a:endParaRPr lang="en-US" sz="2400" dirty="0"/>
          </a:p>
          <a:p>
            <a:pPr marL="514350" indent="-514350">
              <a:buFont typeface="+mj-lt"/>
              <a:buAutoNum type="alphaUcPeriod"/>
            </a:pPr>
            <a:endParaRPr lang="en-US" sz="2000" dirty="0"/>
          </a:p>
          <a:p>
            <a:pPr marL="514350" indent="-514350">
              <a:buFont typeface="+mj-lt"/>
              <a:buAutoNum type="alphaUcPeriod"/>
            </a:pPr>
            <a:endParaRPr lang="en-US" sz="2000" dirty="0"/>
          </a:p>
          <a:p>
            <a:pPr marL="514350" indent="-514350">
              <a:buFont typeface="+mj-lt"/>
              <a:buAutoNum type="alphaUcPeriod"/>
            </a:pPr>
            <a:endParaRPr lang="en-US" sz="2400" dirty="0"/>
          </a:p>
        </p:txBody>
      </p:sp>
    </p:spTree>
    <p:extLst>
      <p:ext uri="{BB962C8B-B14F-4D97-AF65-F5344CB8AC3E}">
        <p14:creationId xmlns:p14="http://schemas.microsoft.com/office/powerpoint/2010/main" val="1336630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1" y="381000"/>
            <a:ext cx="7467598" cy="3124200"/>
          </a:xfrm>
        </p:spPr>
        <p:txBody>
          <a:bodyPr>
            <a:noAutofit/>
          </a:bodyPr>
          <a:lstStyle/>
          <a:p>
            <a:r>
              <a:rPr lang="en-US" sz="2000" dirty="0"/>
              <a:t>Ali works for Citrus Squeeze, a company that makes orange juice. Sales of their calcium-enhanced OJ have been poor, and the product was cancelled. His factory still had three cases of cartons, and Ali was told he could take them if he wanted them. With the cartons, Ali made several birdfeeders for his backyard and also planted tree seedlings in some of them; he used the remaining ones to build a "fort" for his four-year-old son. Ali's use of the cartons represents</a:t>
            </a:r>
          </a:p>
        </p:txBody>
      </p:sp>
      <p:sp>
        <p:nvSpPr>
          <p:cNvPr id="3" name="Content Placeholder 2"/>
          <p:cNvSpPr>
            <a:spLocks noGrp="1"/>
          </p:cNvSpPr>
          <p:nvPr>
            <p:ph idx="1"/>
          </p:nvPr>
        </p:nvSpPr>
        <p:spPr>
          <a:xfrm>
            <a:off x="1600199" y="3657600"/>
            <a:ext cx="7238999" cy="2895600"/>
          </a:xfrm>
        </p:spPr>
        <p:txBody>
          <a:bodyPr>
            <a:normAutofit/>
          </a:bodyPr>
          <a:lstStyle/>
          <a:p>
            <a:pPr marL="457200" indent="-457200">
              <a:buFont typeface="+mj-lt"/>
              <a:buAutoNum type="alphaUcPeriod"/>
            </a:pPr>
            <a:r>
              <a:rPr lang="en-US" sz="2800" dirty="0"/>
              <a:t>convergent thinking.</a:t>
            </a:r>
          </a:p>
          <a:p>
            <a:pPr marL="457200" indent="-457200">
              <a:buFont typeface="+mj-lt"/>
              <a:buAutoNum type="alphaUcPeriod"/>
            </a:pPr>
            <a:r>
              <a:rPr lang="en-US" sz="2800" dirty="0"/>
              <a:t>divergent thinking.</a:t>
            </a:r>
          </a:p>
          <a:p>
            <a:pPr marL="457200" indent="-457200">
              <a:buFont typeface="+mj-lt"/>
              <a:buAutoNum type="alphaUcPeriod"/>
            </a:pPr>
            <a:r>
              <a:rPr lang="en-US" sz="2800" dirty="0"/>
              <a:t>insight.</a:t>
            </a:r>
          </a:p>
          <a:p>
            <a:pPr marL="457200" indent="-457200">
              <a:buFont typeface="+mj-lt"/>
              <a:buAutoNum type="alphaUcPeriod"/>
            </a:pPr>
            <a:r>
              <a:rPr lang="en-US" sz="2800" dirty="0"/>
              <a:t>hierarchical organization</a:t>
            </a:r>
          </a:p>
          <a:p>
            <a:pPr marL="457200" indent="-457200">
              <a:buFont typeface="+mj-lt"/>
              <a:buAutoNum type="alphaUcPeriod"/>
            </a:pPr>
            <a:endParaRPr lang="en-US" sz="2800" dirty="0"/>
          </a:p>
          <a:p>
            <a:pPr marL="457200" indent="-457200">
              <a:buFont typeface="+mj-lt"/>
              <a:buAutoNum type="alphaUcPeriod"/>
            </a:pPr>
            <a:endParaRPr lang="en-US" sz="2800" dirty="0"/>
          </a:p>
          <a:p>
            <a:pPr marL="457200" indent="-457200">
              <a:buFont typeface="+mj-lt"/>
              <a:buAutoNum type="alphaUcPeriod"/>
            </a:pPr>
            <a:endParaRPr lang="en-US" sz="2400" dirty="0"/>
          </a:p>
          <a:p>
            <a:pPr marL="457200" indent="-457200">
              <a:buFont typeface="+mj-lt"/>
              <a:buAutoNum type="alphaUcPeriod"/>
            </a:pPr>
            <a:endParaRPr lang="en-US" sz="2800" dirty="0"/>
          </a:p>
          <a:p>
            <a:pPr marL="457200" indent="-457200">
              <a:buFont typeface="+mj-lt"/>
              <a:buAutoNum type="alphaUcPeriod"/>
            </a:pPr>
            <a:endParaRPr lang="en-US" sz="3200" dirty="0"/>
          </a:p>
          <a:p>
            <a:pPr marL="457200" indent="-457200">
              <a:buFont typeface="+mj-lt"/>
              <a:buAutoNum type="alphaUcPeriod"/>
            </a:pPr>
            <a:endParaRPr lang="en-US" sz="2800" dirty="0"/>
          </a:p>
          <a:p>
            <a:pPr marL="457200" indent="-457200">
              <a:buFont typeface="+mj-lt"/>
              <a:buAutoNum type="alphaUcPeriod"/>
            </a:pPr>
            <a:endParaRPr lang="en-US" sz="2000" dirty="0"/>
          </a:p>
          <a:p>
            <a:endParaRPr lang="en-US" dirty="0"/>
          </a:p>
        </p:txBody>
      </p:sp>
    </p:spTree>
    <p:extLst>
      <p:ext uri="{BB962C8B-B14F-4D97-AF65-F5344CB8AC3E}">
        <p14:creationId xmlns:p14="http://schemas.microsoft.com/office/powerpoint/2010/main" val="355320769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DA1D3E5-98BB-4A56-8979-BA5C964ED8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486</TotalTime>
  <Words>674</Words>
  <Application>Microsoft Macintosh PowerPoint</Application>
  <PresentationFormat>On-screen Show (4:3)</PresentationFormat>
  <Paragraphs>63</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Century Gothic</vt:lpstr>
      <vt:lpstr>Times New Roman</vt:lpstr>
      <vt:lpstr>Wingdings 3</vt:lpstr>
      <vt:lpstr>Wisp</vt:lpstr>
      <vt:lpstr>Unit 9: Ungraded review questions</vt:lpstr>
      <vt:lpstr>Can you explain your answer?</vt:lpstr>
      <vt:lpstr>PowerPoint Presentation</vt:lpstr>
      <vt:lpstr>PowerPoint Presentation</vt:lpstr>
      <vt:lpstr>PowerPoint Presentation</vt:lpstr>
      <vt:lpstr>Holly was in her mother-in-law's kitchen preparing lunch for the family. When she was ready to dish up the soup, she searched all the cupboards and drawers for a ladle but couldn't find one. She decided to wait until her mother-in-law returned to ask her where the ladle was, leaving the soup in the stove pot. Her mother-in-law later explained  that the ladle had been broken, so she told Holly to use a coffee mug to "spoon" the soup into bowls. Holly's ability to solve the "dish up the soup" problem was hindered by which of the following obstacles?</vt:lpstr>
      <vt:lpstr>Which of the following statements does NOT apply to the results of research on differences between how experts and novices solve problems?</vt:lpstr>
      <vt:lpstr>Ali works for Citrus Squeeze, a company that makes orange juice. Sales of their calcium-enhanced OJ have been poor, and the product was cancelled. His factory still had three cases of cartons, and Ali was told he could take them if he wanted them. With the cartons, Ali made several birdfeeders for his backyard and also planted tree seedlings in some of them; he used the remaining ones to build a "fort" for his four-year-old son. Ali's use of the cartons represents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design: Ungraded review questions</dc:title>
  <dc:creator>Chong Ho Yu</dc:creator>
  <cp:keywords/>
  <cp:lastModifiedBy>Chong Ho (Alex) Yu</cp:lastModifiedBy>
  <cp:revision>151</cp:revision>
  <cp:lastPrinted>1601-01-01T00:00:00Z</cp:lastPrinted>
  <dcterms:created xsi:type="dcterms:W3CDTF">2015-03-25T05:36:38Z</dcterms:created>
  <dcterms:modified xsi:type="dcterms:W3CDTF">2019-11-19T23:31:01Z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TC010690981033</vt:lpwstr>
  </property>
</Properties>
</file>