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notesMasterIdLst>
    <p:notesMasterId r:id="rId25"/>
  </p:notesMasterIdLst>
  <p:sldIdLst>
    <p:sldId id="256" r:id="rId2"/>
    <p:sldId id="257" r:id="rId3"/>
    <p:sldId id="258" r:id="rId4"/>
    <p:sldId id="259" r:id="rId5"/>
    <p:sldId id="260" r:id="rId6"/>
    <p:sldId id="261" r:id="rId7"/>
    <p:sldId id="262" r:id="rId8"/>
    <p:sldId id="263" r:id="rId9"/>
    <p:sldId id="265" r:id="rId10"/>
    <p:sldId id="266" r:id="rId11"/>
    <p:sldId id="267" r:id="rId12"/>
    <p:sldId id="264" r:id="rId13"/>
    <p:sldId id="268" r:id="rId14"/>
    <p:sldId id="269" r:id="rId15"/>
    <p:sldId id="270" r:id="rId16"/>
    <p:sldId id="271" r:id="rId17"/>
    <p:sldId id="272" r:id="rId18"/>
    <p:sldId id="277" r:id="rId19"/>
    <p:sldId id="274" r:id="rId20"/>
    <p:sldId id="273" r:id="rId21"/>
    <p:sldId id="275" r:id="rId22"/>
    <p:sldId id="276" r:id="rId23"/>
    <p:sldId id="278"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83429" autoAdjust="0"/>
  </p:normalViewPr>
  <p:slideViewPr>
    <p:cSldViewPr snapToGrid="0" snapToObjects="1">
      <p:cViewPr varScale="1">
        <p:scale>
          <a:sx n="110" d="100"/>
          <a:sy n="110" d="100"/>
        </p:scale>
        <p:origin x="1662"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C2BDD59-1D09-4626-B74D-EB1CA5D280B0}" type="datetimeFigureOut">
              <a:rPr lang="en-US" smtClean="0"/>
              <a:t>1/20/2016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79B10C5-A0F1-43D3-98C8-A5A35E0A4737}" type="slidenum">
              <a:rPr lang="en-US" smtClean="0"/>
              <a:t>‹#›</a:t>
            </a:fld>
            <a:endParaRPr lang="en-US"/>
          </a:p>
        </p:txBody>
      </p:sp>
    </p:spTree>
    <p:extLst>
      <p:ext uri="{BB962C8B-B14F-4D97-AF65-F5344CB8AC3E}">
        <p14:creationId xmlns:p14="http://schemas.microsoft.com/office/powerpoint/2010/main" val="1473761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a:t>
            </a:fld>
            <a:endParaRPr lang="en-US"/>
          </a:p>
        </p:txBody>
      </p:sp>
    </p:spTree>
    <p:extLst>
      <p:ext uri="{BB962C8B-B14F-4D97-AF65-F5344CB8AC3E}">
        <p14:creationId xmlns:p14="http://schemas.microsoft.com/office/powerpoint/2010/main" val="1401984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279B10C5-A0F1-43D3-98C8-A5A35E0A4737}" type="slidenum">
              <a:rPr lang="en-US" smtClean="0"/>
              <a:t>2</a:t>
            </a:fld>
            <a:endParaRPr lang="en-US"/>
          </a:p>
        </p:txBody>
      </p:sp>
    </p:spTree>
    <p:extLst>
      <p:ext uri="{BB962C8B-B14F-4D97-AF65-F5344CB8AC3E}">
        <p14:creationId xmlns:p14="http://schemas.microsoft.com/office/powerpoint/2010/main" val="2176377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3</a:t>
            </a:fld>
            <a:endParaRPr lang="en-US"/>
          </a:p>
        </p:txBody>
      </p:sp>
    </p:spTree>
    <p:extLst>
      <p:ext uri="{BB962C8B-B14F-4D97-AF65-F5344CB8AC3E}">
        <p14:creationId xmlns:p14="http://schemas.microsoft.com/office/powerpoint/2010/main" val="422132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279B10C5-A0F1-43D3-98C8-A5A35E0A4737}" type="slidenum">
              <a:rPr lang="en-US" smtClean="0"/>
              <a:t>4</a:t>
            </a:fld>
            <a:endParaRPr lang="en-US"/>
          </a:p>
        </p:txBody>
      </p:sp>
    </p:spTree>
    <p:extLst>
      <p:ext uri="{BB962C8B-B14F-4D97-AF65-F5344CB8AC3E}">
        <p14:creationId xmlns:p14="http://schemas.microsoft.com/office/powerpoint/2010/main" val="2581966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279B10C5-A0F1-43D3-98C8-A5A35E0A4737}" type="slidenum">
              <a:rPr lang="en-US" smtClean="0"/>
              <a:t>5</a:t>
            </a:fld>
            <a:endParaRPr lang="en-US"/>
          </a:p>
        </p:txBody>
      </p:sp>
    </p:spTree>
    <p:extLst>
      <p:ext uri="{BB962C8B-B14F-4D97-AF65-F5344CB8AC3E}">
        <p14:creationId xmlns:p14="http://schemas.microsoft.com/office/powerpoint/2010/main" val="352828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279B10C5-A0F1-43D3-98C8-A5A35E0A4737}" type="slidenum">
              <a:rPr lang="en-US" smtClean="0"/>
              <a:t>6</a:t>
            </a:fld>
            <a:endParaRPr lang="en-US"/>
          </a:p>
        </p:txBody>
      </p:sp>
    </p:spTree>
    <p:extLst>
      <p:ext uri="{BB962C8B-B14F-4D97-AF65-F5344CB8AC3E}">
        <p14:creationId xmlns:p14="http://schemas.microsoft.com/office/powerpoint/2010/main" val="2116094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7</a:t>
            </a:fld>
            <a:endParaRPr lang="en-US"/>
          </a:p>
        </p:txBody>
      </p:sp>
    </p:spTree>
    <p:extLst>
      <p:ext uri="{BB962C8B-B14F-4D97-AF65-F5344CB8AC3E}">
        <p14:creationId xmlns:p14="http://schemas.microsoft.com/office/powerpoint/2010/main" val="2389675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8</a:t>
            </a:fld>
            <a:endParaRPr lang="en-US"/>
          </a:p>
        </p:txBody>
      </p:sp>
    </p:spTree>
    <p:extLst>
      <p:ext uri="{BB962C8B-B14F-4D97-AF65-F5344CB8AC3E}">
        <p14:creationId xmlns:p14="http://schemas.microsoft.com/office/powerpoint/2010/main" val="161420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9</a:t>
            </a:fld>
            <a:endParaRPr lang="en-US"/>
          </a:p>
        </p:txBody>
      </p:sp>
    </p:spTree>
    <p:extLst>
      <p:ext uri="{BB962C8B-B14F-4D97-AF65-F5344CB8AC3E}">
        <p14:creationId xmlns:p14="http://schemas.microsoft.com/office/powerpoint/2010/main" val="2149617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10</a:t>
            </a:fld>
            <a:endParaRPr lang="en-US"/>
          </a:p>
        </p:txBody>
      </p:sp>
    </p:spTree>
    <p:extLst>
      <p:ext uri="{BB962C8B-B14F-4D97-AF65-F5344CB8AC3E}">
        <p14:creationId xmlns:p14="http://schemas.microsoft.com/office/powerpoint/2010/main" val="2795252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279B10C5-A0F1-43D3-98C8-A5A35E0A4737}" type="slidenum">
              <a:rPr lang="en-US" smtClean="0"/>
              <a:t>11</a:t>
            </a:fld>
            <a:endParaRPr lang="en-US"/>
          </a:p>
        </p:txBody>
      </p:sp>
    </p:spTree>
    <p:extLst>
      <p:ext uri="{BB962C8B-B14F-4D97-AF65-F5344CB8AC3E}">
        <p14:creationId xmlns:p14="http://schemas.microsoft.com/office/powerpoint/2010/main" val="2076171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12</a:t>
            </a:fld>
            <a:endParaRPr lang="en-US"/>
          </a:p>
        </p:txBody>
      </p:sp>
    </p:spTree>
    <p:extLst>
      <p:ext uri="{BB962C8B-B14F-4D97-AF65-F5344CB8AC3E}">
        <p14:creationId xmlns:p14="http://schemas.microsoft.com/office/powerpoint/2010/main" val="3106442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13</a:t>
            </a:fld>
            <a:endParaRPr lang="en-US"/>
          </a:p>
        </p:txBody>
      </p:sp>
    </p:spTree>
    <p:extLst>
      <p:ext uri="{BB962C8B-B14F-4D97-AF65-F5344CB8AC3E}">
        <p14:creationId xmlns:p14="http://schemas.microsoft.com/office/powerpoint/2010/main" val="1844696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JP</a:t>
            </a:r>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14</a:t>
            </a:fld>
            <a:endParaRPr lang="en-US"/>
          </a:p>
        </p:txBody>
      </p:sp>
    </p:spTree>
    <p:extLst>
      <p:ext uri="{BB962C8B-B14F-4D97-AF65-F5344CB8AC3E}">
        <p14:creationId xmlns:p14="http://schemas.microsoft.com/office/powerpoint/2010/main" val="917366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JP - Religion not</a:t>
            </a:r>
            <a:r>
              <a:rPr lang="en-US" baseline="0" dirty="0" smtClean="0"/>
              <a:t> only variable, look at this, academic and parental relationship are influences. Does religion influence academics in the US? </a:t>
            </a:r>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15</a:t>
            </a:fld>
            <a:endParaRPr lang="en-US"/>
          </a:p>
        </p:txBody>
      </p:sp>
    </p:spTree>
    <p:extLst>
      <p:ext uri="{BB962C8B-B14F-4D97-AF65-F5344CB8AC3E}">
        <p14:creationId xmlns:p14="http://schemas.microsoft.com/office/powerpoint/2010/main" val="342974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find two</a:t>
            </a:r>
            <a:r>
              <a:rPr lang="en-US" baseline="0" dirty="0" smtClean="0"/>
              <a:t> countries that will be representative of Paul’s claim, but this is not representative for all religion </a:t>
            </a:r>
            <a:r>
              <a:rPr lang="en-US" baseline="0" dirty="0" err="1" smtClean="0"/>
              <a:t>vs</a:t>
            </a:r>
            <a:r>
              <a:rPr lang="en-US" baseline="0" dirty="0" smtClean="0"/>
              <a:t> secularization. Find another country that shows the opposite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DEE: </a:t>
            </a:r>
            <a:r>
              <a:rPr lang="en-US" dirty="0" smtClean="0"/>
              <a:t>You can pick</a:t>
            </a:r>
            <a:r>
              <a:rPr lang="en-US" baseline="0" dirty="0" smtClean="0"/>
              <a:t> any two countries that will be representative of Paul’s claim, but this is not representative for all religion </a:t>
            </a:r>
            <a:r>
              <a:rPr lang="en-US" baseline="0" dirty="0" err="1" smtClean="0"/>
              <a:t>vs</a:t>
            </a:r>
            <a:r>
              <a:rPr lang="en-US" baseline="0" dirty="0" smtClean="0"/>
              <a:t> secularization. To accurately compare religion and secularization, we must evaluate more countries than just America and the UK. </a:t>
            </a:r>
            <a:endParaRPr lang="en-US" dirty="0" smtClean="0"/>
          </a:p>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16</a:t>
            </a:fld>
            <a:endParaRPr lang="en-US"/>
          </a:p>
        </p:txBody>
      </p:sp>
    </p:spTree>
    <p:extLst>
      <p:ext uri="{BB962C8B-B14F-4D97-AF65-F5344CB8AC3E}">
        <p14:creationId xmlns:p14="http://schemas.microsoft.com/office/powerpoint/2010/main" val="3098031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DEE</a:t>
            </a:r>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17</a:t>
            </a:fld>
            <a:endParaRPr lang="en-US"/>
          </a:p>
        </p:txBody>
      </p:sp>
    </p:spTree>
    <p:extLst>
      <p:ext uri="{BB962C8B-B14F-4D97-AF65-F5344CB8AC3E}">
        <p14:creationId xmlns:p14="http://schemas.microsoft.com/office/powerpoint/2010/main" val="1283976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9B10C5-A0F1-43D3-98C8-A5A35E0A4737}" type="slidenum">
              <a:rPr lang="en-US" smtClean="0"/>
              <a:t>20</a:t>
            </a:fld>
            <a:endParaRPr lang="en-US"/>
          </a:p>
        </p:txBody>
      </p:sp>
    </p:spTree>
    <p:extLst>
      <p:ext uri="{BB962C8B-B14F-4D97-AF65-F5344CB8AC3E}">
        <p14:creationId xmlns:p14="http://schemas.microsoft.com/office/powerpoint/2010/main" val="1892704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1/20/2016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1/20/2016</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1/20/2016</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Secularization and wellbeing</a:t>
            </a:r>
            <a:r>
              <a:rPr lang="en-US" sz="4400" dirty="0"/>
              <a:t/>
            </a:r>
            <a:br>
              <a:rPr lang="en-US" sz="4400" dirty="0"/>
            </a:br>
            <a:endParaRPr lang="en-US" sz="4400" dirty="0"/>
          </a:p>
        </p:txBody>
      </p:sp>
      <p:sp>
        <p:nvSpPr>
          <p:cNvPr id="3" name="Subtitle 2"/>
          <p:cNvSpPr>
            <a:spLocks noGrp="1"/>
          </p:cNvSpPr>
          <p:nvPr>
            <p:ph type="subTitle" idx="1"/>
          </p:nvPr>
        </p:nvSpPr>
        <p:spPr>
          <a:xfrm>
            <a:off x="685800" y="4198374"/>
            <a:ext cx="4593296" cy="1440426"/>
          </a:xfrm>
        </p:spPr>
        <p:txBody>
          <a:bodyPr>
            <a:normAutofit/>
          </a:bodyPr>
          <a:lstStyle/>
          <a:p>
            <a:r>
              <a:rPr lang="en-US" smtClean="0"/>
              <a:t>Chong Ho Yu</a:t>
            </a:r>
            <a:endParaRPr lang="en-US" dirty="0"/>
          </a:p>
        </p:txBody>
      </p:sp>
      <p:pic>
        <p:nvPicPr>
          <p:cNvPr id="4" name="Picture 3"/>
          <p:cNvPicPr>
            <a:picLocks noChangeAspect="1"/>
          </p:cNvPicPr>
          <p:nvPr/>
        </p:nvPicPr>
        <p:blipFill>
          <a:blip r:embed="rId3"/>
          <a:stretch>
            <a:fillRect/>
          </a:stretch>
        </p:blipFill>
        <p:spPr>
          <a:xfrm>
            <a:off x="5739667" y="4333146"/>
            <a:ext cx="1830356" cy="1305654"/>
          </a:xfrm>
          <a:prstGeom prst="rect">
            <a:avLst/>
          </a:prstGeom>
        </p:spPr>
      </p:pic>
    </p:spTree>
    <p:extLst>
      <p:ext uri="{BB962C8B-B14F-4D97-AF65-F5344CB8AC3E}">
        <p14:creationId xmlns:p14="http://schemas.microsoft.com/office/powerpoint/2010/main" val="2287502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99096" y="3675238"/>
            <a:ext cx="7620000" cy="2782280"/>
          </a:xfrm>
        </p:spPr>
        <p:txBody>
          <a:bodyPr>
            <a:normAutofit/>
          </a:bodyPr>
          <a:lstStyle/>
          <a:p>
            <a:r>
              <a:rPr lang="en-US" sz="2400" dirty="0"/>
              <a:t>Gregory </a:t>
            </a:r>
            <a:r>
              <a:rPr lang="en-US" sz="2400" dirty="0" smtClean="0"/>
              <a:t>Paul: </a:t>
            </a:r>
            <a:r>
              <a:rPr lang="en-US" sz="2400" dirty="0"/>
              <a:t>“unlike science, which goes where the evidence and analysis indicate and is anti-mythical in nature, religion is inherently dogmatic and opinion based, with myths being integral to the system.” </a:t>
            </a:r>
            <a:endParaRPr lang="en-US" sz="2400" dirty="0" smtClean="0"/>
          </a:p>
          <a:p>
            <a:r>
              <a:rPr lang="en-US" sz="2400" dirty="0" smtClean="0"/>
              <a:t>“All </a:t>
            </a:r>
            <a:r>
              <a:rPr lang="en-US" sz="2400" dirty="0"/>
              <a:t>comprehensive cross comparisons have found that higher levels of religiosity are strongly correlated with inferior </a:t>
            </a:r>
            <a:r>
              <a:rPr lang="en-US" sz="2400" dirty="0" smtClean="0"/>
              <a:t>socioeconomics” (Paul, 2014).  </a:t>
            </a:r>
            <a:endParaRPr lang="en-US" sz="2400" dirty="0"/>
          </a:p>
        </p:txBody>
      </p:sp>
      <p:pic>
        <p:nvPicPr>
          <p:cNvPr id="4" name="Picture 3"/>
          <p:cNvPicPr>
            <a:picLocks noChangeAspect="1"/>
          </p:cNvPicPr>
          <p:nvPr/>
        </p:nvPicPr>
        <p:blipFill>
          <a:blip r:embed="rId3"/>
          <a:stretch>
            <a:fillRect/>
          </a:stretch>
        </p:blipFill>
        <p:spPr>
          <a:xfrm>
            <a:off x="2159000" y="1159780"/>
            <a:ext cx="4216400" cy="1930400"/>
          </a:xfrm>
          <a:prstGeom prst="rect">
            <a:avLst/>
          </a:prstGeom>
        </p:spPr>
      </p:pic>
    </p:spTree>
    <p:extLst>
      <p:ext uri="{BB962C8B-B14F-4D97-AF65-F5344CB8AC3E}">
        <p14:creationId xmlns:p14="http://schemas.microsoft.com/office/powerpoint/2010/main" val="31983192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Religious America the worst?</a:t>
            </a:r>
            <a:endParaRPr lang="en-US" dirty="0"/>
          </a:p>
        </p:txBody>
      </p:sp>
      <p:pic>
        <p:nvPicPr>
          <p:cNvPr id="4" name="Content Placeholder 3" descr="Screen Shot 2015-02-05 at 11.22.17 AM.png"/>
          <p:cNvPicPr>
            <a:picLocks noGrp="1" noChangeAspect="1"/>
          </p:cNvPicPr>
          <p:nvPr>
            <p:ph idx="1"/>
          </p:nvPr>
        </p:nvPicPr>
        <p:blipFill>
          <a:blip r:embed="rId3" cstate="email">
            <a:extLst>
              <a:ext uri="{28A0092B-C50C-407E-A947-70E740481C1C}">
                <a14:useLocalDpi xmlns:a14="http://schemas.microsoft.com/office/drawing/2010/main" val="0"/>
              </a:ext>
            </a:extLst>
          </a:blip>
          <a:srcRect t="4426" b="4426"/>
          <a:stretch>
            <a:fillRect/>
          </a:stretch>
        </p:blipFill>
        <p:spPr/>
      </p:pic>
    </p:spTree>
    <p:extLst>
      <p:ext uri="{BB962C8B-B14F-4D97-AF65-F5344CB8AC3E}">
        <p14:creationId xmlns:p14="http://schemas.microsoft.com/office/powerpoint/2010/main" val="1239468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pic>
        <p:nvPicPr>
          <p:cNvPr id="4" name="Content Placeholder 3" descr="Screen Shot 2015-02-05 at 11.23.25 AM.png"/>
          <p:cNvPicPr>
            <a:picLocks noGrp="1" noChangeAspect="1"/>
          </p:cNvPicPr>
          <p:nvPr>
            <p:ph idx="1"/>
          </p:nvPr>
        </p:nvPicPr>
        <p:blipFill>
          <a:blip r:embed="rId3">
            <a:extLst>
              <a:ext uri="{28A0092B-C50C-407E-A947-70E740481C1C}">
                <a14:useLocalDpi xmlns:a14="http://schemas.microsoft.com/office/drawing/2010/main" val="0"/>
              </a:ext>
            </a:extLst>
          </a:blip>
          <a:srcRect t="1361" b="1361"/>
          <a:stretch>
            <a:fillRect/>
          </a:stretch>
        </p:blipFill>
        <p:spPr/>
      </p:pic>
    </p:spTree>
    <p:extLst>
      <p:ext uri="{BB962C8B-B14F-4D97-AF65-F5344CB8AC3E}">
        <p14:creationId xmlns:p14="http://schemas.microsoft.com/office/powerpoint/2010/main" val="771556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pic>
        <p:nvPicPr>
          <p:cNvPr id="8" name="Content Placeholder 7" descr="Screen Shot 2015-02-05 at 11.25.35 AM.png"/>
          <p:cNvPicPr>
            <a:picLocks noGrp="1" noChangeAspect="1"/>
          </p:cNvPicPr>
          <p:nvPr>
            <p:ph idx="1"/>
          </p:nvPr>
        </p:nvPicPr>
        <p:blipFill>
          <a:blip r:embed="rId3">
            <a:extLst>
              <a:ext uri="{28A0092B-C50C-407E-A947-70E740481C1C}">
                <a14:useLocalDpi xmlns:a14="http://schemas.microsoft.com/office/drawing/2010/main" val="0"/>
              </a:ext>
            </a:extLst>
          </a:blip>
          <a:srcRect t="1363" b="1363"/>
          <a:stretch>
            <a:fillRect/>
          </a:stretch>
        </p:blipFill>
        <p:spPr>
          <a:ln>
            <a:solidFill>
              <a:schemeClr val="tx1"/>
            </a:solidFill>
          </a:ln>
        </p:spPr>
      </p:pic>
    </p:spTree>
    <p:extLst>
      <p:ext uri="{BB962C8B-B14F-4D97-AF65-F5344CB8AC3E}">
        <p14:creationId xmlns:p14="http://schemas.microsoft.com/office/powerpoint/2010/main" val="1544434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pic>
        <p:nvPicPr>
          <p:cNvPr id="4" name="Content Placeholder 3" descr="Screen Shot 2015-02-05 at 11.26.45 AM.png"/>
          <p:cNvPicPr>
            <a:picLocks noGrp="1" noChangeAspect="1"/>
          </p:cNvPicPr>
          <p:nvPr>
            <p:ph idx="1"/>
          </p:nvPr>
        </p:nvPicPr>
        <p:blipFill>
          <a:blip r:embed="rId3">
            <a:extLst>
              <a:ext uri="{28A0092B-C50C-407E-A947-70E740481C1C}">
                <a14:useLocalDpi xmlns:a14="http://schemas.microsoft.com/office/drawing/2010/main" val="0"/>
              </a:ext>
            </a:extLst>
          </a:blip>
          <a:srcRect t="4706" b="4706"/>
          <a:stretch>
            <a:fillRect/>
          </a:stretch>
        </p:blipFill>
        <p:spPr>
          <a:ln>
            <a:solidFill>
              <a:schemeClr val="tx1"/>
            </a:solidFill>
          </a:ln>
        </p:spPr>
      </p:pic>
    </p:spTree>
    <p:extLst>
      <p:ext uri="{BB962C8B-B14F-4D97-AF65-F5344CB8AC3E}">
        <p14:creationId xmlns:p14="http://schemas.microsoft.com/office/powerpoint/2010/main" val="137163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pic>
        <p:nvPicPr>
          <p:cNvPr id="4" name="Content Placeholder 3" descr="Screen Shot 2015-02-05 at 11.27.41 AM.png"/>
          <p:cNvPicPr>
            <a:picLocks noGrp="1" noChangeAspect="1"/>
          </p:cNvPicPr>
          <p:nvPr>
            <p:ph idx="1"/>
          </p:nvPr>
        </p:nvPicPr>
        <p:blipFill>
          <a:blip r:embed="rId3">
            <a:extLst>
              <a:ext uri="{28A0092B-C50C-407E-A947-70E740481C1C}">
                <a14:useLocalDpi xmlns:a14="http://schemas.microsoft.com/office/drawing/2010/main" val="0"/>
              </a:ext>
            </a:extLst>
          </a:blip>
          <a:srcRect t="5309" b="5309"/>
          <a:stretch>
            <a:fillRect/>
          </a:stretch>
        </p:blipFill>
        <p:spPr>
          <a:ln>
            <a:solidFill>
              <a:schemeClr val="tx1"/>
            </a:solidFill>
          </a:ln>
        </p:spPr>
      </p:pic>
    </p:spTree>
    <p:extLst>
      <p:ext uri="{BB962C8B-B14F-4D97-AF65-F5344CB8AC3E}">
        <p14:creationId xmlns:p14="http://schemas.microsoft.com/office/powerpoint/2010/main" val="921407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pic>
        <p:nvPicPr>
          <p:cNvPr id="4" name="Content Placeholder 3" descr="Screen Shot 2015-02-05 at 11.28.25 AM.png"/>
          <p:cNvPicPr>
            <a:picLocks noGrp="1" noChangeAspect="1"/>
          </p:cNvPicPr>
          <p:nvPr>
            <p:ph idx="1"/>
          </p:nvPr>
        </p:nvPicPr>
        <p:blipFill>
          <a:blip r:embed="rId3">
            <a:extLst>
              <a:ext uri="{28A0092B-C50C-407E-A947-70E740481C1C}">
                <a14:useLocalDpi xmlns:a14="http://schemas.microsoft.com/office/drawing/2010/main" val="0"/>
              </a:ext>
            </a:extLst>
          </a:blip>
          <a:srcRect t="4715" b="4715"/>
          <a:stretch>
            <a:fillRect/>
          </a:stretch>
        </p:blipFill>
        <p:spPr>
          <a:ln>
            <a:solidFill>
              <a:schemeClr val="tx1"/>
            </a:solidFill>
          </a:ln>
        </p:spPr>
      </p:pic>
    </p:spTree>
    <p:extLst>
      <p:ext uri="{BB962C8B-B14F-4D97-AF65-F5344CB8AC3E}">
        <p14:creationId xmlns:p14="http://schemas.microsoft.com/office/powerpoint/2010/main" val="3537265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 rate</a:t>
            </a:r>
            <a:endParaRPr lang="en-US" dirty="0"/>
          </a:p>
        </p:txBody>
      </p:sp>
      <p:sp>
        <p:nvSpPr>
          <p:cNvPr id="3" name="Content Placeholder 2"/>
          <p:cNvSpPr>
            <a:spLocks noGrp="1"/>
          </p:cNvSpPr>
          <p:nvPr>
            <p:ph idx="1"/>
          </p:nvPr>
        </p:nvSpPr>
        <p:spPr>
          <a:xfrm>
            <a:off x="457199" y="1600200"/>
            <a:ext cx="5270121" cy="4800600"/>
          </a:xfrm>
        </p:spPr>
        <p:txBody>
          <a:bodyPr>
            <a:normAutofit/>
          </a:bodyPr>
          <a:lstStyle/>
          <a:p>
            <a:r>
              <a:rPr lang="en-US" dirty="0" smtClean="0"/>
              <a:t>The </a:t>
            </a:r>
            <a:r>
              <a:rPr lang="en-US" dirty="0"/>
              <a:t>divorce rate of the US is 53%. </a:t>
            </a:r>
            <a:endParaRPr lang="en-US" dirty="0" smtClean="0"/>
          </a:p>
          <a:p>
            <a:r>
              <a:rPr lang="en-US" dirty="0" smtClean="0"/>
              <a:t>According </a:t>
            </a:r>
            <a:r>
              <a:rPr lang="en-US" dirty="0"/>
              <a:t>to the 2010 and 2011 United Nations Statistics and other sources, several other Western developed nations, such as Belgium, Portugal, France have worse divorce rates than the US. </a:t>
            </a:r>
            <a:endParaRPr lang="en-US" dirty="0" smtClean="0"/>
          </a:p>
          <a:p>
            <a:r>
              <a:rPr lang="en-US" dirty="0" smtClean="0"/>
              <a:t>Hungary</a:t>
            </a:r>
            <a:r>
              <a:rPr lang="en-US" dirty="0"/>
              <a:t>, </a:t>
            </a:r>
            <a:r>
              <a:rPr lang="en-US" dirty="0" smtClean="0"/>
              <a:t>Czech Republic, </a:t>
            </a:r>
            <a:r>
              <a:rPr lang="en-US" dirty="0"/>
              <a:t>Lithuania, and Estonia are former Communist nations. According to 2007-2008 Gallup Poll these countries are very secular. But their divorce rate is higher than religious US. </a:t>
            </a:r>
            <a:endParaRPr lang="en-US" dirty="0" smtClean="0"/>
          </a:p>
        </p:txBody>
      </p:sp>
      <p:pic>
        <p:nvPicPr>
          <p:cNvPr id="5" name="Picture 4"/>
          <p:cNvPicPr>
            <a:picLocks noChangeAspect="1"/>
          </p:cNvPicPr>
          <p:nvPr/>
        </p:nvPicPr>
        <p:blipFill>
          <a:blip r:embed="rId3"/>
          <a:stretch>
            <a:fillRect/>
          </a:stretch>
        </p:blipFill>
        <p:spPr>
          <a:xfrm>
            <a:off x="5860128" y="1600201"/>
            <a:ext cx="2319014" cy="3031283"/>
          </a:xfrm>
          <a:prstGeom prst="rect">
            <a:avLst/>
          </a:prstGeom>
        </p:spPr>
      </p:pic>
    </p:spTree>
    <p:extLst>
      <p:ext uri="{BB962C8B-B14F-4D97-AF65-F5344CB8AC3E}">
        <p14:creationId xmlns:p14="http://schemas.microsoft.com/office/powerpoint/2010/main" val="223277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a:t>
            </a:r>
            <a:endParaRPr lang="en-US" dirty="0"/>
          </a:p>
        </p:txBody>
      </p:sp>
      <p:sp>
        <p:nvSpPr>
          <p:cNvPr id="3" name="Content Placeholder 2"/>
          <p:cNvSpPr>
            <a:spLocks noGrp="1"/>
          </p:cNvSpPr>
          <p:nvPr>
            <p:ph idx="1"/>
          </p:nvPr>
        </p:nvSpPr>
        <p:spPr>
          <a:xfrm>
            <a:off x="457200" y="1417638"/>
            <a:ext cx="7620000" cy="4800600"/>
          </a:xfrm>
        </p:spPr>
        <p:txBody>
          <a:bodyPr/>
          <a:lstStyle/>
          <a:p>
            <a:pPr marL="114300" indent="0">
              <a:buNone/>
            </a:pPr>
            <a:r>
              <a:rPr lang="en-US" dirty="0"/>
              <a:t>According to 2012 United Nations Statistics, in terms of crude divorce rate, the top ten countries are </a:t>
            </a:r>
            <a:r>
              <a:rPr lang="en-US" dirty="0" smtClean="0"/>
              <a:t>Belarus</a:t>
            </a:r>
            <a:r>
              <a:rPr lang="en-US" dirty="0"/>
              <a:t>, </a:t>
            </a:r>
            <a:r>
              <a:rPr lang="en-US" dirty="0" smtClean="0"/>
              <a:t>Latvia</a:t>
            </a:r>
            <a:r>
              <a:rPr lang="en-US" dirty="0"/>
              <a:t>, Lithuania, Moldova, Denmark, </a:t>
            </a:r>
            <a:r>
              <a:rPr lang="en-US" dirty="0" smtClean="0"/>
              <a:t>Sweden, Czech Republic, </a:t>
            </a:r>
            <a:r>
              <a:rPr lang="en-US" dirty="0"/>
              <a:t>Belgium, Liechtenstein, and Finland. The US is not among the top 30. </a:t>
            </a:r>
          </a:p>
        </p:txBody>
      </p:sp>
      <p:pic>
        <p:nvPicPr>
          <p:cNvPr id="5" name="Picture 4" descr="Screen Shot 2015-02-05 at 11.45.15 A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6917" y="2963230"/>
            <a:ext cx="7677930" cy="3618093"/>
          </a:xfrm>
          <a:prstGeom prst="rect">
            <a:avLst/>
          </a:prstGeom>
        </p:spPr>
      </p:pic>
    </p:spTree>
    <p:extLst>
      <p:ext uri="{BB962C8B-B14F-4D97-AF65-F5344CB8AC3E}">
        <p14:creationId xmlns:p14="http://schemas.microsoft.com/office/powerpoint/2010/main" val="1870070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Divorce</a:t>
            </a:r>
            <a:endParaRPr lang="en-US" dirty="0"/>
          </a:p>
        </p:txBody>
      </p:sp>
      <p:sp>
        <p:nvSpPr>
          <p:cNvPr id="3" name="Content Placeholder 2"/>
          <p:cNvSpPr>
            <a:spLocks noGrp="1"/>
          </p:cNvSpPr>
          <p:nvPr>
            <p:ph idx="1"/>
          </p:nvPr>
        </p:nvSpPr>
        <p:spPr>
          <a:xfrm>
            <a:off x="457200" y="2812026"/>
            <a:ext cx="7620000" cy="3588774"/>
          </a:xfrm>
        </p:spPr>
        <p:txBody>
          <a:bodyPr>
            <a:normAutofit lnSpcReduction="10000"/>
          </a:bodyPr>
          <a:lstStyle/>
          <a:p>
            <a:r>
              <a:rPr lang="en-US" dirty="0" smtClean="0"/>
              <a:t>But no data are cited to support this. But there is evidence to support the otherwise.</a:t>
            </a:r>
          </a:p>
          <a:p>
            <a:r>
              <a:rPr lang="en-US" dirty="0" smtClean="0"/>
              <a:t>Wilcox </a:t>
            </a:r>
            <a:r>
              <a:rPr lang="en-US" dirty="0"/>
              <a:t>and Williamson </a:t>
            </a:r>
            <a:r>
              <a:rPr lang="en-US" dirty="0" smtClean="0"/>
              <a:t>(2007): Protestants </a:t>
            </a:r>
            <a:r>
              <a:rPr lang="en-US" dirty="0"/>
              <a:t>that attend church </a:t>
            </a:r>
            <a:r>
              <a:rPr lang="en-US" dirty="0" smtClean="0"/>
              <a:t>regularly are </a:t>
            </a:r>
            <a:r>
              <a:rPr lang="en-US" dirty="0"/>
              <a:t>35% less likely to divorce compared to secular couples. </a:t>
            </a:r>
            <a:r>
              <a:rPr lang="en-US" dirty="0" smtClean="0"/>
              <a:t>But irregularly </a:t>
            </a:r>
            <a:r>
              <a:rPr lang="en-US" dirty="0"/>
              <a:t>attending conservative Protestants are </a:t>
            </a:r>
            <a:r>
              <a:rPr lang="en-US" dirty="0" smtClean="0"/>
              <a:t>20% </a:t>
            </a:r>
            <a:r>
              <a:rPr lang="en-US" dirty="0"/>
              <a:t>more likely to divorce. </a:t>
            </a:r>
            <a:endParaRPr lang="en-US" dirty="0" smtClean="0"/>
          </a:p>
          <a:p>
            <a:r>
              <a:rPr lang="en-US" dirty="0" smtClean="0"/>
              <a:t>Wright </a:t>
            </a:r>
            <a:r>
              <a:rPr lang="en-US" dirty="0"/>
              <a:t>and </a:t>
            </a:r>
            <a:r>
              <a:rPr lang="en-US" dirty="0" err="1" smtClean="0"/>
              <a:t>Stetzer</a:t>
            </a:r>
            <a:r>
              <a:rPr lang="en-US" dirty="0" smtClean="0"/>
              <a:t> (2010): Christians </a:t>
            </a:r>
            <a:r>
              <a:rPr lang="en-US" dirty="0"/>
              <a:t>have a divorce rate of about 42%. But </a:t>
            </a:r>
            <a:r>
              <a:rPr lang="en-US" dirty="0" smtClean="0"/>
              <a:t>church service </a:t>
            </a:r>
            <a:r>
              <a:rPr lang="en-US" dirty="0"/>
              <a:t>attendance is a crucial predictor of divorce. </a:t>
            </a:r>
            <a:r>
              <a:rPr lang="en-US" dirty="0" smtClean="0"/>
              <a:t>60% of evangelicals </a:t>
            </a:r>
            <a:r>
              <a:rPr lang="en-US" dirty="0"/>
              <a:t>who never attend church had been divorced or separated, compared to 38% of weekly attendees. </a:t>
            </a:r>
          </a:p>
        </p:txBody>
      </p:sp>
      <p:sp>
        <p:nvSpPr>
          <p:cNvPr id="5" name="TextBox 4"/>
          <p:cNvSpPr txBox="1"/>
          <p:nvPr/>
        </p:nvSpPr>
        <p:spPr>
          <a:xfrm>
            <a:off x="457200" y="1781441"/>
            <a:ext cx="7103806" cy="1107996"/>
          </a:xfrm>
          <a:prstGeom prst="rect">
            <a:avLst/>
          </a:prstGeom>
          <a:noFill/>
        </p:spPr>
        <p:txBody>
          <a:bodyPr wrap="square" rtlCol="0">
            <a:spAutoFit/>
          </a:bodyPr>
          <a:lstStyle/>
          <a:p>
            <a:pPr marL="342900" lvl="0" indent="-228600">
              <a:spcBef>
                <a:spcPct val="20000"/>
              </a:spcBef>
              <a:buClr>
                <a:srgbClr val="A9A57C"/>
              </a:buClr>
              <a:buFont typeface="Arial" pitchFamily="34" charset="0"/>
              <a:buChar char="•"/>
            </a:pPr>
            <a:r>
              <a:rPr lang="en-US" sz="2200" dirty="0">
                <a:solidFill>
                  <a:srgbClr val="2F2B20"/>
                </a:solidFill>
              </a:rPr>
              <a:t>Paul wrote: "divorce is also high in America, and not among ungodly progressives, but among patriarchal evangelicals." </a:t>
            </a:r>
          </a:p>
        </p:txBody>
      </p:sp>
    </p:spTree>
    <p:extLst>
      <p:ext uri="{BB962C8B-B14F-4D97-AF65-F5344CB8AC3E}">
        <p14:creationId xmlns:p14="http://schemas.microsoft.com/office/powerpoint/2010/main" val="421411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628" y="673046"/>
            <a:ext cx="3352714" cy="1143000"/>
          </a:xfrm>
        </p:spPr>
        <p:txBody>
          <a:bodyPr/>
          <a:lstStyle/>
          <a:p>
            <a:r>
              <a:rPr lang="en-US" dirty="0" smtClean="0"/>
              <a:t>Paradoxical</a:t>
            </a:r>
            <a:endParaRPr lang="en-US" dirty="0"/>
          </a:p>
        </p:txBody>
      </p:sp>
      <p:sp>
        <p:nvSpPr>
          <p:cNvPr id="3" name="Content Placeholder 2"/>
          <p:cNvSpPr>
            <a:spLocks noGrp="1"/>
          </p:cNvSpPr>
          <p:nvPr>
            <p:ph idx="1"/>
          </p:nvPr>
        </p:nvSpPr>
        <p:spPr>
          <a:xfrm>
            <a:off x="457200" y="2805450"/>
            <a:ext cx="7620000" cy="3595349"/>
          </a:xfrm>
        </p:spPr>
        <p:txBody>
          <a:bodyPr>
            <a:normAutofit lnSpcReduction="10000"/>
          </a:bodyPr>
          <a:lstStyle/>
          <a:p>
            <a:r>
              <a:rPr lang="en-US" dirty="0" smtClean="0"/>
              <a:t>While it is true to some certain extent, the wellbeing indices selected are limited. </a:t>
            </a:r>
          </a:p>
          <a:p>
            <a:r>
              <a:rPr lang="en-US" dirty="0" smtClean="0"/>
              <a:t>If the US is the worst in terms of wellbeing, why do so many people, including people from nations that have higher wellbeing indices, want to immigrate into the US?</a:t>
            </a:r>
          </a:p>
          <a:p>
            <a:r>
              <a:rPr lang="en-US" dirty="0" smtClean="0"/>
              <a:t>By 2012, immigrants made up 13 percent of the US population.</a:t>
            </a:r>
          </a:p>
          <a:p>
            <a:r>
              <a:rPr lang="en-US" dirty="0" smtClean="0"/>
              <a:t>From 2000 to 2012, there was a 31.2 percent increase in the foreign-born population in the US.</a:t>
            </a:r>
          </a:p>
          <a:p>
            <a:r>
              <a:rPr lang="en-US" dirty="0" smtClean="0"/>
              <a:t>Indeed some statistical figures are wrong!</a:t>
            </a:r>
          </a:p>
        </p:txBody>
      </p:sp>
      <p:pic>
        <p:nvPicPr>
          <p:cNvPr id="4" name="Picture 3"/>
          <p:cNvPicPr>
            <a:picLocks noChangeAspect="1"/>
          </p:cNvPicPr>
          <p:nvPr/>
        </p:nvPicPr>
        <p:blipFill>
          <a:blip r:embed="rId3"/>
          <a:stretch>
            <a:fillRect/>
          </a:stretch>
        </p:blipFill>
        <p:spPr>
          <a:xfrm>
            <a:off x="4735414" y="607257"/>
            <a:ext cx="2647848" cy="1985886"/>
          </a:xfrm>
          <a:prstGeom prst="rect">
            <a:avLst/>
          </a:prstGeom>
        </p:spPr>
      </p:pic>
    </p:spTree>
    <p:extLst>
      <p:ext uri="{BB962C8B-B14F-4D97-AF65-F5344CB8AC3E}">
        <p14:creationId xmlns:p14="http://schemas.microsoft.com/office/powerpoint/2010/main" val="2192324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 Zuckerman: Secularization</a:t>
            </a:r>
            <a:endParaRPr lang="en-US" dirty="0"/>
          </a:p>
        </p:txBody>
      </p:sp>
      <p:sp>
        <p:nvSpPr>
          <p:cNvPr id="3" name="Content Placeholder 2"/>
          <p:cNvSpPr>
            <a:spLocks noGrp="1"/>
          </p:cNvSpPr>
          <p:nvPr>
            <p:ph idx="1"/>
          </p:nvPr>
        </p:nvSpPr>
        <p:spPr/>
        <p:txBody>
          <a:bodyPr>
            <a:normAutofit/>
          </a:bodyPr>
          <a:lstStyle/>
          <a:p>
            <a:r>
              <a:rPr lang="en-US" dirty="0" smtClean="0"/>
              <a:t>Author of “Faith no more”, “Society without God”, and ”Living the Secular Life”.</a:t>
            </a:r>
          </a:p>
          <a:p>
            <a:r>
              <a:rPr lang="en-US" dirty="0" smtClean="0"/>
              <a:t>“</a:t>
            </a:r>
            <a:r>
              <a:rPr lang="en-US" dirty="0"/>
              <a:t>An essential feature of most religions, according to founding sociologist Max Weber, is a deep hostility toward sex. And if the orientation toward sex is not quite one of deep hostility, almost every religion still maintains and seeks to impose some form of relatively restrictive sexual regulation that delineates who one can have sex with, as well as when, where, and how… Many religions spend a lot of time and energy making their adherents feel shame and guilt about sexual urges and desires. Sex becomes heavily associated with sin, uncleanliness, and moral </a:t>
            </a:r>
            <a:r>
              <a:rPr lang="en-US" dirty="0" smtClean="0"/>
              <a:t>depravity”</a:t>
            </a:r>
          </a:p>
        </p:txBody>
      </p:sp>
    </p:spTree>
    <p:extLst>
      <p:ext uri="{BB962C8B-B14F-4D97-AF65-F5344CB8AC3E}">
        <p14:creationId xmlns:p14="http://schemas.microsoft.com/office/powerpoint/2010/main" val="27947912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Zuckerman</a:t>
            </a:r>
            <a:endParaRPr lang="en-US" dirty="0"/>
          </a:p>
        </p:txBody>
      </p:sp>
      <p:sp>
        <p:nvSpPr>
          <p:cNvPr id="3" name="Content Placeholder 2"/>
          <p:cNvSpPr>
            <a:spLocks noGrp="1"/>
          </p:cNvSpPr>
          <p:nvPr>
            <p:ph idx="1"/>
          </p:nvPr>
        </p:nvSpPr>
        <p:spPr/>
        <p:txBody>
          <a:bodyPr/>
          <a:lstStyle/>
          <a:p>
            <a:r>
              <a:rPr lang="en-US" dirty="0"/>
              <a:t>Religious America has </a:t>
            </a:r>
            <a:r>
              <a:rPr lang="en-US" dirty="0" smtClean="0"/>
              <a:t>one of the </a:t>
            </a:r>
            <a:r>
              <a:rPr lang="en-US" dirty="0"/>
              <a:t>highest teenage pregnancy </a:t>
            </a:r>
            <a:r>
              <a:rPr lang="en-US" dirty="0" smtClean="0"/>
              <a:t>rates and secular </a:t>
            </a:r>
            <a:r>
              <a:rPr lang="en-US" dirty="0"/>
              <a:t>democratic nations have the lowest </a:t>
            </a:r>
            <a:r>
              <a:rPr lang="en-US" dirty="0" smtClean="0"/>
              <a:t>rates.</a:t>
            </a:r>
            <a:endParaRPr lang="en-US" dirty="0"/>
          </a:p>
          <a:p>
            <a:r>
              <a:rPr lang="en-US" dirty="0"/>
              <a:t>F</a:t>
            </a:r>
            <a:r>
              <a:rPr lang="en-US" dirty="0" smtClean="0"/>
              <a:t>ailure </a:t>
            </a:r>
            <a:r>
              <a:rPr lang="en-US" dirty="0"/>
              <a:t>of the Christianity-based abstinence-only </a:t>
            </a:r>
            <a:r>
              <a:rPr lang="en-US" dirty="0" smtClean="0"/>
              <a:t>programs.</a:t>
            </a:r>
          </a:p>
          <a:p>
            <a:r>
              <a:rPr lang="en-US" dirty="0" smtClean="0"/>
              <a:t>When US young people want to have sex, they are unprepared (Contraception).</a:t>
            </a:r>
          </a:p>
        </p:txBody>
      </p:sp>
      <p:pic>
        <p:nvPicPr>
          <p:cNvPr id="4" name="Picture 3"/>
          <p:cNvPicPr>
            <a:picLocks noChangeAspect="1"/>
          </p:cNvPicPr>
          <p:nvPr/>
        </p:nvPicPr>
        <p:blipFill>
          <a:blip r:embed="rId3"/>
          <a:stretch>
            <a:fillRect/>
          </a:stretch>
        </p:blipFill>
        <p:spPr>
          <a:xfrm>
            <a:off x="2848114" y="3794725"/>
            <a:ext cx="4581143" cy="2363987"/>
          </a:xfrm>
          <a:prstGeom prst="rect">
            <a:avLst/>
          </a:prstGeom>
        </p:spPr>
      </p:pic>
    </p:spTree>
    <p:extLst>
      <p:ext uri="{BB962C8B-B14F-4D97-AF65-F5344CB8AC3E}">
        <p14:creationId xmlns:p14="http://schemas.microsoft.com/office/powerpoint/2010/main" val="487468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under my roof!”</a:t>
            </a:r>
            <a:endParaRPr lang="en-US" dirty="0"/>
          </a:p>
        </p:txBody>
      </p:sp>
      <p:sp>
        <p:nvSpPr>
          <p:cNvPr id="3" name="Content Placeholder 2"/>
          <p:cNvSpPr>
            <a:spLocks noGrp="1"/>
          </p:cNvSpPr>
          <p:nvPr>
            <p:ph idx="1"/>
          </p:nvPr>
        </p:nvSpPr>
        <p:spPr/>
        <p:txBody>
          <a:bodyPr/>
          <a:lstStyle/>
          <a:p>
            <a:r>
              <a:rPr lang="en-US" dirty="0" err="1"/>
              <a:t>Schalet</a:t>
            </a:r>
            <a:r>
              <a:rPr lang="en-US" dirty="0"/>
              <a:t> (2011</a:t>
            </a:r>
            <a:r>
              <a:rPr lang="en-US" dirty="0" smtClean="0"/>
              <a:t>): while </a:t>
            </a:r>
            <a:r>
              <a:rPr lang="en-US" dirty="0"/>
              <a:t>American parents forbid their children to have premarital </a:t>
            </a:r>
            <a:r>
              <a:rPr lang="en-US" dirty="0" smtClean="0"/>
              <a:t>sex (“Not under my roof!”), </a:t>
            </a:r>
            <a:r>
              <a:rPr lang="en-US" dirty="0"/>
              <a:t>Dutch parents allow young couples to sleep together at home and even provide them with contraceptives. </a:t>
            </a:r>
            <a:endParaRPr lang="en-US" dirty="0" smtClean="0"/>
          </a:p>
          <a:p>
            <a:r>
              <a:rPr lang="en-US" dirty="0"/>
              <a:t>T</a:t>
            </a:r>
            <a:r>
              <a:rPr lang="en-US" dirty="0" smtClean="0"/>
              <a:t>he </a:t>
            </a:r>
            <a:r>
              <a:rPr lang="en-US" dirty="0"/>
              <a:t>teenage pregnancy rate of the Netherlands is far lower than that of the US. </a:t>
            </a:r>
            <a:endParaRPr lang="en-US" dirty="0" smtClean="0"/>
          </a:p>
          <a:p>
            <a:r>
              <a:rPr lang="en-US" dirty="0" smtClean="0"/>
              <a:t>Dutch </a:t>
            </a:r>
            <a:r>
              <a:rPr lang="en-US" dirty="0"/>
              <a:t>youths have a healthier concept of the self, relationships, gender, autonomy, and authority. Dutch adolescents feel more satisfied and in control of their first sexual encounter than their American peers. </a:t>
            </a:r>
            <a:r>
              <a:rPr lang="en-US" dirty="0" smtClean="0"/>
              <a:t>And in addition, </a:t>
            </a:r>
            <a:r>
              <a:rPr lang="en-US" dirty="0"/>
              <a:t>American young girls often experienced lowering self-esteem after the first intercourse. </a:t>
            </a:r>
          </a:p>
        </p:txBody>
      </p:sp>
    </p:spTree>
    <p:extLst>
      <p:ext uri="{BB962C8B-B14F-4D97-AF65-F5344CB8AC3E}">
        <p14:creationId xmlns:p14="http://schemas.microsoft.com/office/powerpoint/2010/main" val="1902230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the statistics say?</a:t>
            </a:r>
            <a:endParaRPr lang="en-US" dirty="0"/>
          </a:p>
        </p:txBody>
      </p:sp>
      <p:sp>
        <p:nvSpPr>
          <p:cNvPr id="3" name="Content Placeholder 2"/>
          <p:cNvSpPr>
            <a:spLocks noGrp="1"/>
          </p:cNvSpPr>
          <p:nvPr>
            <p:ph idx="1"/>
          </p:nvPr>
        </p:nvSpPr>
        <p:spPr/>
        <p:txBody>
          <a:bodyPr/>
          <a:lstStyle/>
          <a:p>
            <a:r>
              <a:rPr lang="en-US" dirty="0" smtClean="0"/>
              <a:t>2012 figures: US teenage (aged 15-19) pregnancy rate is 39 out of 1000.</a:t>
            </a:r>
          </a:p>
          <a:p>
            <a:r>
              <a:rPr lang="en-US" dirty="0" smtClean="0"/>
              <a:t>In the secular UK, 29 out of 1,000, the highest in West Europe.</a:t>
            </a:r>
          </a:p>
          <a:p>
            <a:r>
              <a:rPr lang="en-US" dirty="0" smtClean="0"/>
              <a:t>Secularization of UK: 1.15% of Britons attend church Regularly. </a:t>
            </a:r>
          </a:p>
          <a:p>
            <a:r>
              <a:rPr lang="en-US" dirty="0" smtClean="0"/>
              <a:t>Britons use more contraception than other European nations.</a:t>
            </a:r>
          </a:p>
        </p:txBody>
      </p:sp>
      <p:pic>
        <p:nvPicPr>
          <p:cNvPr id="4" name="Picture 3"/>
          <p:cNvPicPr>
            <a:picLocks noChangeAspect="1"/>
          </p:cNvPicPr>
          <p:nvPr/>
        </p:nvPicPr>
        <p:blipFill>
          <a:blip r:embed="rId3"/>
          <a:stretch>
            <a:fillRect/>
          </a:stretch>
        </p:blipFill>
        <p:spPr>
          <a:xfrm>
            <a:off x="3806188" y="3810557"/>
            <a:ext cx="4070953" cy="2718144"/>
          </a:xfrm>
          <a:prstGeom prst="rect">
            <a:avLst/>
          </a:prstGeom>
        </p:spPr>
      </p:pic>
    </p:spTree>
    <p:extLst>
      <p:ext uri="{BB962C8B-B14F-4D97-AF65-F5344CB8AC3E}">
        <p14:creationId xmlns:p14="http://schemas.microsoft.com/office/powerpoint/2010/main" val="2614946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Asia?</a:t>
            </a:r>
            <a:endParaRPr lang="en-US" dirty="0"/>
          </a:p>
        </p:txBody>
      </p:sp>
      <p:sp>
        <p:nvSpPr>
          <p:cNvPr id="3" name="Content Placeholder 2"/>
          <p:cNvSpPr>
            <a:spLocks noGrp="1"/>
          </p:cNvSpPr>
          <p:nvPr>
            <p:ph idx="1"/>
          </p:nvPr>
        </p:nvSpPr>
        <p:spPr/>
        <p:txBody>
          <a:bodyPr/>
          <a:lstStyle/>
          <a:p>
            <a:r>
              <a:rPr lang="en-US" dirty="0" smtClean="0"/>
              <a:t>Singapore</a:t>
            </a:r>
            <a:r>
              <a:rPr lang="en-US" dirty="0"/>
              <a:t>: </a:t>
            </a:r>
            <a:r>
              <a:rPr lang="en-US" dirty="0" smtClean="0"/>
              <a:t>Pregnancy rate is 6 </a:t>
            </a:r>
            <a:r>
              <a:rPr lang="en-US" dirty="0"/>
              <a:t>out of 1000</a:t>
            </a:r>
          </a:p>
          <a:p>
            <a:r>
              <a:rPr lang="en-US" dirty="0"/>
              <a:t>Japan: </a:t>
            </a:r>
            <a:r>
              <a:rPr lang="en-US" dirty="0" smtClean="0"/>
              <a:t>Pregnancy rate is 5 </a:t>
            </a:r>
            <a:r>
              <a:rPr lang="en-US" dirty="0"/>
              <a:t>out of 1000</a:t>
            </a:r>
          </a:p>
          <a:p>
            <a:r>
              <a:rPr lang="en-US" dirty="0"/>
              <a:t>Pippa Norris and Ronald </a:t>
            </a:r>
            <a:r>
              <a:rPr lang="en-US" dirty="0" err="1"/>
              <a:t>Inglehart</a:t>
            </a:r>
            <a:r>
              <a:rPr lang="en-US" dirty="0"/>
              <a:t>: </a:t>
            </a:r>
            <a:r>
              <a:rPr lang="en-US" dirty="0" smtClean="0"/>
              <a:t>the Japanese </a:t>
            </a:r>
            <a:r>
              <a:rPr lang="en-US" dirty="0"/>
              <a:t>have a high degree of </a:t>
            </a:r>
            <a:r>
              <a:rPr lang="en-US" dirty="0" smtClean="0"/>
              <a:t>religiosity.</a:t>
            </a:r>
          </a:p>
          <a:p>
            <a:r>
              <a:rPr lang="en-US" dirty="0" smtClean="0"/>
              <a:t>World Value survey: 41.3% Singaporeans regard religion as very important.</a:t>
            </a:r>
          </a:p>
          <a:p>
            <a:endParaRPr lang="en-US" dirty="0" smtClean="0"/>
          </a:p>
          <a:p>
            <a:endParaRPr lang="en-US" dirty="0"/>
          </a:p>
          <a:p>
            <a:endParaRPr lang="en-US" dirty="0"/>
          </a:p>
        </p:txBody>
      </p:sp>
      <p:pic>
        <p:nvPicPr>
          <p:cNvPr id="4" name="Picture 3"/>
          <p:cNvPicPr>
            <a:picLocks noChangeAspect="1"/>
          </p:cNvPicPr>
          <p:nvPr/>
        </p:nvPicPr>
        <p:blipFill>
          <a:blip r:embed="rId3"/>
          <a:stretch>
            <a:fillRect/>
          </a:stretch>
        </p:blipFill>
        <p:spPr>
          <a:xfrm>
            <a:off x="3316461" y="3791729"/>
            <a:ext cx="4137357" cy="2756116"/>
          </a:xfrm>
          <a:prstGeom prst="rect">
            <a:avLst/>
          </a:prstGeom>
        </p:spPr>
      </p:pic>
    </p:spTree>
    <p:extLst>
      <p:ext uri="{BB962C8B-B14F-4D97-AF65-F5344CB8AC3E}">
        <p14:creationId xmlns:p14="http://schemas.microsoft.com/office/powerpoint/2010/main" val="38013278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Worldwide statistical evidence</a:t>
            </a:r>
          </a:p>
        </p:txBody>
      </p:sp>
      <p:sp>
        <p:nvSpPr>
          <p:cNvPr id="3" name="Content Placeholder 2"/>
          <p:cNvSpPr>
            <a:spLocks noGrp="1"/>
          </p:cNvSpPr>
          <p:nvPr>
            <p:ph idx="1"/>
          </p:nvPr>
        </p:nvSpPr>
        <p:spPr>
          <a:xfrm>
            <a:off x="687977" y="5249091"/>
            <a:ext cx="7084423" cy="988741"/>
          </a:xfrm>
        </p:spPr>
        <p:txBody>
          <a:bodyPr/>
          <a:lstStyle/>
          <a:p>
            <a:r>
              <a:rPr lang="en-US" dirty="0" smtClean="0"/>
              <a:t>Data from World Values Survey (2010-2014)</a:t>
            </a:r>
          </a:p>
          <a:p>
            <a:r>
              <a:rPr lang="en-US" dirty="0" smtClean="0"/>
              <a:t>Lower overall secular values </a:t>
            </a:r>
            <a:r>
              <a:rPr lang="en-US" dirty="0" smtClean="0">
                <a:sym typeface="Wingdings" panose="05000000000000000000" pitchFamily="2" charset="2"/>
              </a:rPr>
              <a:t> Happier!</a:t>
            </a:r>
            <a:endParaRPr lang="en-US" dirty="0" smtClean="0"/>
          </a:p>
          <a:p>
            <a:endParaRPr lang="en-US" dirty="0"/>
          </a:p>
        </p:txBody>
      </p:sp>
      <p:pic>
        <p:nvPicPr>
          <p:cNvPr id="4" name="Picture 3"/>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312680" y="1417638"/>
            <a:ext cx="4459720" cy="3389811"/>
          </a:xfrm>
          <a:prstGeom prst="rect">
            <a:avLst/>
          </a:prstGeom>
          <a:noFill/>
          <a:ln>
            <a:solidFill>
              <a:schemeClr val="tx1"/>
            </a:solidFill>
          </a:ln>
        </p:spPr>
      </p:pic>
    </p:spTree>
    <p:extLst>
      <p:ext uri="{BB962C8B-B14F-4D97-AF65-F5344CB8AC3E}">
        <p14:creationId xmlns:p14="http://schemas.microsoft.com/office/powerpoint/2010/main" val="727308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Worldwide statistical evidence</a:t>
            </a:r>
          </a:p>
        </p:txBody>
      </p:sp>
      <p:sp>
        <p:nvSpPr>
          <p:cNvPr id="3" name="Content Placeholder 2"/>
          <p:cNvSpPr>
            <a:spLocks noGrp="1"/>
          </p:cNvSpPr>
          <p:nvPr>
            <p:ph idx="1"/>
          </p:nvPr>
        </p:nvSpPr>
        <p:spPr>
          <a:xfrm>
            <a:off x="4293326" y="1539149"/>
            <a:ext cx="4014650" cy="4800600"/>
          </a:xfrm>
        </p:spPr>
        <p:txBody>
          <a:bodyPr>
            <a:normAutofit/>
          </a:bodyPr>
          <a:lstStyle/>
          <a:p>
            <a:r>
              <a:rPr lang="en-US" sz="2400" dirty="0" smtClean="0"/>
              <a:t>Secularization </a:t>
            </a:r>
            <a:r>
              <a:rPr lang="en-US" sz="2400" dirty="0" smtClean="0">
                <a:sym typeface="Wingdings" panose="05000000000000000000" pitchFamily="2" charset="2"/>
              </a:rPr>
              <a:t> better wellbeing?</a:t>
            </a:r>
          </a:p>
          <a:p>
            <a:r>
              <a:rPr lang="en-US" sz="2400" dirty="0" smtClean="0">
                <a:sym typeface="Wingdings" panose="05000000000000000000" pitchFamily="2" charset="2"/>
              </a:rPr>
              <a:t>True to some extent</a:t>
            </a:r>
          </a:p>
          <a:p>
            <a:r>
              <a:rPr lang="en-US" sz="2400" dirty="0"/>
              <a:t>China is the most disbelieving nation in the world, yet its adult mortality rate is among the lowest</a:t>
            </a:r>
            <a:endParaRPr lang="en-US" sz="2400" dirty="0"/>
          </a:p>
        </p:txBody>
      </p:sp>
      <p:pic>
        <p:nvPicPr>
          <p:cNvPr id="2050" name="Picture 1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4918" y="1652270"/>
            <a:ext cx="3948408" cy="29545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266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821"/>
            <a:ext cx="7620000" cy="1061379"/>
          </a:xfrm>
        </p:spPr>
        <p:txBody>
          <a:bodyPr/>
          <a:lstStyle/>
          <a:p>
            <a:r>
              <a:rPr lang="en-US" dirty="0" smtClean="0"/>
              <a:t>Worldwide statistical evidence</a:t>
            </a:r>
            <a:endParaRPr lang="en-US" dirty="0"/>
          </a:p>
        </p:txBody>
      </p:sp>
      <p:sp>
        <p:nvSpPr>
          <p:cNvPr id="3" name="Content Placeholder 2"/>
          <p:cNvSpPr>
            <a:spLocks noGrp="1"/>
          </p:cNvSpPr>
          <p:nvPr>
            <p:ph idx="1"/>
          </p:nvPr>
        </p:nvSpPr>
        <p:spPr>
          <a:xfrm>
            <a:off x="330926" y="1219200"/>
            <a:ext cx="8046720" cy="5181600"/>
          </a:xfrm>
        </p:spPr>
        <p:txBody>
          <a:bodyPr/>
          <a:lstStyle/>
          <a:p>
            <a:r>
              <a:rPr lang="en-US" dirty="0" smtClean="0"/>
              <a:t>GIS map of male adult mortality rate (UN 2015 database).</a:t>
            </a:r>
          </a:p>
          <a:p>
            <a:r>
              <a:rPr lang="en-US" dirty="0" smtClean="0"/>
              <a:t>The </a:t>
            </a:r>
            <a:r>
              <a:rPr lang="en-US" dirty="0"/>
              <a:t>high male adult mortality concentrates on the Africa continent and the former Soviet Bloc. </a:t>
            </a:r>
            <a:endParaRPr lang="en-US" dirty="0" smtClean="0"/>
          </a:p>
          <a:p>
            <a:r>
              <a:rPr lang="en-US" dirty="0"/>
              <a:t>T</a:t>
            </a:r>
            <a:r>
              <a:rPr lang="en-US" dirty="0" smtClean="0"/>
              <a:t>he </a:t>
            </a:r>
            <a:r>
              <a:rPr lang="en-US" dirty="0"/>
              <a:t>variation of this wellbeing index might be better explained by political-historical factors rather than religiosity and secularization.</a:t>
            </a:r>
            <a:endParaRPr lang="en-US" dirty="0" smtClean="0"/>
          </a:p>
        </p:txBody>
      </p:sp>
      <p:pic>
        <p:nvPicPr>
          <p:cNvPr id="1026" name="Picture 2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30888" y="3481932"/>
            <a:ext cx="5935663" cy="31972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362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Worldwide statistical evidence</a:t>
            </a:r>
          </a:p>
        </p:txBody>
      </p:sp>
      <p:sp>
        <p:nvSpPr>
          <p:cNvPr id="3" name="Content Placeholder 2"/>
          <p:cNvSpPr>
            <a:spLocks noGrp="1"/>
          </p:cNvSpPr>
          <p:nvPr>
            <p:ph idx="1"/>
          </p:nvPr>
        </p:nvSpPr>
        <p:spPr>
          <a:xfrm>
            <a:off x="4258490" y="1600200"/>
            <a:ext cx="3818709" cy="4800600"/>
          </a:xfrm>
        </p:spPr>
        <p:txBody>
          <a:bodyPr/>
          <a:lstStyle/>
          <a:p>
            <a:r>
              <a:rPr lang="en-US" dirty="0" smtClean="0"/>
              <a:t>Teenage birth rate: A proxy measure of measure (respect for females, sex education, lifestyles…etc.)</a:t>
            </a:r>
          </a:p>
          <a:p>
            <a:r>
              <a:rPr lang="en-US" dirty="0" smtClean="0"/>
              <a:t>Skepticism: A proxy measure of secularization. More skeptical </a:t>
            </a:r>
            <a:r>
              <a:rPr lang="en-US" dirty="0" smtClean="0">
                <a:sym typeface="Wingdings" panose="05000000000000000000" pitchFamily="2" charset="2"/>
              </a:rPr>
              <a:t> less religious</a:t>
            </a:r>
          </a:p>
          <a:p>
            <a:r>
              <a:rPr lang="en-US" dirty="0" smtClean="0">
                <a:sym typeface="Wingdings" panose="05000000000000000000" pitchFamily="2" charset="2"/>
              </a:rPr>
              <a:t>More secularization  Higher teenage birth rate?</a:t>
            </a:r>
            <a:endParaRPr lang="en-US" dirty="0"/>
          </a:p>
        </p:txBody>
      </p:sp>
      <p:pic>
        <p:nvPicPr>
          <p:cNvPr id="3074" name="Picture 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7200" y="1600199"/>
            <a:ext cx="3713580" cy="278021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336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Worldwide statistical evidence</a:t>
            </a:r>
          </a:p>
        </p:txBody>
      </p:sp>
      <p:sp>
        <p:nvSpPr>
          <p:cNvPr id="3" name="Content Placeholder 2"/>
          <p:cNvSpPr>
            <a:spLocks noGrp="1"/>
          </p:cNvSpPr>
          <p:nvPr>
            <p:ph idx="1"/>
          </p:nvPr>
        </p:nvSpPr>
        <p:spPr/>
        <p:txBody>
          <a:bodyPr/>
          <a:lstStyle/>
          <a:p>
            <a:endParaRPr lang="en-US"/>
          </a:p>
        </p:txBody>
      </p:sp>
      <p:pic>
        <p:nvPicPr>
          <p:cNvPr id="4098" name="Picture 2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7200" y="1965779"/>
            <a:ext cx="7764778" cy="418247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876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sz="3200" dirty="0" smtClean="0"/>
              <a:t>The conclusion depends on:</a:t>
            </a:r>
          </a:p>
          <a:p>
            <a:pPr lvl="1"/>
            <a:r>
              <a:rPr lang="en-US" sz="3200" dirty="0" smtClean="0"/>
              <a:t>How to define secularization</a:t>
            </a:r>
          </a:p>
          <a:p>
            <a:pPr lvl="1"/>
            <a:r>
              <a:rPr lang="en-US" sz="3200" dirty="0" smtClean="0"/>
              <a:t>How to define happiness or wellbeing</a:t>
            </a:r>
          </a:p>
          <a:p>
            <a:pPr lvl="1"/>
            <a:r>
              <a:rPr lang="en-US" sz="3200" dirty="0" smtClean="0"/>
              <a:t>Which database did you use?</a:t>
            </a:r>
          </a:p>
          <a:p>
            <a:pPr lvl="1"/>
            <a:r>
              <a:rPr lang="en-US" sz="3200" dirty="0" smtClean="0"/>
              <a:t>What measurement and statistical procedures did you use?</a:t>
            </a:r>
          </a:p>
          <a:p>
            <a:r>
              <a:rPr lang="en-US" sz="3200" dirty="0" smtClean="0"/>
              <a:t>Any thought?</a:t>
            </a:r>
          </a:p>
          <a:p>
            <a:pPr marL="114300" indent="0">
              <a:buNone/>
            </a:pPr>
            <a:endParaRPr lang="en-US" dirty="0" smtClean="0"/>
          </a:p>
        </p:txBody>
      </p:sp>
    </p:spTree>
    <p:extLst>
      <p:ext uri="{BB962C8B-B14F-4D97-AF65-F5344CB8AC3E}">
        <p14:creationId xmlns:p14="http://schemas.microsoft.com/office/powerpoint/2010/main" val="5501696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Adjacency.thmx</Template>
  <TotalTime>473</TotalTime>
  <Words>1124</Words>
  <Application>Microsoft Office PowerPoint</Application>
  <PresentationFormat>On-screen Show (4:3)</PresentationFormat>
  <Paragraphs>96</Paragraphs>
  <Slides>23</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Cambria</vt:lpstr>
      <vt:lpstr>Wingdings</vt:lpstr>
      <vt:lpstr>Adjacency</vt:lpstr>
      <vt:lpstr>Secularization and wellbeing </vt:lpstr>
      <vt:lpstr>PowerPoint Presentation</vt:lpstr>
      <vt:lpstr>Is Religious America the worst?</vt:lpstr>
      <vt:lpstr>Evidence?</vt:lpstr>
      <vt:lpstr>Evidence?</vt:lpstr>
      <vt:lpstr>Evidence?</vt:lpstr>
      <vt:lpstr>Evidence?</vt:lpstr>
      <vt:lpstr>Evidence?</vt:lpstr>
      <vt:lpstr>Divorce rate</vt:lpstr>
      <vt:lpstr>Divorce</vt:lpstr>
      <vt:lpstr>Divorce</vt:lpstr>
      <vt:lpstr>Paradoxical</vt:lpstr>
      <vt:lpstr>Phil Zuckerman: Secularization</vt:lpstr>
      <vt:lpstr>Zuckerman</vt:lpstr>
      <vt:lpstr>“Not under my roof!”</vt:lpstr>
      <vt:lpstr>What do the statistics say?</vt:lpstr>
      <vt:lpstr>How about Asia?</vt:lpstr>
      <vt:lpstr>Worldwide statistical evidence</vt:lpstr>
      <vt:lpstr>Worldwide statistical evidence</vt:lpstr>
      <vt:lpstr>Worldwide statistical evidence</vt:lpstr>
      <vt:lpstr>Worldwide statistical evidence</vt:lpstr>
      <vt:lpstr>Worldwide statistical evidence</vt:lpstr>
      <vt:lpstr>Discussion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Chong Ho Yu</cp:lastModifiedBy>
  <cp:revision>58</cp:revision>
  <dcterms:created xsi:type="dcterms:W3CDTF">2015-02-05T19:09:10Z</dcterms:created>
  <dcterms:modified xsi:type="dcterms:W3CDTF">2016-01-20T17:45:17Z</dcterms:modified>
</cp:coreProperties>
</file>