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74" r:id="rId3"/>
    <p:sldId id="271" r:id="rId4"/>
    <p:sldId id="272" r:id="rId5"/>
    <p:sldId id="273" r:id="rId6"/>
    <p:sldId id="275" r:id="rId7"/>
    <p:sldId id="276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-922" y="-8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9D21D778-B565-4D7E-94D7-64010A445B68}" type="datetimeFigureOut">
              <a:rPr lang="en-US" smtClean="0"/>
              <a:pPr eaLnBrk="1" latinLnBrk="0" hangingPunct="1"/>
              <a:t>5/27/2013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2C6B1FF6-39B9-40F5-8B67-33C6354A3D4F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chemeClr val="accent3">
                  <a:shade val="75000"/>
                </a:schemeClr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9D21D778-B565-4D7E-94D7-64010A445B68}" type="datetimeFigureOut">
              <a:rPr lang="en-US" smtClean="0"/>
              <a:pPr eaLnBrk="1" latinLnBrk="0" hangingPunct="1"/>
              <a:t>5/27/2013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2C6B1FF6-39B9-40F5-8B67-33C6354A3D4F}" type="slidenum">
              <a:rPr kumimoji="0" lang="en-US" smtClean="0"/>
              <a:pPr eaLnBrk="1" latinLnBrk="0" hangingPunct="1"/>
              <a:t>‹#›</a:t>
            </a:fld>
            <a:endParaRPr kumimoji="0"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9D21D778-B565-4D7E-94D7-64010A445B68}" type="datetimeFigureOut">
              <a:rPr lang="en-US" smtClean="0"/>
              <a:pPr eaLnBrk="1" latinLnBrk="0" hangingPunct="1"/>
              <a:t>5/27/2013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2C6B1FF6-39B9-40F5-8B67-33C6354A3D4F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chemeClr val="accent3">
                  <a:shade val="75000"/>
                </a:scheme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pPr eaLnBrk="1" latinLnBrk="0" hangingPunct="1"/>
            <a:fld id="{9D21D778-B565-4D7E-94D7-64010A445B68}" type="datetimeFigureOut">
              <a:rPr lang="en-US" smtClean="0"/>
              <a:pPr eaLnBrk="1" latinLnBrk="0" hangingPunct="1"/>
              <a:t>5/27/2013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FF6-39B9-40F5-8B67-33C6354A3D4F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9D21D778-B565-4D7E-94D7-64010A445B68}" type="datetimeFigureOut">
              <a:rPr lang="en-US" smtClean="0"/>
              <a:pPr eaLnBrk="1" latinLnBrk="0" hangingPunct="1"/>
              <a:t>5/27/2013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Oval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Oval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pPr algn="ctr" eaLnBrk="1" latinLnBrk="0" hangingPunct="1"/>
            <a:fld id="{2C6B1FF6-39B9-40F5-8B67-33C6354A3D4F}" type="slidenum">
              <a:rPr kumimoji="0" lang="en-US" smtClean="0"/>
              <a:pPr algn="ctr" eaLnBrk="1" latinLnBrk="0" hangingPunct="1"/>
              <a:t>‹#›</a:t>
            </a:fld>
            <a:endParaRPr kumimoji="0" lang="en-US" dirty="0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9D21D778-B565-4D7E-94D7-64010A445B68}" type="datetimeFigureOut">
              <a:rPr lang="en-US" smtClean="0"/>
              <a:pPr eaLnBrk="1" latinLnBrk="0" hangingPunct="1"/>
              <a:t>5/27/2013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2C6B1FF6-39B9-40F5-8B67-33C6354A3D4F}" type="slidenum">
              <a:rPr kumimoji="0" lang="en-US" smtClean="0"/>
              <a:pPr eaLnBrk="1" latinLnBrk="0" hangingPunct="1"/>
              <a:t>‹#›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9D21D778-B565-4D7E-94D7-64010A445B68}" type="datetimeFigureOut">
              <a:rPr lang="en-US" smtClean="0"/>
              <a:pPr eaLnBrk="1" latinLnBrk="0" hangingPunct="1"/>
              <a:t>5/27/2013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2C6B1FF6-39B9-40F5-8B67-33C6354A3D4F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2C6B1FF6-39B9-40F5-8B67-33C6354A3D4F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chemeClr val="accent3">
                  <a:shade val="75000"/>
                </a:schemeClr>
              </a:solidFill>
            </a:endParaRPr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9D21D778-B565-4D7E-94D7-64010A445B68}" type="datetimeFigureOut">
              <a:rPr lang="en-US" smtClean="0"/>
              <a:pPr eaLnBrk="1" latinLnBrk="0" hangingPunct="1"/>
              <a:t>5/27/2013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traight Connector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2C6B1FF6-39B9-40F5-8B67-33C6354A3D4F}" type="slidenum">
              <a:rPr kumimoji="0" lang="en-US" smtClean="0"/>
              <a:pPr eaLnBrk="1" latinLnBrk="0" hangingPunct="1"/>
              <a:t>‹#›</a:t>
            </a:fld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pPr eaLnBrk="1" latinLnBrk="0" hangingPunct="1"/>
            <a:fld id="{9D21D778-B565-4D7E-94D7-64010A445B68}" type="datetimeFigureOut">
              <a:rPr lang="en-US" smtClean="0"/>
              <a:pPr eaLnBrk="1" latinLnBrk="0" hangingPunct="1"/>
              <a:t>5/27/2013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9D21D778-B565-4D7E-94D7-64010A445B68}" type="datetimeFigureOut">
              <a:rPr lang="en-US" smtClean="0"/>
              <a:pPr eaLnBrk="1" latinLnBrk="0" hangingPunct="1"/>
              <a:t>5/27/2013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FF6-39B9-40F5-8B67-33C6354A3D4F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2C6B1FF6-39B9-40F5-8B67-33C6354A3D4F}" type="slidenum">
              <a:rPr kumimoji="0" lang="en-US" smtClean="0"/>
              <a:pPr eaLnBrk="1" latinLnBrk="0" hangingPunct="1"/>
              <a:t>‹#›</a:t>
            </a:fld>
            <a:endParaRPr kumimoji="0"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9D21D778-B565-4D7E-94D7-64010A445B68}" type="datetimeFigureOut">
              <a:rPr lang="en-US" smtClean="0"/>
              <a:pPr eaLnBrk="1" latinLnBrk="0" hangingPunct="1"/>
              <a:t>5/27/2013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pPr algn="r" eaLnBrk="1" latinLnBrk="0" hangingPunct="1"/>
            <a:fld id="{9D21D778-B565-4D7E-94D7-64010A445B68}" type="datetimeFigureOut">
              <a:rPr lang="en-US" smtClean="0"/>
              <a:pPr algn="r" eaLnBrk="1" latinLnBrk="0" hangingPunct="1"/>
              <a:t>5/27/2013</a:t>
            </a:fld>
            <a:endParaRPr lang="en-US" sz="1400" dirty="0">
              <a:solidFill>
                <a:srgbClr val="FFFFFF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 algn="ctr" eaLnBrk="1" latinLnBrk="0" hangingPunct="1"/>
            <a:fld id="{2C6B1FF6-39B9-40F5-8B67-33C6354A3D4F}" type="slidenum">
              <a:rPr kumimoji="0" lang="en-US" smtClean="0"/>
              <a:pPr algn="ctr" eaLnBrk="1" latinLnBrk="0" hangingPunct="1"/>
              <a:t>‹#›</a:t>
            </a:fld>
            <a:endParaRPr kumimoji="0" lang="en-US" sz="1600" dirty="0">
              <a:solidFill>
                <a:schemeClr val="accent3">
                  <a:shade val="75000"/>
                </a:schemeClr>
              </a:solidFill>
            </a:endParaRPr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Chong Ho Yu</a:t>
            </a:r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American culture and American Christianity</a:t>
            </a:r>
          </a:p>
        </p:txBody>
      </p:sp>
    </p:spTree>
    <p:extLst>
      <p:ext uri="{BB962C8B-B14F-4D97-AF65-F5344CB8AC3E}">
        <p14:creationId xmlns:p14="http://schemas.microsoft.com/office/powerpoint/2010/main" val="28070488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American culture and American </a:t>
            </a:r>
            <a:r>
              <a:rPr lang="en-US" dirty="0" smtClean="0"/>
              <a:t>Christianity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Does religion reflect the culture in which the religion is situated?</a:t>
            </a:r>
          </a:p>
          <a:p>
            <a:r>
              <a:rPr lang="en-US" dirty="0"/>
              <a:t>Characteristics of the US culture/Christianity</a:t>
            </a:r>
          </a:p>
          <a:p>
            <a:pPr lvl="1"/>
            <a:r>
              <a:rPr lang="en-US" dirty="0"/>
              <a:t>Individualism / Biblical individualism: personal gain</a:t>
            </a:r>
          </a:p>
          <a:p>
            <a:pPr lvl="1"/>
            <a:r>
              <a:rPr lang="en-US" dirty="0"/>
              <a:t>Optimism / Positive thinking: everything is possible</a:t>
            </a:r>
          </a:p>
          <a:p>
            <a:pPr lvl="1"/>
            <a:r>
              <a:rPr lang="en-US" dirty="0"/>
              <a:t>Blessed nation / </a:t>
            </a:r>
            <a:r>
              <a:rPr lang="en-US" dirty="0"/>
              <a:t>Bootstrapping </a:t>
            </a:r>
            <a:r>
              <a:rPr lang="en-US" dirty="0" smtClean="0"/>
              <a:t>Christianity</a:t>
            </a:r>
            <a:r>
              <a:rPr lang="en-US" dirty="0"/>
              <a:t> (one can pull oneself up by personal effort alone) </a:t>
            </a:r>
            <a:r>
              <a:rPr lang="en-US" dirty="0" smtClean="0"/>
              <a:t>: those </a:t>
            </a:r>
            <a:r>
              <a:rPr lang="en-US" dirty="0"/>
              <a:t>who achieve a higher status are hardworking, self-sufficient, and morally superior to those who remain in the lower </a:t>
            </a:r>
            <a:r>
              <a:rPr lang="en-US" dirty="0" smtClean="0"/>
              <a:t>classes </a:t>
            </a:r>
            <a:r>
              <a:rPr lang="en-US" dirty="0"/>
              <a:t>;</a:t>
            </a:r>
            <a:r>
              <a:rPr lang="en-US" dirty="0" smtClean="0"/>
              <a:t> attribute </a:t>
            </a:r>
            <a:r>
              <a:rPr lang="en-US" dirty="0"/>
              <a:t>our “blessed” lives to our personal </a:t>
            </a:r>
            <a:r>
              <a:rPr lang="en-US" dirty="0" smtClean="0"/>
              <a:t>spirituality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09922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Prosperity </a:t>
            </a:r>
            <a:r>
              <a:rPr lang="en-US" b="1" dirty="0" smtClean="0"/>
              <a:t>Gospel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286000" y="1527048"/>
            <a:ext cx="6519672" cy="4572000"/>
          </a:xfrm>
        </p:spPr>
        <p:txBody>
          <a:bodyPr>
            <a:normAutofit fontScale="92500"/>
          </a:bodyPr>
          <a:lstStyle/>
          <a:p>
            <a:r>
              <a:rPr lang="en-US" dirty="0"/>
              <a:t>When I was a young boy, one of the most influential books at that time was “</a:t>
            </a:r>
            <a:r>
              <a:rPr lang="en-US" dirty="0">
                <a:solidFill>
                  <a:srgbClr val="FF0000"/>
                </a:solidFill>
              </a:rPr>
              <a:t>Positive thinking</a:t>
            </a:r>
            <a:r>
              <a:rPr lang="en-US" dirty="0"/>
              <a:t>” by Pastor Robert </a:t>
            </a:r>
            <a:r>
              <a:rPr lang="en-US" dirty="0" err="1"/>
              <a:t>Schuller</a:t>
            </a:r>
            <a:r>
              <a:rPr lang="en-US" dirty="0"/>
              <a:t>, the founder of the Crystal Cathedral in California, the host of the program “Hour of Power.”</a:t>
            </a:r>
          </a:p>
          <a:p>
            <a:r>
              <a:rPr lang="en-US" dirty="0"/>
              <a:t>The message is simple: always be positive; with God’s help you can make it.</a:t>
            </a:r>
          </a:p>
          <a:p>
            <a:r>
              <a:rPr lang="en-US" dirty="0"/>
              <a:t>In 2000 the spokesman of the White House said: “The president (George Bush) believes that </a:t>
            </a:r>
            <a:r>
              <a:rPr lang="en-US" dirty="0">
                <a:solidFill>
                  <a:srgbClr val="FF0000"/>
                </a:solidFill>
              </a:rPr>
              <a:t>we are a blessed nation</a:t>
            </a:r>
            <a:r>
              <a:rPr lang="en-US" dirty="0"/>
              <a:t>.”</a:t>
            </a:r>
          </a:p>
          <a:p>
            <a:endParaRPr lang="en-US" dirty="0"/>
          </a:p>
        </p:txBody>
      </p:sp>
      <p:pic>
        <p:nvPicPr>
          <p:cNvPr id="11266" name="Picture 2" descr="https://encrypted-tbn3.gstatic.com/images?q=tbn:ANd9GcSpwieybGFNSpzuUISexc3DSpjeAMavWo7P2QIcYosIDk85mbR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802" y="990600"/>
            <a:ext cx="2047875" cy="2238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8" name="Picture 4" descr="http://upload.wikimedia.org/wikipedia/commons/thumb/d/d4/George-W-Bush.jpeg/220px-George-W-Bush.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802" y="3429000"/>
            <a:ext cx="2095500" cy="2771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471929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Bright-sided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5641848" cy="5102352"/>
          </a:xfrm>
        </p:spPr>
        <p:txBody>
          <a:bodyPr>
            <a:normAutofit fontScale="92500" lnSpcReduction="10000"/>
          </a:bodyPr>
          <a:lstStyle/>
          <a:p>
            <a:r>
              <a:rPr lang="en-US" dirty="0" err="1"/>
              <a:t>Ehrenreich</a:t>
            </a:r>
            <a:r>
              <a:rPr lang="en-US" dirty="0"/>
              <a:t>, B. (2010). </a:t>
            </a:r>
            <a:r>
              <a:rPr lang="en-US" i="1" dirty="0"/>
              <a:t>Bright-sided: How positive thinking is undermining</a:t>
            </a:r>
            <a:r>
              <a:rPr lang="en-US" dirty="0"/>
              <a:t>.  America. New York: Picador.</a:t>
            </a:r>
          </a:p>
          <a:p>
            <a:r>
              <a:rPr lang="en-US" dirty="0"/>
              <a:t>Evangelical mega-churches preach the good news that you only have to want something to get it, because </a:t>
            </a:r>
            <a:r>
              <a:rPr lang="en-US" dirty="0">
                <a:solidFill>
                  <a:srgbClr val="FF0000"/>
                </a:solidFill>
              </a:rPr>
              <a:t>God wants to “prosper” you</a:t>
            </a:r>
            <a:r>
              <a:rPr lang="en-US" dirty="0"/>
              <a:t>.</a:t>
            </a:r>
          </a:p>
          <a:p>
            <a:r>
              <a:rPr lang="en-US" dirty="0"/>
              <a:t>“Major religious leaders, especially on the Christian right, buttress this conceit with the notion that Americans are God’s chosen people and that America is the designated leader of the world.”</a:t>
            </a:r>
          </a:p>
          <a:p>
            <a:endParaRPr lang="en-US" dirty="0"/>
          </a:p>
        </p:txBody>
      </p:sp>
      <p:pic>
        <p:nvPicPr>
          <p:cNvPr id="12290" name="Picture 2" descr="http://word.world-citizenship.org/wp-content/uploads/2008/11/barbara-ehrenreich-us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1362075"/>
            <a:ext cx="2952750" cy="2619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010498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2"/>
                </a:solidFill>
              </a:rPr>
              <a:t>Irrational optimism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British observer Godfrey Hodgson has written that the American sense of </a:t>
            </a:r>
            <a:r>
              <a:rPr lang="en-US" dirty="0" err="1"/>
              <a:t>exceptionalism</a:t>
            </a:r>
            <a:r>
              <a:rPr lang="en-US" dirty="0"/>
              <a:t> has become harder and harder.</a:t>
            </a:r>
          </a:p>
          <a:p>
            <a:r>
              <a:rPr lang="en-US" dirty="0"/>
              <a:t>“Those who set themselves up as instructors in the discipline of positive thinking— coaches, </a:t>
            </a:r>
            <a:r>
              <a:rPr lang="en-US" dirty="0">
                <a:solidFill>
                  <a:srgbClr val="FF0000"/>
                </a:solidFill>
              </a:rPr>
              <a:t>preachers</a:t>
            </a:r>
            <a:r>
              <a:rPr lang="en-US" dirty="0"/>
              <a:t>, and gurus of various sorts—have described this effort with terms like “self-hypnosis,” “mind control,” and “thought control.” In other words, it requires deliberate self-deception, including a constant effort to repress or block out unpleasant possibilities and “negative” thoughts.”</a:t>
            </a:r>
          </a:p>
          <a:p>
            <a:r>
              <a:rPr lang="en-US" dirty="0">
                <a:solidFill>
                  <a:srgbClr val="FF0000"/>
                </a:solidFill>
              </a:rPr>
              <a:t>Irrational optimism would result in disasters</a:t>
            </a:r>
            <a:r>
              <a:rPr lang="en-US" dirty="0"/>
              <a:t>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93152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Russell </a:t>
            </a:r>
            <a:r>
              <a:rPr lang="en-US" b="1" dirty="0" err="1"/>
              <a:t>Jeung</a:t>
            </a:r>
            <a:r>
              <a:rPr lang="en-US" b="1" dirty="0"/>
              <a:t>:</a:t>
            </a:r>
            <a:r>
              <a:rPr lang="en-US" dirty="0"/>
              <a:t> </a:t>
            </a:r>
            <a:r>
              <a:rPr lang="en-US" b="1" dirty="0"/>
              <a:t>Biblical </a:t>
            </a:r>
            <a:r>
              <a:rPr lang="en-US" b="1" dirty="0" smtClean="0"/>
              <a:t>individualism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Today evangelical churches emphasize more the personal gains of Christianity and less the fear of God’s judgment. </a:t>
            </a:r>
          </a:p>
          <a:p>
            <a:r>
              <a:rPr lang="en-US" dirty="0"/>
              <a:t>The goals center on bringing people into a celebrative encounter with God and helping them grow in personal lives. </a:t>
            </a:r>
          </a:p>
          <a:p>
            <a:r>
              <a:rPr lang="en-US" dirty="0"/>
              <a:t>Churches provide the audience with worship experiences that are uplifting and intimate, as well as programs to help an individual's own spiritual development. </a:t>
            </a:r>
          </a:p>
          <a:p>
            <a:r>
              <a:rPr lang="en-US" dirty="0"/>
              <a:t>The Gospel is customized to fit into the </a:t>
            </a:r>
            <a:r>
              <a:rPr lang="en-US" dirty="0">
                <a:solidFill>
                  <a:srgbClr val="FF0000"/>
                </a:solidFill>
              </a:rPr>
              <a:t>postmodern</a:t>
            </a:r>
            <a:r>
              <a:rPr lang="en-US" dirty="0"/>
              <a:t> American culture by placing personal autonomy and individual fulfillment before God’s demands. </a:t>
            </a:r>
          </a:p>
        </p:txBody>
      </p:sp>
    </p:spTree>
    <p:extLst>
      <p:ext uri="{BB962C8B-B14F-4D97-AF65-F5344CB8AC3E}">
        <p14:creationId xmlns:p14="http://schemas.microsoft.com/office/powerpoint/2010/main" val="42396855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b="1" dirty="0" err="1"/>
              <a:t>Bruggemann</a:t>
            </a:r>
            <a:r>
              <a:rPr lang="en-US" sz="2800" b="1" dirty="0"/>
              <a:t>: </a:t>
            </a:r>
            <a:r>
              <a:rPr lang="en-US" sz="2800" dirty="0"/>
              <a:t/>
            </a:r>
            <a:br>
              <a:rPr lang="en-US" sz="2800" dirty="0"/>
            </a:br>
            <a:r>
              <a:rPr lang="en-US" sz="2800" b="1" dirty="0"/>
              <a:t>A deeper root beyond post-modernism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Since the </a:t>
            </a:r>
            <a:r>
              <a:rPr lang="en-US" dirty="0">
                <a:solidFill>
                  <a:srgbClr val="FF0000"/>
                </a:solidFill>
              </a:rPr>
              <a:t>Enlightenment</a:t>
            </a:r>
            <a:r>
              <a:rPr lang="en-US" dirty="0"/>
              <a:t> the self has become the center of everything. </a:t>
            </a:r>
          </a:p>
          <a:p>
            <a:r>
              <a:rPr lang="en-US" dirty="0"/>
              <a:t>The notion of individual freedom was further reinforced by </a:t>
            </a:r>
            <a:r>
              <a:rPr lang="en-US" dirty="0">
                <a:solidFill>
                  <a:srgbClr val="FF0000"/>
                </a:solidFill>
              </a:rPr>
              <a:t>Descartes</a:t>
            </a:r>
            <a:r>
              <a:rPr lang="en-US" dirty="0"/>
              <a:t>’s establishment of the human doubter as the norm of epistemology. </a:t>
            </a:r>
          </a:p>
          <a:p>
            <a:r>
              <a:rPr lang="en-US" dirty="0"/>
              <a:t>Later </a:t>
            </a:r>
            <a:r>
              <a:rPr lang="en-US" dirty="0">
                <a:solidFill>
                  <a:srgbClr val="FF0000"/>
                </a:solidFill>
              </a:rPr>
              <a:t>Freudian</a:t>
            </a:r>
            <a:r>
              <a:rPr lang="en-US" dirty="0"/>
              <a:t> psychoanalysis promoted removing self-repression as the path of mental health. These cultural trends facilitate a self-centered religion. 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210480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vic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161</TotalTime>
  <Words>508</Words>
  <Application>Microsoft Office PowerPoint</Application>
  <PresentationFormat>On-screen Show (4:3)</PresentationFormat>
  <Paragraphs>29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Civic</vt:lpstr>
      <vt:lpstr>American culture and American Christianity</vt:lpstr>
      <vt:lpstr>American culture and American Christianity</vt:lpstr>
      <vt:lpstr>Prosperity Gospel</vt:lpstr>
      <vt:lpstr>Bright-sided</vt:lpstr>
      <vt:lpstr>Irrational optimism</vt:lpstr>
      <vt:lpstr>Russell Jeung: Biblical individualism</vt:lpstr>
      <vt:lpstr>Bruggemann:  A deeper root beyond post-modernism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alex</dc:creator>
  <cp:lastModifiedBy>alex</cp:lastModifiedBy>
  <cp:revision>37</cp:revision>
  <dcterms:created xsi:type="dcterms:W3CDTF">2012-12-06T02:50:12Z</dcterms:created>
  <dcterms:modified xsi:type="dcterms:W3CDTF">2013-05-27T23:56:26Z</dcterms:modified>
</cp:coreProperties>
</file>