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335" r:id="rId3"/>
    <p:sldId id="333" r:id="rId4"/>
    <p:sldId id="334" r:id="rId5"/>
    <p:sldId id="301" r:id="rId6"/>
    <p:sldId id="302" r:id="rId7"/>
    <p:sldId id="309" r:id="rId8"/>
    <p:sldId id="266" r:id="rId9"/>
    <p:sldId id="278" r:id="rId10"/>
    <p:sldId id="280" r:id="rId11"/>
    <p:sldId id="279" r:id="rId12"/>
    <p:sldId id="282" r:id="rId13"/>
    <p:sldId id="273" r:id="rId14"/>
    <p:sldId id="305" r:id="rId15"/>
    <p:sldId id="300" r:id="rId16"/>
    <p:sldId id="332" r:id="rId17"/>
    <p:sldId id="270" r:id="rId18"/>
    <p:sldId id="271" r:id="rId19"/>
    <p:sldId id="272" r:id="rId20"/>
    <p:sldId id="306" r:id="rId21"/>
    <p:sldId id="323" r:id="rId22"/>
    <p:sldId id="324" r:id="rId23"/>
    <p:sldId id="325" r:id="rId24"/>
    <p:sldId id="307" r:id="rId25"/>
    <p:sldId id="308" r:id="rId26"/>
    <p:sldId id="326" r:id="rId27"/>
    <p:sldId id="327" r:id="rId28"/>
    <p:sldId id="328" r:id="rId29"/>
    <p:sldId id="329" r:id="rId30"/>
    <p:sldId id="330" r:id="rId31"/>
    <p:sldId id="331" r:id="rId32"/>
    <p:sldId id="296" r:id="rId33"/>
    <p:sldId id="290" r:id="rId34"/>
    <p:sldId id="291" r:id="rId35"/>
    <p:sldId id="292" r:id="rId36"/>
    <p:sldId id="293" r:id="rId37"/>
    <p:sldId id="321" r:id="rId38"/>
    <p:sldId id="285" r:id="rId39"/>
    <p:sldId id="286" r:id="rId40"/>
    <p:sldId id="315" r:id="rId41"/>
    <p:sldId id="316" r:id="rId42"/>
    <p:sldId id="287" r:id="rId43"/>
    <p:sldId id="311" r:id="rId44"/>
    <p:sldId id="312" r:id="rId45"/>
    <p:sldId id="322" r:id="rId46"/>
    <p:sldId id="320" r:id="rId47"/>
    <p:sldId id="336" r:id="rId48"/>
    <p:sldId id="314" r:id="rId49"/>
    <p:sldId id="313" r:id="rId50"/>
    <p:sldId id="317" r:id="rId51"/>
    <p:sldId id="319" r:id="rId52"/>
    <p:sldId id="318"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8" autoAdjust="0"/>
    <p:restoredTop sz="94646"/>
  </p:normalViewPr>
  <p:slideViewPr>
    <p:cSldViewPr>
      <p:cViewPr>
        <p:scale>
          <a:sx n="73" d="100"/>
          <a:sy n="73" d="100"/>
        </p:scale>
        <p:origin x="1056"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FE7D661-1836-44F7-8FAF-35E8F866ECD3}"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A92A601-7D32-4ED7-AD1A-974B6DDBDCDC}" type="datetime1">
              <a:rPr lang="en-US" smtClean="0"/>
              <a:pPr/>
              <a:t>9/8/2015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3A17B41-4A0C-4639-A132-E5C8F99A4BE8}" type="datetime1">
              <a:rPr lang="en-US" smtClean="0"/>
              <a:pPr/>
              <a:t>9/8/2015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E9967FD-6084-4075-993E-77EC8038773F}" type="datetime1">
              <a:rPr lang="en-US" smtClean="0"/>
              <a:pPr/>
              <a:t>9/8/2015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9/8/2015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9/8/2015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D1EACE2-EA00-4376-9A66-47ABB8B02CF5}" type="datetime1">
              <a:rPr lang="en-US" smtClean="0"/>
              <a:pPr/>
              <a:t>9/8/2015</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CE8079A4-7AA8-4A4F-87E2-7781EC5097D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FF71CE-B899-4B2B-848D-9F12F0C901B6}" type="datetimeFigureOut">
              <a:rPr lang="en-US" smtClean="0"/>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97606D-E5C4-4C2F-8241-EC2663EF1CD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2CF1CA-F464-4B29-B867-EAF8A9B936E3}" type="datetime1">
              <a:rPr lang="en-US" smtClean="0"/>
              <a:pPr/>
              <a:t>9/8/2015</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A47DADC-55EA-4839-91C8-5BCC0EC06F5C}" type="datetime1">
              <a:rPr lang="en-US" smtClean="0"/>
              <a:pPr/>
              <a:t>9/8/2015</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E8079A4-7AA8-4A4F-87E2-7781EC5097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r4stats.files.wordpress.com/2012/04/forrester2013.pn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Orientation: What it takes to do </a:t>
            </a:r>
            <a:r>
              <a:rPr lang="en-US"/>
              <a:t>good </a:t>
            </a:r>
            <a:r>
              <a:rPr lang="en-US" smtClean="0"/>
              <a:t>research</a:t>
            </a:r>
            <a:endParaRPr lang="en-US" dirty="0"/>
          </a:p>
        </p:txBody>
      </p:sp>
      <p:sp>
        <p:nvSpPr>
          <p:cNvPr id="3" name="Subtitle 2"/>
          <p:cNvSpPr>
            <a:spLocks noGrp="1"/>
          </p:cNvSpPr>
          <p:nvPr>
            <p:ph type="subTitle" idx="1"/>
          </p:nvPr>
        </p:nvSpPr>
        <p:spPr/>
        <p:txBody>
          <a:bodyPr/>
          <a:lstStyle/>
          <a:p>
            <a:r>
              <a:rPr lang="en-US" dirty="0" smtClean="0"/>
              <a:t>Chong Ho (Alex) Yu</a:t>
            </a:r>
            <a:endParaRPr lang="en-US" dirty="0"/>
          </a:p>
        </p:txBody>
      </p:sp>
    </p:spTree>
    <p:extLst>
      <p:ext uri="{BB962C8B-B14F-4D97-AF65-F5344CB8AC3E}">
        <p14:creationId xmlns:p14="http://schemas.microsoft.com/office/powerpoint/2010/main" val="18140648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a:t>
            </a:fld>
            <a:endParaRPr lang="en-US"/>
          </a:p>
        </p:txBody>
      </p:sp>
      <p:pic>
        <p:nvPicPr>
          <p:cNvPr id="7" name="Picture 6"/>
          <p:cNvPicPr>
            <a:picLocks noChangeAspect="1"/>
          </p:cNvPicPr>
          <p:nvPr/>
        </p:nvPicPr>
        <p:blipFill>
          <a:blip r:embed="rId2"/>
          <a:stretch>
            <a:fillRect/>
          </a:stretch>
        </p:blipFill>
        <p:spPr>
          <a:xfrm>
            <a:off x="1084263" y="1700774"/>
            <a:ext cx="7120133" cy="4738125"/>
          </a:xfrm>
          <a:prstGeom prst="rect">
            <a:avLst/>
          </a:prstGeom>
        </p:spPr>
      </p:pic>
    </p:spTree>
    <p:extLst>
      <p:ext uri="{BB962C8B-B14F-4D97-AF65-F5344CB8AC3E}">
        <p14:creationId xmlns:p14="http://schemas.microsoft.com/office/powerpoint/2010/main" val="1006688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82% chance you will fail!</a:t>
            </a:r>
            <a:endParaRPr lang="en-US" dirty="0"/>
          </a:p>
        </p:txBody>
      </p:sp>
      <p:sp>
        <p:nvSpPr>
          <p:cNvPr id="3" name="Content Placeholder 2"/>
          <p:cNvSpPr>
            <a:spLocks noGrp="1"/>
          </p:cNvSpPr>
          <p:nvPr>
            <p:ph idx="1"/>
          </p:nvPr>
        </p:nvSpPr>
        <p:spPr>
          <a:xfrm>
            <a:off x="457200" y="5110944"/>
            <a:ext cx="8229600" cy="1289856"/>
          </a:xfrm>
        </p:spPr>
        <p:txBody>
          <a:bodyPr>
            <a:normAutofit fontScale="70000" lnSpcReduction="20000"/>
          </a:bodyPr>
          <a:lstStyle/>
          <a:p>
            <a:r>
              <a:rPr lang="en-US" dirty="0" smtClean="0"/>
              <a:t>National Institute of Health (NIH) </a:t>
            </a:r>
            <a:r>
              <a:rPr lang="en-US" dirty="0"/>
              <a:t>received 51,073 research project grant </a:t>
            </a:r>
            <a:r>
              <a:rPr lang="en-US" dirty="0" smtClean="0"/>
              <a:t>applications</a:t>
            </a:r>
          </a:p>
          <a:p>
            <a:r>
              <a:rPr lang="en-US" dirty="0" smtClean="0"/>
              <a:t>Funded: 9,241</a:t>
            </a:r>
            <a:r>
              <a:rPr lang="en-US" dirty="0"/>
              <a:t>, </a:t>
            </a:r>
            <a:r>
              <a:rPr lang="en-US" dirty="0" smtClean="0"/>
              <a:t>resulting</a:t>
            </a:r>
          </a:p>
          <a:p>
            <a:r>
              <a:rPr lang="en-US" dirty="0"/>
              <a:t>S</a:t>
            </a:r>
            <a:r>
              <a:rPr lang="en-US" dirty="0" smtClean="0"/>
              <a:t>uccess rate: 18.1 </a:t>
            </a:r>
            <a:r>
              <a:rPr lang="en-US" dirty="0"/>
              <a:t>percent.</a:t>
            </a:r>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a:t>
            </a:fld>
            <a:endParaRPr lang="en-US"/>
          </a:p>
        </p:txBody>
      </p:sp>
      <p:pic>
        <p:nvPicPr>
          <p:cNvPr id="8" name="Picture 7"/>
          <p:cNvPicPr>
            <a:picLocks noChangeAspect="1"/>
          </p:cNvPicPr>
          <p:nvPr/>
        </p:nvPicPr>
        <p:blipFill>
          <a:blip r:embed="rId2"/>
          <a:stretch>
            <a:fillRect/>
          </a:stretch>
        </p:blipFill>
        <p:spPr>
          <a:xfrm>
            <a:off x="457200" y="1615065"/>
            <a:ext cx="7848600" cy="740109"/>
          </a:xfrm>
          <a:prstGeom prst="rect">
            <a:avLst/>
          </a:prstGeom>
        </p:spPr>
      </p:pic>
      <p:pic>
        <p:nvPicPr>
          <p:cNvPr id="9" name="Picture 8"/>
          <p:cNvPicPr>
            <a:picLocks noChangeAspect="1"/>
          </p:cNvPicPr>
          <p:nvPr/>
        </p:nvPicPr>
        <p:blipFill>
          <a:blip r:embed="rId3"/>
          <a:stretch>
            <a:fillRect/>
          </a:stretch>
        </p:blipFill>
        <p:spPr>
          <a:xfrm>
            <a:off x="457200" y="2783833"/>
            <a:ext cx="7848600" cy="754167"/>
          </a:xfrm>
          <a:prstGeom prst="rect">
            <a:avLst/>
          </a:prstGeom>
        </p:spPr>
      </p:pic>
      <p:pic>
        <p:nvPicPr>
          <p:cNvPr id="10" name="Picture 9"/>
          <p:cNvPicPr>
            <a:picLocks noChangeAspect="1"/>
          </p:cNvPicPr>
          <p:nvPr/>
        </p:nvPicPr>
        <p:blipFill>
          <a:blip r:embed="rId4"/>
          <a:stretch>
            <a:fillRect/>
          </a:stretch>
        </p:blipFill>
        <p:spPr>
          <a:xfrm>
            <a:off x="457200" y="3909050"/>
            <a:ext cx="7848600" cy="995005"/>
          </a:xfrm>
          <a:prstGeom prst="rect">
            <a:avLst/>
          </a:prstGeom>
        </p:spPr>
      </p:pic>
    </p:spTree>
    <p:extLst>
      <p:ext uri="{BB962C8B-B14F-4D97-AF65-F5344CB8AC3E}">
        <p14:creationId xmlns:p14="http://schemas.microsoft.com/office/powerpoint/2010/main" val="20426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82% chance you will fail!</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a:t>
            </a:fld>
            <a:endParaRPr lang="en-US"/>
          </a:p>
        </p:txBody>
      </p:sp>
      <p:pic>
        <p:nvPicPr>
          <p:cNvPr id="7" name="Picture 6"/>
          <p:cNvPicPr>
            <a:picLocks noChangeAspect="1"/>
          </p:cNvPicPr>
          <p:nvPr/>
        </p:nvPicPr>
        <p:blipFill>
          <a:blip r:embed="rId2"/>
          <a:stretch>
            <a:fillRect/>
          </a:stretch>
        </p:blipFill>
        <p:spPr>
          <a:xfrm>
            <a:off x="1143000" y="1680284"/>
            <a:ext cx="6629400" cy="4815421"/>
          </a:xfrm>
          <a:prstGeom prst="rect">
            <a:avLst/>
          </a:prstGeom>
        </p:spPr>
      </p:pic>
    </p:spTree>
    <p:extLst>
      <p:ext uri="{BB962C8B-B14F-4D97-AF65-F5344CB8AC3E}">
        <p14:creationId xmlns:p14="http://schemas.microsoft.com/office/powerpoint/2010/main" val="887079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Peer review: Rejection is normal</a:t>
            </a:r>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5</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0"/>
            <a:ext cx="8074912"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8206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Harsh comments are normal</a:t>
            </a:r>
          </a:p>
        </p:txBody>
      </p:sp>
      <p:sp>
        <p:nvSpPr>
          <p:cNvPr id="3" name="Content Placeholder 2"/>
          <p:cNvSpPr>
            <a:spLocks noGrp="1"/>
          </p:cNvSpPr>
          <p:nvPr>
            <p:ph idx="1"/>
          </p:nvPr>
        </p:nvSpPr>
        <p:spPr/>
        <p:txBody>
          <a:bodyPr>
            <a:normAutofit fontScale="85000" lnSpcReduction="10000"/>
          </a:bodyPr>
          <a:lstStyle/>
          <a:p>
            <a:r>
              <a:rPr lang="en-US" dirty="0" smtClean="0"/>
              <a:t>“The </a:t>
            </a:r>
            <a:r>
              <a:rPr lang="en-US" dirty="0"/>
              <a:t>paper was not well written by professional journal standards.  A reviewer said confidentially that he thought </a:t>
            </a:r>
            <a:r>
              <a:rPr lang="en-US" b="1" dirty="0"/>
              <a:t>it was </a:t>
            </a:r>
            <a:r>
              <a:rPr lang="en-US" b="1" dirty="0" smtClean="0"/>
              <a:t>written </a:t>
            </a:r>
            <a:r>
              <a:rPr lang="en-US" b="1" dirty="0"/>
              <a:t>by an undergraduate student</a:t>
            </a:r>
            <a:r>
              <a:rPr lang="en-US" dirty="0"/>
              <a:t>.  I read and immediately saw that much of the introduction was a too-long general overview of the area instead of a tight, focused, logical argument that lead directly to this study. It should have been at most half its present length, maybe less</a:t>
            </a:r>
            <a:r>
              <a:rPr lang="en-US" dirty="0" smtClean="0"/>
              <a:t>. Stated </a:t>
            </a:r>
            <a:r>
              <a:rPr lang="en-US" dirty="0"/>
              <a:t>in summary notation: There were redundancies.  There were wording problems, lots of them.  There were things said that need not be said because the readers already know them -- plenty of them</a:t>
            </a:r>
            <a:r>
              <a:rPr lang="en-US" dirty="0" smtClean="0"/>
              <a:t>. “</a:t>
            </a:r>
            <a:endParaRPr lang="en-US" dirty="0"/>
          </a:p>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6</a:t>
            </a:fld>
            <a:endParaRPr lang="en-US"/>
          </a:p>
        </p:txBody>
      </p:sp>
    </p:spTree>
    <p:extLst>
      <p:ext uri="{BB962C8B-B14F-4D97-AF65-F5344CB8AC3E}">
        <p14:creationId xmlns:p14="http://schemas.microsoft.com/office/powerpoint/2010/main" val="1405727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don’t be discouraged</a:t>
            </a:r>
          </a:p>
        </p:txBody>
      </p:sp>
      <p:sp>
        <p:nvSpPr>
          <p:cNvPr id="3" name="Content Placeholder 2"/>
          <p:cNvSpPr>
            <a:spLocks noGrp="1"/>
          </p:cNvSpPr>
          <p:nvPr>
            <p:ph idx="1"/>
          </p:nvPr>
        </p:nvSpPr>
        <p:spPr/>
        <p:txBody>
          <a:bodyPr/>
          <a:lstStyle/>
          <a:p>
            <a:r>
              <a:rPr lang="en-US" dirty="0"/>
              <a:t>The manuscript  was submitted to another journal and it was accepted. </a:t>
            </a:r>
          </a:p>
          <a:p>
            <a:r>
              <a:rPr lang="en-US" dirty="0"/>
              <a:t>Yu, C. H. </a:t>
            </a:r>
            <a:r>
              <a:rPr lang="en-US" dirty="0" smtClean="0"/>
              <a:t>(2015). </a:t>
            </a:r>
            <a:r>
              <a:rPr lang="en-US" dirty="0"/>
              <a:t>Are positive trait attributions for the deceased caused by fear of supernatural punishments?: A triangulated study by content analysis and text mining. </a:t>
            </a:r>
            <a:r>
              <a:rPr lang="en-US" i="1" dirty="0"/>
              <a:t>Journal of Psychology and </a:t>
            </a:r>
            <a:r>
              <a:rPr lang="en-US" i="1" dirty="0" smtClean="0"/>
              <a:t>Christianity</a:t>
            </a:r>
            <a:r>
              <a:rPr lang="en-US" dirty="0" smtClean="0"/>
              <a:t>, </a:t>
            </a:r>
            <a:r>
              <a:rPr lang="en-US" i="1" dirty="0" smtClean="0"/>
              <a:t>34,</a:t>
            </a:r>
            <a:r>
              <a:rPr lang="en-US" dirty="0" smtClean="0"/>
              <a:t> 3-18.</a:t>
            </a:r>
            <a:endParaRPr lang="en-US" dirty="0"/>
          </a:p>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7</a:t>
            </a:fld>
            <a:endParaRPr lang="en-US"/>
          </a:p>
        </p:txBody>
      </p:sp>
    </p:spTree>
    <p:extLst>
      <p:ext uri="{BB962C8B-B14F-4D97-AF65-F5344CB8AC3E}">
        <p14:creationId xmlns:p14="http://schemas.microsoft.com/office/powerpoint/2010/main" val="1474347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Quiz: </a:t>
            </a:r>
            <a:r>
              <a:rPr lang="en-US" dirty="0" smtClean="0"/>
              <a:t>T/F</a:t>
            </a:r>
            <a:endParaRPr lang="en-US" dirty="0"/>
          </a:p>
        </p:txBody>
      </p:sp>
      <p:sp>
        <p:nvSpPr>
          <p:cNvPr id="3" name="Content Placeholder 2"/>
          <p:cNvSpPr>
            <a:spLocks noGrp="1"/>
          </p:cNvSpPr>
          <p:nvPr>
            <p:ph idx="1"/>
          </p:nvPr>
        </p:nvSpPr>
        <p:spPr/>
        <p:txBody>
          <a:bodyPr/>
          <a:lstStyle/>
          <a:p>
            <a:r>
              <a:rPr lang="en-US" dirty="0"/>
              <a:t>In scientific research, only the information and observations that are made into the structure of scientific inquiry (database) are considered data. </a:t>
            </a:r>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599" y="3886200"/>
            <a:ext cx="6090283" cy="2743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4081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Answer</a:t>
            </a:r>
          </a:p>
        </p:txBody>
      </p:sp>
      <p:sp>
        <p:nvSpPr>
          <p:cNvPr id="3" name="Content Placeholder 2"/>
          <p:cNvSpPr>
            <a:spLocks noGrp="1"/>
          </p:cNvSpPr>
          <p:nvPr>
            <p:ph idx="1"/>
          </p:nvPr>
        </p:nvSpPr>
        <p:spPr/>
        <p:txBody>
          <a:bodyPr>
            <a:normAutofit lnSpcReduction="10000"/>
          </a:bodyPr>
          <a:lstStyle/>
          <a:p>
            <a:r>
              <a:rPr lang="en-US" dirty="0"/>
              <a:t>Indeed, data also include </a:t>
            </a:r>
            <a:r>
              <a:rPr lang="en-US" b="1" dirty="0"/>
              <a:t>virtually everything</a:t>
            </a:r>
            <a:r>
              <a:rPr lang="en-US" dirty="0"/>
              <a:t> that is relevant to your research questions. Numbers in your database are called </a:t>
            </a:r>
            <a:r>
              <a:rPr lang="en-US" b="1" dirty="0"/>
              <a:t>structured </a:t>
            </a:r>
            <a:r>
              <a:rPr lang="en-US" dirty="0"/>
              <a:t>data, but there are many </a:t>
            </a:r>
            <a:r>
              <a:rPr lang="en-US" b="1" dirty="0"/>
              <a:t>unstructured </a:t>
            </a:r>
            <a:r>
              <a:rPr lang="en-US" dirty="0"/>
              <a:t>data, such as webpages. </a:t>
            </a:r>
          </a:p>
          <a:p>
            <a:r>
              <a:rPr lang="en-US" dirty="0"/>
              <a:t>Actually unstructured data far outnumber structured data.</a:t>
            </a:r>
          </a:p>
          <a:p>
            <a:r>
              <a:rPr lang="en-US" dirty="0"/>
              <a:t>For example, if you want to know how young people perceive religion, you look at blogs and </a:t>
            </a:r>
            <a:r>
              <a:rPr lang="en-US" dirty="0" smtClean="0"/>
              <a:t>Facebook. </a:t>
            </a:r>
            <a:endParaRPr lang="en-US" dirty="0"/>
          </a:p>
          <a:p>
            <a:endParaRPr lang="en-US" dirty="0"/>
          </a:p>
        </p:txBody>
      </p:sp>
    </p:spTree>
    <p:extLst>
      <p:ext uri="{BB962C8B-B14F-4D97-AF65-F5344CB8AC3E}">
        <p14:creationId xmlns:p14="http://schemas.microsoft.com/office/powerpoint/2010/main" val="41071874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MAXQDA: Max Qualitative Data </a:t>
            </a:r>
            <a:r>
              <a:rPr lang="en-US" dirty="0" smtClean="0"/>
              <a:t>Analysis</a:t>
            </a:r>
            <a:endParaRPr lang="en-US" dirty="0"/>
          </a:p>
        </p:txBody>
      </p:sp>
      <p:sp>
        <p:nvSpPr>
          <p:cNvPr id="3" name="Content Placeholder 2"/>
          <p:cNvSpPr>
            <a:spLocks noGrp="1"/>
          </p:cNvSpPr>
          <p:nvPr>
            <p:ph idx="1"/>
          </p:nvPr>
        </p:nvSpPr>
        <p:spPr/>
        <p:txBody>
          <a:bodyPr/>
          <a:lstStyle/>
          <a:p>
            <a:r>
              <a:rPr lang="en-US" dirty="0"/>
              <a:t>But, they are so “messy” (unstructured?) How can I organize and analyze these data?</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971800"/>
            <a:ext cx="8305800" cy="364529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4637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SPSS Text Analytics/SAS Text Miner</a:t>
            </a:r>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81200"/>
            <a:ext cx="8610600" cy="41174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5563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Quiz: T/F</a:t>
            </a:r>
          </a:p>
        </p:txBody>
      </p:sp>
      <p:sp>
        <p:nvSpPr>
          <p:cNvPr id="3" name="Content Placeholder 2"/>
          <p:cNvSpPr>
            <a:spLocks noGrp="1"/>
          </p:cNvSpPr>
          <p:nvPr>
            <p:ph idx="1"/>
          </p:nvPr>
        </p:nvSpPr>
        <p:spPr/>
        <p:txBody>
          <a:bodyPr/>
          <a:lstStyle/>
          <a:p>
            <a:r>
              <a:rPr lang="en-US" dirty="0"/>
              <a:t>Professor </a:t>
            </a:r>
            <a:r>
              <a:rPr lang="en-US" dirty="0" err="1"/>
              <a:t>Dataman</a:t>
            </a:r>
            <a:r>
              <a:rPr lang="en-US" dirty="0"/>
              <a:t> introduces a new treatment program and collecting data at the same time. Afterwards, he hands over the data to the best statistical consultant at the University and asks him to analyze the data. Is </a:t>
            </a:r>
            <a:r>
              <a:rPr lang="en-US" dirty="0" err="1"/>
              <a:t>Dataman</a:t>
            </a:r>
            <a:r>
              <a:rPr lang="en-US" dirty="0"/>
              <a:t> doing the right thing?</a:t>
            </a:r>
          </a:p>
        </p:txBody>
      </p:sp>
    </p:spTree>
    <p:extLst>
      <p:ext uri="{BB962C8B-B14F-4D97-AF65-F5344CB8AC3E}">
        <p14:creationId xmlns:p14="http://schemas.microsoft.com/office/powerpoint/2010/main" val="30922486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a:ea typeface="Calibri"/>
                <a:cs typeface="Times New Roman"/>
              </a:rPr>
              <a:t>Proactive</a:t>
            </a:r>
            <a:r>
              <a:rPr lang="en-US" dirty="0" smtClean="0">
                <a:latin typeface="Calibri"/>
                <a:ea typeface="Calibri"/>
                <a:cs typeface="Times New Roman"/>
              </a:rPr>
              <a:t>!</a:t>
            </a:r>
            <a:endParaRPr lang="en-US" dirty="0"/>
          </a:p>
        </p:txBody>
      </p:sp>
      <p:sp>
        <p:nvSpPr>
          <p:cNvPr id="3" name="Content Placeholder 2"/>
          <p:cNvSpPr>
            <a:spLocks noGrp="1"/>
          </p:cNvSpPr>
          <p:nvPr>
            <p:ph idx="1"/>
          </p:nvPr>
        </p:nvSpPr>
        <p:spPr/>
        <p:txBody>
          <a:bodyPr/>
          <a:lstStyle/>
          <a:p>
            <a:pPr marL="0">
              <a:lnSpc>
                <a:spcPct val="115000"/>
              </a:lnSpc>
              <a:spcAft>
                <a:spcPts val="1000"/>
              </a:spcAft>
            </a:pPr>
            <a:r>
              <a:rPr lang="en-US" dirty="0">
                <a:latin typeface="Calibri"/>
                <a:ea typeface="Calibri"/>
                <a:cs typeface="Times New Roman"/>
              </a:rPr>
              <a:t>No sophisticated statistical procedures can rescue a project flooded with faulty or/and messy data.</a:t>
            </a:r>
          </a:p>
          <a:p>
            <a:pPr marL="0">
              <a:lnSpc>
                <a:spcPct val="115000"/>
              </a:lnSpc>
              <a:spcAft>
                <a:spcPts val="1000"/>
              </a:spcAft>
            </a:pPr>
            <a:r>
              <a:rPr lang="en-US" dirty="0">
                <a:latin typeface="Calibri"/>
                <a:ea typeface="Calibri"/>
                <a:cs typeface="Times New Roman"/>
              </a:rPr>
              <a:t>Good research design and good planning of data collection will make things easier and better in the subsequent stages.</a:t>
            </a:r>
          </a:p>
          <a:p>
            <a:endParaRPr lang="en-US" dirty="0"/>
          </a:p>
        </p:txBody>
      </p:sp>
    </p:spTree>
    <p:extLst>
      <p:ext uri="{BB962C8B-B14F-4D97-AF65-F5344CB8AC3E}">
        <p14:creationId xmlns:p14="http://schemas.microsoft.com/office/powerpoint/2010/main" val="2603411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Management</a:t>
            </a:r>
            <a:endParaRPr lang="en-US" dirty="0"/>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51395" y="2103790"/>
            <a:ext cx="5240005" cy="3687410"/>
          </a:xfrm>
        </p:spPr>
      </p:pic>
    </p:spTree>
    <p:extLst>
      <p:ext uri="{BB962C8B-B14F-4D97-AF65-F5344CB8AC3E}">
        <p14:creationId xmlns:p14="http://schemas.microsoft.com/office/powerpoint/2010/main" val="34075637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lstStyle/>
          <a:p>
            <a:r>
              <a:rPr lang="en-US" dirty="0"/>
              <a:t>What time usually do you go to work?</a:t>
            </a:r>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15</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 y="2514600"/>
            <a:ext cx="800864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1444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a:xfrm>
            <a:off x="457200" y="5943600"/>
            <a:ext cx="8229600" cy="457200"/>
          </a:xfrm>
        </p:spPr>
        <p:txBody>
          <a:bodyPr>
            <a:normAutofit fontScale="62500" lnSpcReduction="20000"/>
          </a:bodyPr>
          <a:lstStyle/>
          <a:p>
            <a:r>
              <a:rPr lang="en-US" dirty="0" smtClean="0"/>
              <a:t>Source: Alan Schwarz (2015). Keynote of SAS Global Forum. Dallas, TX</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16</a:t>
            </a:fld>
            <a:endParaRPr lang="en-US"/>
          </a:p>
        </p:txBody>
      </p:sp>
      <p:pic>
        <p:nvPicPr>
          <p:cNvPr id="7" name="Picture 6"/>
          <p:cNvPicPr>
            <a:picLocks noChangeAspect="1"/>
          </p:cNvPicPr>
          <p:nvPr/>
        </p:nvPicPr>
        <p:blipFill>
          <a:blip r:embed="rId2"/>
          <a:stretch>
            <a:fillRect/>
          </a:stretch>
        </p:blipFill>
        <p:spPr>
          <a:xfrm>
            <a:off x="1714500" y="1568662"/>
            <a:ext cx="5715000" cy="4282214"/>
          </a:xfrm>
          <a:prstGeom prst="rect">
            <a:avLst/>
          </a:prstGeom>
          <a:ln>
            <a:solidFill>
              <a:schemeClr val="tx1"/>
            </a:solidFill>
          </a:ln>
        </p:spPr>
      </p:pic>
    </p:spTree>
    <p:extLst>
      <p:ext uri="{BB962C8B-B14F-4D97-AF65-F5344CB8AC3E}">
        <p14:creationId xmlns:p14="http://schemas.microsoft.com/office/powerpoint/2010/main" val="761437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Examples</a:t>
            </a:r>
          </a:p>
        </p:txBody>
      </p:sp>
      <p:sp>
        <p:nvSpPr>
          <p:cNvPr id="20483" name="Content Placeholder 2"/>
          <p:cNvSpPr>
            <a:spLocks noGrp="1"/>
          </p:cNvSpPr>
          <p:nvPr>
            <p:ph idx="1"/>
          </p:nvPr>
        </p:nvSpPr>
        <p:spPr/>
        <p:txBody>
          <a:bodyPr/>
          <a:lstStyle/>
          <a:p>
            <a:endParaRPr lang="en-US" smtClean="0"/>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0" y="1447800"/>
            <a:ext cx="7605713" cy="49609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8128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Examples</a:t>
            </a:r>
          </a:p>
        </p:txBody>
      </p:sp>
      <p:sp>
        <p:nvSpPr>
          <p:cNvPr id="21507" name="Content Placeholder 2"/>
          <p:cNvSpPr>
            <a:spLocks noGrp="1"/>
          </p:cNvSpPr>
          <p:nvPr>
            <p:ph idx="1"/>
          </p:nvPr>
        </p:nvSpPr>
        <p:spPr>
          <a:xfrm>
            <a:off x="381000" y="1752600"/>
            <a:ext cx="2514600" cy="4710113"/>
          </a:xfrm>
        </p:spPr>
        <p:txBody>
          <a:bodyPr/>
          <a:lstStyle/>
          <a:p>
            <a:r>
              <a:rPr lang="en-US" sz="2800" dirty="0" smtClean="0">
                <a:latin typeface="Arial" charset="0"/>
                <a:cs typeface="Arial" charset="0"/>
              </a:rPr>
              <a:t>By common sense:</a:t>
            </a:r>
          </a:p>
          <a:p>
            <a:r>
              <a:rPr lang="en-US" sz="2800" dirty="0" smtClean="0">
                <a:latin typeface="Arial" charset="0"/>
                <a:cs typeface="Arial" charset="0"/>
              </a:rPr>
              <a:t>Yes = 1</a:t>
            </a:r>
          </a:p>
          <a:p>
            <a:r>
              <a:rPr lang="en-US" sz="2800" dirty="0" smtClean="0">
                <a:latin typeface="Arial" charset="0"/>
                <a:cs typeface="Arial" charset="0"/>
              </a:rPr>
              <a:t>No = 0</a:t>
            </a:r>
          </a:p>
          <a:p>
            <a:r>
              <a:rPr lang="en-US" sz="2800" dirty="0" smtClean="0">
                <a:latin typeface="Arial" charset="0"/>
                <a:cs typeface="Arial" charset="0"/>
              </a:rPr>
              <a:t>Why “not willing” = 2?</a:t>
            </a:r>
          </a:p>
          <a:p>
            <a:endParaRPr lang="en-US" dirty="0" smtClean="0"/>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752600"/>
            <a:ext cx="5616575" cy="471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124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22531" name="Content Placeholder 2"/>
          <p:cNvSpPr>
            <a:spLocks noGrp="1"/>
          </p:cNvSpPr>
          <p:nvPr>
            <p:ph idx="1"/>
          </p:nvPr>
        </p:nvSpPr>
        <p:spPr/>
        <p:txBody>
          <a:bodyPr/>
          <a:lstStyle/>
          <a:p>
            <a:endParaRPr lang="en-US" smtClean="0"/>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288925"/>
            <a:ext cx="6781800" cy="628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766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best codebook</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best codebook is no </a:t>
            </a:r>
            <a:r>
              <a:rPr lang="en-US" dirty="0" smtClean="0"/>
              <a:t>codebook or fewer codes!</a:t>
            </a:r>
            <a:endParaRPr lang="en-US" dirty="0"/>
          </a:p>
          <a:p>
            <a:r>
              <a:rPr lang="en-US" dirty="0"/>
              <a:t>Many people code the data in this way: </a:t>
            </a:r>
          </a:p>
          <a:p>
            <a:pPr lvl="1"/>
            <a:r>
              <a:rPr lang="en-US" dirty="0"/>
              <a:t>Gender :  Male = 1, Female = 2</a:t>
            </a:r>
          </a:p>
          <a:p>
            <a:pPr lvl="1"/>
            <a:r>
              <a:rPr lang="en-US" dirty="0"/>
              <a:t>Race: White = 1, Black = 2, Hispanic = 3, Native American = 4, Asian = 5</a:t>
            </a:r>
          </a:p>
          <a:p>
            <a:r>
              <a:rPr lang="en-US" dirty="0"/>
              <a:t>Why not directly put down “M” as Male, “F” as female, “W” as white, “B” as black, “Y” as yes, and “N” as no…etc.? The letters are intuitive and you will never make any mistake by miscoding. </a:t>
            </a:r>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20</a:t>
            </a:fld>
            <a:endParaRPr lang="en-US"/>
          </a:p>
        </p:txBody>
      </p:sp>
    </p:spTree>
    <p:extLst>
      <p:ext uri="{BB962C8B-B14F-4D97-AF65-F5344CB8AC3E}">
        <p14:creationId xmlns:p14="http://schemas.microsoft.com/office/powerpoint/2010/main" val="650039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Disappearing factor</a:t>
            </a:r>
            <a:endParaRPr lang="en-US" dirty="0"/>
          </a:p>
        </p:txBody>
      </p:sp>
      <p:sp>
        <p:nvSpPr>
          <p:cNvPr id="3" name="Content Placeholder 2"/>
          <p:cNvSpPr>
            <a:spLocks noGrp="1"/>
          </p:cNvSpPr>
          <p:nvPr>
            <p:ph idx="1"/>
          </p:nvPr>
        </p:nvSpPr>
        <p:spPr>
          <a:xfrm>
            <a:off x="304800" y="1600201"/>
            <a:ext cx="3505200" cy="4800600"/>
          </a:xfrm>
        </p:spPr>
        <p:txBody>
          <a:bodyPr/>
          <a:lstStyle/>
          <a:p>
            <a:r>
              <a:rPr lang="en-US" dirty="0" smtClean="0"/>
              <a:t>Sometimes it is understandable why people use numbers.</a:t>
            </a:r>
          </a:p>
          <a:p>
            <a:r>
              <a:rPr lang="en-US" dirty="0" smtClean="0"/>
              <a:t>In SPSS when letters are used in a grouping factor, it cannot show up!</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21</a:t>
            </a:fld>
            <a:endParaRPr lang="en-US"/>
          </a:p>
        </p:txBody>
      </p:sp>
      <p:pic>
        <p:nvPicPr>
          <p:cNvPr id="7" name="Picture 6"/>
          <p:cNvPicPr>
            <a:picLocks noChangeAspect="1"/>
          </p:cNvPicPr>
          <p:nvPr/>
        </p:nvPicPr>
        <p:blipFill>
          <a:blip r:embed="rId2"/>
          <a:stretch>
            <a:fillRect/>
          </a:stretch>
        </p:blipFill>
        <p:spPr>
          <a:xfrm>
            <a:off x="3945649" y="1218020"/>
            <a:ext cx="4992611" cy="5485857"/>
          </a:xfrm>
          <a:prstGeom prst="rect">
            <a:avLst/>
          </a:prstGeom>
          <a:ln>
            <a:solidFill>
              <a:schemeClr val="tx1"/>
            </a:solidFill>
          </a:ln>
        </p:spPr>
      </p:pic>
    </p:spTree>
    <p:extLst>
      <p:ext uri="{BB962C8B-B14F-4D97-AF65-F5344CB8AC3E}">
        <p14:creationId xmlns:p14="http://schemas.microsoft.com/office/powerpoint/2010/main" val="239245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Recode to numbers</a:t>
            </a:r>
            <a:endParaRPr lang="en-US" dirty="0"/>
          </a:p>
        </p:txBody>
      </p:sp>
      <p:sp>
        <p:nvSpPr>
          <p:cNvPr id="3" name="Content Placeholder 2"/>
          <p:cNvSpPr>
            <a:spLocks noGrp="1"/>
          </p:cNvSpPr>
          <p:nvPr>
            <p:ph idx="1"/>
          </p:nvPr>
        </p:nvSpPr>
        <p:spPr>
          <a:xfrm>
            <a:off x="34119" y="1669179"/>
            <a:ext cx="3429000" cy="4625609"/>
          </a:xfrm>
        </p:spPr>
        <p:txBody>
          <a:bodyPr/>
          <a:lstStyle/>
          <a:p>
            <a:pPr marL="118872" indent="0">
              <a:buNone/>
            </a:pPr>
            <a:r>
              <a:rPr lang="en-US" dirty="0" smtClean="0"/>
              <a:t>To see the grouping factor, you need to recode the letters to numbers.</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22</a:t>
            </a:fld>
            <a:endParaRPr lang="en-US"/>
          </a:p>
        </p:txBody>
      </p:sp>
      <p:pic>
        <p:nvPicPr>
          <p:cNvPr id="7" name="Picture 6"/>
          <p:cNvPicPr>
            <a:picLocks noChangeAspect="1"/>
          </p:cNvPicPr>
          <p:nvPr/>
        </p:nvPicPr>
        <p:blipFill>
          <a:blip r:embed="rId2"/>
          <a:stretch>
            <a:fillRect/>
          </a:stretch>
        </p:blipFill>
        <p:spPr>
          <a:xfrm>
            <a:off x="3463119" y="1616545"/>
            <a:ext cx="5309203" cy="4914711"/>
          </a:xfrm>
          <a:prstGeom prst="rect">
            <a:avLst/>
          </a:prstGeom>
          <a:ln>
            <a:solidFill>
              <a:schemeClr val="tx1"/>
            </a:solidFill>
          </a:ln>
        </p:spPr>
      </p:pic>
    </p:spTree>
    <p:extLst>
      <p:ext uri="{BB962C8B-B14F-4D97-AF65-F5344CB8AC3E}">
        <p14:creationId xmlns:p14="http://schemas.microsoft.com/office/powerpoint/2010/main" val="164611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SAS and JMP are OK with numbers</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23</a:t>
            </a:fld>
            <a:endParaRPr lang="en-US"/>
          </a:p>
        </p:txBody>
      </p:sp>
      <p:pic>
        <p:nvPicPr>
          <p:cNvPr id="7" name="Picture 6"/>
          <p:cNvPicPr>
            <a:picLocks noChangeAspect="1"/>
          </p:cNvPicPr>
          <p:nvPr/>
        </p:nvPicPr>
        <p:blipFill>
          <a:blip r:embed="rId2"/>
          <a:stretch>
            <a:fillRect/>
          </a:stretch>
        </p:blipFill>
        <p:spPr>
          <a:xfrm>
            <a:off x="1676400" y="1572144"/>
            <a:ext cx="5791200" cy="5179175"/>
          </a:xfrm>
          <a:prstGeom prst="rect">
            <a:avLst/>
          </a:prstGeom>
          <a:ln>
            <a:solidFill>
              <a:schemeClr val="tx1"/>
            </a:solidFill>
          </a:ln>
        </p:spPr>
      </p:pic>
    </p:spTree>
    <p:extLst>
      <p:ext uri="{BB962C8B-B14F-4D97-AF65-F5344CB8AC3E}">
        <p14:creationId xmlns:p14="http://schemas.microsoft.com/office/powerpoint/2010/main" val="1465992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407988"/>
            <a:ext cx="8108950" cy="1039812"/>
          </a:xfrm>
        </p:spPr>
        <p:txBody>
          <a:bodyPr/>
          <a:lstStyle/>
          <a:p>
            <a:pPr>
              <a:defRPr/>
            </a:pPr>
            <a:r>
              <a:rPr lang="en-US" dirty="0"/>
              <a:t>Don’t make these mistakes</a:t>
            </a:r>
            <a:r>
              <a:rPr lang="en-US" dirty="0" smtClean="0"/>
              <a:t>!</a:t>
            </a:r>
            <a:endParaRPr lang="en-US" dirty="0"/>
          </a:p>
        </p:txBody>
      </p:sp>
      <p:sp>
        <p:nvSpPr>
          <p:cNvPr id="11267" name="Content Placeholder 2"/>
          <p:cNvSpPr>
            <a:spLocks noGrp="1"/>
          </p:cNvSpPr>
          <p:nvPr>
            <p:ph idx="1"/>
          </p:nvPr>
        </p:nvSpPr>
        <p:spPr/>
        <p:txBody>
          <a:bodyPr/>
          <a:lstStyle/>
          <a:p>
            <a:r>
              <a:rPr lang="en-US" altLang="en-US" dirty="0" smtClean="0"/>
              <a:t>The following is a real report produced by a real student.</a:t>
            </a:r>
          </a:p>
          <a:p>
            <a:r>
              <a:rPr lang="en-US" altLang="en-US" dirty="0" smtClean="0"/>
              <a:t>What’s wrong in the following table?</a:t>
            </a:r>
          </a:p>
          <a:p>
            <a:endParaRPr lang="en-US" altLang="en-US" dirty="0" smtClean="0"/>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806" y="3429000"/>
            <a:ext cx="8463702"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6547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4451350" cy="1039812"/>
          </a:xfrm>
        </p:spPr>
        <p:txBody>
          <a:bodyPr>
            <a:normAutofit fontScale="90000"/>
          </a:bodyPr>
          <a:lstStyle/>
          <a:p>
            <a:pPr>
              <a:defRPr/>
            </a:pPr>
            <a:r>
              <a:rPr lang="en-US" dirty="0"/>
              <a:t>Don’t make these mistakes</a:t>
            </a:r>
            <a:r>
              <a:rPr lang="en-US" dirty="0" smtClean="0"/>
              <a:t>!</a:t>
            </a:r>
            <a:endParaRPr lang="en-US" dirty="0"/>
          </a:p>
        </p:txBody>
      </p:sp>
      <p:sp>
        <p:nvSpPr>
          <p:cNvPr id="12291" name="Content Placeholder 2"/>
          <p:cNvSpPr>
            <a:spLocks noGrp="1"/>
          </p:cNvSpPr>
          <p:nvPr>
            <p:ph idx="1"/>
          </p:nvPr>
        </p:nvSpPr>
        <p:spPr>
          <a:xfrm>
            <a:off x="457200" y="1752600"/>
            <a:ext cx="4419600" cy="4373563"/>
          </a:xfrm>
        </p:spPr>
        <p:txBody>
          <a:bodyPr/>
          <a:lstStyle/>
          <a:p>
            <a:r>
              <a:rPr lang="en-US" altLang="en-US" smtClean="0"/>
              <a:t>What’s wrong in this poster presentation?</a:t>
            </a:r>
          </a:p>
          <a:p>
            <a:endParaRPr lang="en-US" altLang="en-US" smtClean="0"/>
          </a:p>
        </p:txBody>
      </p:sp>
      <p:pic>
        <p:nvPicPr>
          <p:cNvPr id="1229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04800"/>
            <a:ext cx="3505200" cy="629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867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life is easier if…</a:t>
            </a:r>
            <a:endParaRPr lang="en-US" dirty="0"/>
          </a:p>
        </p:txBody>
      </p:sp>
      <p:sp>
        <p:nvSpPr>
          <p:cNvPr id="3" name="Content Placeholder 2"/>
          <p:cNvSpPr>
            <a:spLocks noGrp="1"/>
          </p:cNvSpPr>
          <p:nvPr>
            <p:ph idx="1"/>
          </p:nvPr>
        </p:nvSpPr>
        <p:spPr/>
        <p:txBody>
          <a:bodyPr>
            <a:normAutofit/>
          </a:bodyPr>
          <a:lstStyle/>
          <a:p>
            <a:r>
              <a:rPr lang="en-US" sz="2400" dirty="0" smtClean="0"/>
              <a:t>I use very descriptive labels. I can work much faster in my analysis.</a:t>
            </a:r>
          </a:p>
          <a:p>
            <a:r>
              <a:rPr lang="en-US" sz="2400" dirty="0" smtClean="0"/>
              <a:t>The output is ready to be pasted into the paper without changing the names.</a:t>
            </a:r>
            <a:endParaRPr lang="en-US" sz="2400"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26</a:t>
            </a:fld>
            <a:endParaRPr lang="en-US"/>
          </a:p>
        </p:txBody>
      </p:sp>
      <p:pic>
        <p:nvPicPr>
          <p:cNvPr id="7" name="Picture 6"/>
          <p:cNvPicPr>
            <a:picLocks noChangeAspect="1"/>
          </p:cNvPicPr>
          <p:nvPr/>
        </p:nvPicPr>
        <p:blipFill>
          <a:blip r:embed="rId2"/>
          <a:stretch>
            <a:fillRect/>
          </a:stretch>
        </p:blipFill>
        <p:spPr>
          <a:xfrm>
            <a:off x="433498" y="3496042"/>
            <a:ext cx="8504762" cy="2942857"/>
          </a:xfrm>
          <a:prstGeom prst="rect">
            <a:avLst/>
          </a:prstGeom>
          <a:ln>
            <a:solidFill>
              <a:schemeClr val="tx1"/>
            </a:solidFill>
          </a:ln>
        </p:spPr>
      </p:pic>
    </p:spTree>
    <p:extLst>
      <p:ext uri="{BB962C8B-B14F-4D97-AF65-F5344CB8AC3E}">
        <p14:creationId xmlns:p14="http://schemas.microsoft.com/office/powerpoint/2010/main" val="1059459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1: CFA/SEM</a:t>
            </a:r>
            <a:endParaRPr lang="en-US" dirty="0"/>
          </a:p>
        </p:txBody>
      </p:sp>
      <p:sp>
        <p:nvSpPr>
          <p:cNvPr id="3" name="Content Placeholder 2"/>
          <p:cNvSpPr>
            <a:spLocks noGrp="1"/>
          </p:cNvSpPr>
          <p:nvPr>
            <p:ph idx="1"/>
          </p:nvPr>
        </p:nvSpPr>
        <p:spPr>
          <a:xfrm>
            <a:off x="457200" y="1676400"/>
            <a:ext cx="8229600" cy="1905000"/>
          </a:xfrm>
        </p:spPr>
        <p:txBody>
          <a:bodyPr>
            <a:normAutofit fontScale="70000" lnSpcReduction="20000"/>
          </a:bodyPr>
          <a:lstStyle/>
          <a:p>
            <a:r>
              <a:rPr lang="en-US" dirty="0" smtClean="0"/>
              <a:t>If you run Confirmatory Factor Analysis (CFA) or/and Structural Equation Model (SEM) in SPSS’s AMOS, JMP, or SAS, you have to use shorter labels. </a:t>
            </a:r>
          </a:p>
          <a:p>
            <a:pPr lvl="1"/>
            <a:r>
              <a:rPr lang="en-US" dirty="0" smtClean="0"/>
              <a:t>These programs cannot accept long variable names.</a:t>
            </a:r>
          </a:p>
          <a:p>
            <a:pPr lvl="1"/>
            <a:r>
              <a:rPr lang="en-US" dirty="0" smtClean="0"/>
              <a:t>Even if they can, you confuse yourself when the long names jam together on the small icons.</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27</a:t>
            </a:fld>
            <a:endParaRPr lang="en-US"/>
          </a:p>
        </p:txBody>
      </p:sp>
      <p:pic>
        <p:nvPicPr>
          <p:cNvPr id="7" name="Picture 6"/>
          <p:cNvPicPr/>
          <p:nvPr/>
        </p:nvPicPr>
        <p:blipFill>
          <a:blip r:embed="rId2" cstate="print"/>
          <a:stretch>
            <a:fillRect/>
          </a:stretch>
        </p:blipFill>
        <p:spPr>
          <a:xfrm>
            <a:off x="3435448" y="3658856"/>
            <a:ext cx="5105400" cy="2674257"/>
          </a:xfrm>
          <a:prstGeom prst="rect">
            <a:avLst/>
          </a:prstGeom>
          <a:ln>
            <a:solidFill>
              <a:schemeClr val="tx1"/>
            </a:solidFill>
          </a:ln>
        </p:spPr>
      </p:pic>
    </p:spTree>
    <p:extLst>
      <p:ext uri="{BB962C8B-B14F-4D97-AF65-F5344CB8AC3E}">
        <p14:creationId xmlns:p14="http://schemas.microsoft.com/office/powerpoint/2010/main" val="246897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2: Programming</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62880587"/>
              </p:ext>
            </p:extLst>
          </p:nvPr>
        </p:nvGraphicFramePr>
        <p:xfrm>
          <a:off x="464820" y="1752600"/>
          <a:ext cx="8229600" cy="899160"/>
        </p:xfrm>
        <a:graphic>
          <a:graphicData uri="http://schemas.openxmlformats.org/drawingml/2006/table">
            <a:tbl>
              <a:tblPr/>
              <a:tblGrid>
                <a:gridCol w="4114800"/>
                <a:gridCol w="4114800"/>
              </a:tblGrid>
              <a:tr h="0">
                <a:tc>
                  <a:txBody>
                    <a:bodyPr/>
                    <a:lstStyle/>
                    <a:p>
                      <a:r>
                        <a:rPr lang="en-US" dirty="0"/>
                        <a:t>Data one; input Q1 Q1b Q1c Q1d Q1other </a:t>
                      </a:r>
                      <a:r>
                        <a:rPr lang="en-US" dirty="0" err="1"/>
                        <a:t>Time_SH</a:t>
                      </a:r>
                      <a:r>
                        <a:rPr lang="en-US" dirty="0"/>
                        <a:t> </a:t>
                      </a:r>
                      <a:r>
                        <a:rPr lang="en-US" dirty="0" err="1"/>
                        <a:t>Time_Wk</a:t>
                      </a:r>
                      <a:r>
                        <a:rPr lang="en-US" dirty="0"/>
                        <a:t> </a:t>
                      </a:r>
                      <a:r>
                        <a:rPr lang="en-US" dirty="0" err="1"/>
                        <a:t>Com_Ex</a:t>
                      </a:r>
                      <a:r>
                        <a:rPr lang="en-US" dirty="0"/>
                        <a:t> </a:t>
                      </a:r>
                      <a:r>
                        <a:rPr lang="en-US" dirty="0" err="1"/>
                        <a:t>Web_Ex</a:t>
                      </a:r>
                      <a:r>
                        <a:rPr lang="en-US" dirty="0"/>
                        <a:t> </a:t>
                      </a:r>
                      <a:r>
                        <a:rPr lang="en-US" dirty="0" err="1"/>
                        <a:t>Res_Ex</a:t>
                      </a:r>
                      <a:r>
                        <a:rPr lang="en-US" dirty="0"/>
                        <a:t> Q4a Q4b Q5c Q5d;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r>
                        <a:rPr lang="en-US" dirty="0"/>
                        <a:t>Data one; input </a:t>
                      </a:r>
                      <a:r>
                        <a:rPr lang="en-US" dirty="0" smtClean="0"/>
                        <a:t>Q1-Q26</a:t>
                      </a:r>
                      <a:r>
                        <a:rPr lang="en-US" dirty="0"/>
                        <a:t>;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r>
            </a:tbl>
          </a:graphicData>
        </a:graphic>
      </p:graphicFrame>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28</a:t>
            </a:fld>
            <a:endParaRPr lang="en-US"/>
          </a:p>
        </p:txBody>
      </p:sp>
      <p:sp>
        <p:nvSpPr>
          <p:cNvPr id="8" name="TextBox 7"/>
          <p:cNvSpPr txBox="1"/>
          <p:nvPr/>
        </p:nvSpPr>
        <p:spPr>
          <a:xfrm>
            <a:off x="457200" y="2895600"/>
            <a:ext cx="8229600"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If you handle large databases and write programs for automation, use </a:t>
            </a:r>
            <a:r>
              <a:rPr lang="en-US" sz="2400" dirty="0"/>
              <a:t>numbers at the end of variable names rather than characters</a:t>
            </a:r>
            <a:r>
              <a:rPr lang="en-US" sz="2400" dirty="0" smtClean="0"/>
              <a:t>.</a:t>
            </a:r>
          </a:p>
          <a:p>
            <a:pPr marL="342900" indent="-342900">
              <a:buFont typeface="Arial" panose="020B0604020202020204" pitchFamily="34" charset="0"/>
              <a:buChar char="•"/>
            </a:pPr>
            <a:r>
              <a:rPr lang="en-US" sz="2400" dirty="0"/>
              <a:t>In SAS you can assign variables as "Q1-Q26," but you cannot assign variables as "</a:t>
            </a:r>
            <a:r>
              <a:rPr lang="en-US" sz="2400" dirty="0" err="1"/>
              <a:t>Qa-Qz</a:t>
            </a:r>
            <a:r>
              <a:rPr lang="en-US" sz="2400" dirty="0"/>
              <a:t>." </a:t>
            </a:r>
            <a:endParaRPr lang="en-US" sz="2400" dirty="0" smtClean="0"/>
          </a:p>
          <a:p>
            <a:pPr marL="342900" indent="-342900">
              <a:buFont typeface="Arial" panose="020B0604020202020204" pitchFamily="34" charset="0"/>
              <a:buChar char="•"/>
            </a:pPr>
            <a:r>
              <a:rPr lang="en-US" sz="2400" dirty="0" smtClean="0"/>
              <a:t>If </a:t>
            </a:r>
            <a:r>
              <a:rPr lang="en-US" sz="2400" dirty="0"/>
              <a:t>you use numeric variable names, you can be more efficient by saving time from typing and from matching the names on the hard copy and the variable names on the screen. When you have many variables, using character labels makes referencing extremely difficult.</a:t>
            </a:r>
          </a:p>
        </p:txBody>
      </p:sp>
    </p:spTree>
    <p:extLst>
      <p:ext uri="{BB962C8B-B14F-4D97-AF65-F5344CB8AC3E}">
        <p14:creationId xmlns:p14="http://schemas.microsoft.com/office/powerpoint/2010/main" val="3607441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2: Programming</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62880587"/>
              </p:ext>
            </p:extLst>
          </p:nvPr>
        </p:nvGraphicFramePr>
        <p:xfrm>
          <a:off x="464820" y="1752600"/>
          <a:ext cx="8229600" cy="899160"/>
        </p:xfrm>
        <a:graphic>
          <a:graphicData uri="http://schemas.openxmlformats.org/drawingml/2006/table">
            <a:tbl>
              <a:tblPr/>
              <a:tblGrid>
                <a:gridCol w="4114800"/>
                <a:gridCol w="4114800"/>
              </a:tblGrid>
              <a:tr h="0">
                <a:tc>
                  <a:txBody>
                    <a:bodyPr/>
                    <a:lstStyle/>
                    <a:p>
                      <a:r>
                        <a:rPr lang="en-US" dirty="0"/>
                        <a:t>Data one; input Q1 Q1b Q1c Q1d Q1other </a:t>
                      </a:r>
                      <a:r>
                        <a:rPr lang="en-US" dirty="0" err="1"/>
                        <a:t>Time_SH</a:t>
                      </a:r>
                      <a:r>
                        <a:rPr lang="en-US" dirty="0"/>
                        <a:t> </a:t>
                      </a:r>
                      <a:r>
                        <a:rPr lang="en-US" dirty="0" err="1"/>
                        <a:t>Time_Wk</a:t>
                      </a:r>
                      <a:r>
                        <a:rPr lang="en-US" dirty="0"/>
                        <a:t> </a:t>
                      </a:r>
                      <a:r>
                        <a:rPr lang="en-US" dirty="0" err="1"/>
                        <a:t>Com_Ex</a:t>
                      </a:r>
                      <a:r>
                        <a:rPr lang="en-US" dirty="0"/>
                        <a:t> </a:t>
                      </a:r>
                      <a:r>
                        <a:rPr lang="en-US" dirty="0" err="1"/>
                        <a:t>Web_Ex</a:t>
                      </a:r>
                      <a:r>
                        <a:rPr lang="en-US" dirty="0"/>
                        <a:t> </a:t>
                      </a:r>
                      <a:r>
                        <a:rPr lang="en-US" dirty="0" err="1"/>
                        <a:t>Res_Ex</a:t>
                      </a:r>
                      <a:r>
                        <a:rPr lang="en-US" dirty="0"/>
                        <a:t> Q4a Q4b Q5c Q5d;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r>
                        <a:rPr lang="en-US" dirty="0"/>
                        <a:t>Data one; input </a:t>
                      </a:r>
                      <a:r>
                        <a:rPr lang="en-US" dirty="0" smtClean="0"/>
                        <a:t>Q1-Q26</a:t>
                      </a:r>
                      <a:r>
                        <a:rPr lang="en-US" dirty="0"/>
                        <a:t>; cards; </a:t>
                      </a: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r>
            </a:tbl>
          </a:graphicData>
        </a:graphic>
      </p:graphicFrame>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29</a:t>
            </a:fld>
            <a:endParaRPr lang="en-US"/>
          </a:p>
        </p:txBody>
      </p:sp>
      <p:sp>
        <p:nvSpPr>
          <p:cNvPr id="8" name="TextBox 7"/>
          <p:cNvSpPr txBox="1"/>
          <p:nvPr/>
        </p:nvSpPr>
        <p:spPr>
          <a:xfrm>
            <a:off x="457200" y="2895600"/>
            <a:ext cx="8229600"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W</a:t>
            </a:r>
            <a:r>
              <a:rPr lang="en-US" sz="2400" dirty="0" smtClean="0"/>
              <a:t>hen </a:t>
            </a:r>
            <a:r>
              <a:rPr lang="en-US" sz="2400" dirty="0"/>
              <a:t>someday you want to rename the variables, using numeric names will be very convenient. For example, to rename Q1-Q100 as Question1-Question100, the code is: </a:t>
            </a:r>
            <a:r>
              <a:rPr lang="en-US" sz="2400" i="1" dirty="0"/>
              <a:t>data new(rename=(q1-q100 = question1-question100));</a:t>
            </a:r>
            <a:r>
              <a:rPr lang="en-US" sz="2400" dirty="0"/>
              <a:t> </a:t>
            </a:r>
            <a:endParaRPr lang="en-US" sz="2400" dirty="0" smtClean="0"/>
          </a:p>
          <a:p>
            <a:pPr marL="342900" indent="-342900">
              <a:buFont typeface="Arial" panose="020B0604020202020204" pitchFamily="34" charset="0"/>
              <a:buChar char="•"/>
            </a:pPr>
            <a:r>
              <a:rPr lang="en-US" sz="2400" dirty="0"/>
              <a:t>W</a:t>
            </a:r>
            <a:r>
              <a:rPr lang="en-US" sz="2400" dirty="0" smtClean="0"/>
              <a:t>hen </a:t>
            </a:r>
            <a:r>
              <a:rPr lang="en-US" sz="2400" dirty="0"/>
              <a:t>you want to do </a:t>
            </a:r>
            <a:r>
              <a:rPr lang="en-US" sz="2400" b="1" dirty="0" smtClean="0">
                <a:solidFill>
                  <a:srgbClr val="FF0000"/>
                </a:solidFill>
              </a:rPr>
              <a:t>array</a:t>
            </a:r>
            <a:r>
              <a:rPr lang="en-US" sz="2400" dirty="0" smtClean="0"/>
              <a:t> </a:t>
            </a:r>
            <a:r>
              <a:rPr lang="en-US" sz="2400" dirty="0"/>
              <a:t>manipulation, you will find that it is much easier to assign an array like </a:t>
            </a:r>
            <a:r>
              <a:rPr lang="en-US" sz="2400" i="1" dirty="0"/>
              <a:t>array question(*) question1-question100;</a:t>
            </a:r>
            <a:endParaRPr lang="en-US" sz="2400" dirty="0"/>
          </a:p>
        </p:txBody>
      </p:sp>
    </p:spTree>
    <p:extLst>
      <p:ext uri="{BB962C8B-B14F-4D97-AF65-F5344CB8AC3E}">
        <p14:creationId xmlns:p14="http://schemas.microsoft.com/office/powerpoint/2010/main" val="831273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use numbers…</a:t>
            </a:r>
            <a:endParaRPr lang="en-US" dirty="0"/>
          </a:p>
        </p:txBody>
      </p:sp>
      <p:sp>
        <p:nvSpPr>
          <p:cNvPr id="3" name="Content Placeholder 2"/>
          <p:cNvSpPr>
            <a:spLocks noGrp="1"/>
          </p:cNvSpPr>
          <p:nvPr>
            <p:ph idx="1"/>
          </p:nvPr>
        </p:nvSpPr>
        <p:spPr>
          <a:xfrm>
            <a:off x="457200" y="3886200"/>
            <a:ext cx="8229600" cy="2514600"/>
          </a:xfrm>
        </p:spPr>
        <p:txBody>
          <a:bodyPr>
            <a:normAutofit fontScale="85000" lnSpcReduction="10000"/>
          </a:bodyPr>
          <a:lstStyle/>
          <a:p>
            <a:r>
              <a:rPr lang="en-US" dirty="0" smtClean="0"/>
              <a:t>This example items are found in “World </a:t>
            </a:r>
            <a:r>
              <a:rPr lang="en-US" dirty="0"/>
              <a:t>value </a:t>
            </a:r>
            <a:r>
              <a:rPr lang="en-US" dirty="0" smtClean="0"/>
              <a:t>survey”.</a:t>
            </a:r>
          </a:p>
          <a:p>
            <a:r>
              <a:rPr lang="en-US" dirty="0"/>
              <a:t>Sometimes you have to use numbers when you want to treat the data as continuous.</a:t>
            </a:r>
          </a:p>
          <a:p>
            <a:r>
              <a:rPr lang="en-US" dirty="0"/>
              <a:t>If so, use a more “natural” or “intuitive” way: </a:t>
            </a:r>
            <a:r>
              <a:rPr lang="en-US" b="1" dirty="0">
                <a:solidFill>
                  <a:srgbClr val="FF0000"/>
                </a:solidFill>
              </a:rPr>
              <a:t>bigger is better! </a:t>
            </a:r>
            <a:r>
              <a:rPr lang="en-US" dirty="0"/>
              <a:t>e.g</a:t>
            </a:r>
            <a:r>
              <a:rPr lang="en-US"/>
              <a:t>. </a:t>
            </a:r>
            <a:r>
              <a:rPr lang="en-US" smtClean="0"/>
              <a:t>4 </a:t>
            </a:r>
            <a:r>
              <a:rPr lang="en-US" dirty="0"/>
              <a:t>is “very important” and 1 is “not important</a:t>
            </a:r>
            <a:r>
              <a:rPr lang="en-US" dirty="0" smtClean="0"/>
              <a:t>”</a:t>
            </a:r>
            <a:endParaRPr lang="en-US" dirty="0"/>
          </a:p>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30</a:t>
            </a:fld>
            <a:endParaRPr lang="en-US"/>
          </a:p>
        </p:txBody>
      </p:sp>
      <p:pic>
        <p:nvPicPr>
          <p:cNvPr id="7" name="Picture 6"/>
          <p:cNvPicPr>
            <a:picLocks noChangeAspect="1"/>
          </p:cNvPicPr>
          <p:nvPr/>
        </p:nvPicPr>
        <p:blipFill>
          <a:blip r:embed="rId2"/>
          <a:stretch>
            <a:fillRect/>
          </a:stretch>
        </p:blipFill>
        <p:spPr>
          <a:xfrm>
            <a:off x="457200" y="1715685"/>
            <a:ext cx="7839324" cy="1865715"/>
          </a:xfrm>
          <a:prstGeom prst="rect">
            <a:avLst/>
          </a:prstGeom>
        </p:spPr>
      </p:pic>
    </p:spTree>
    <p:extLst>
      <p:ext uri="{BB962C8B-B14F-4D97-AF65-F5344CB8AC3E}">
        <p14:creationId xmlns:p14="http://schemas.microsoft.com/office/powerpoint/2010/main" val="2264903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use numbers…</a:t>
            </a:r>
            <a:endParaRPr lang="en-US" dirty="0"/>
          </a:p>
        </p:txBody>
      </p:sp>
      <p:sp>
        <p:nvSpPr>
          <p:cNvPr id="3" name="Content Placeholder 2"/>
          <p:cNvSpPr>
            <a:spLocks noGrp="1"/>
          </p:cNvSpPr>
          <p:nvPr>
            <p:ph idx="1"/>
          </p:nvPr>
        </p:nvSpPr>
        <p:spPr>
          <a:xfrm>
            <a:off x="457200" y="3886200"/>
            <a:ext cx="8229600" cy="2514600"/>
          </a:xfrm>
        </p:spPr>
        <p:txBody>
          <a:bodyPr>
            <a:normAutofit fontScale="85000" lnSpcReduction="20000"/>
          </a:bodyPr>
          <a:lstStyle/>
          <a:p>
            <a:r>
              <a:rPr lang="en-US" dirty="0" smtClean="0"/>
              <a:t>It </a:t>
            </a:r>
            <a:r>
              <a:rPr lang="en-US" dirty="0" smtClean="0"/>
              <a:t>will be very difficult and confusing to interpret the result. You have to make mental reversal.</a:t>
            </a:r>
          </a:p>
          <a:p>
            <a:r>
              <a:rPr lang="en-US" dirty="0" smtClean="0"/>
              <a:t>Sometimes you may forget and give the opposite conclusion!</a:t>
            </a:r>
          </a:p>
          <a:p>
            <a:r>
              <a:rPr lang="en-US" dirty="0" smtClean="0"/>
              <a:t>One may argue that you can reverse the scale while doing data analysis. But why not do it right at the beginning?</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31</a:t>
            </a:fld>
            <a:endParaRPr lang="en-US"/>
          </a:p>
        </p:txBody>
      </p:sp>
      <p:pic>
        <p:nvPicPr>
          <p:cNvPr id="7" name="Picture 6"/>
          <p:cNvPicPr>
            <a:picLocks noChangeAspect="1"/>
          </p:cNvPicPr>
          <p:nvPr/>
        </p:nvPicPr>
        <p:blipFill>
          <a:blip r:embed="rId2"/>
          <a:stretch>
            <a:fillRect/>
          </a:stretch>
        </p:blipFill>
        <p:spPr>
          <a:xfrm>
            <a:off x="457200" y="1715685"/>
            <a:ext cx="7839324" cy="1865715"/>
          </a:xfrm>
          <a:prstGeom prst="rect">
            <a:avLst/>
          </a:prstGeom>
        </p:spPr>
      </p:pic>
    </p:spTree>
    <p:extLst>
      <p:ext uri="{BB962C8B-B14F-4D97-AF65-F5344CB8AC3E}">
        <p14:creationId xmlns:p14="http://schemas.microsoft.com/office/powerpoint/2010/main" val="3215995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Always eyeball the data</a:t>
            </a:r>
          </a:p>
        </p:txBody>
      </p:sp>
      <p:sp>
        <p:nvSpPr>
          <p:cNvPr id="3" name="Content Placeholder 2"/>
          <p:cNvSpPr>
            <a:spLocks noGrp="1"/>
          </p:cNvSpPr>
          <p:nvPr>
            <p:ph idx="1"/>
          </p:nvPr>
        </p:nvSpPr>
        <p:spPr/>
        <p:txBody>
          <a:bodyPr/>
          <a:lstStyle/>
          <a:p>
            <a:r>
              <a:rPr lang="en-US" dirty="0"/>
              <a:t>Don’t rely on numbers alone. Always use data visualization to examine the data patterns.</a:t>
            </a:r>
          </a:p>
          <a:p>
            <a:r>
              <a:rPr lang="en-US" dirty="0"/>
              <a:t>If I tell you in a study the Pearson’s coefficient is .83, what would be in your mind?</a:t>
            </a:r>
          </a:p>
          <a:p>
            <a:endParaRPr lang="en-US" dirty="0"/>
          </a:p>
        </p:txBody>
      </p:sp>
      <p:pic>
        <p:nvPicPr>
          <p:cNvPr id="8194" name="Picture 2" descr="C:\Users\alex\AppData\Local\Microsoft\Windows\Temporary Internet Files\Content.IE5\K2FMP945\dglxasse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996447"/>
            <a:ext cx="3657600" cy="2609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7479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correlation of .83</a:t>
            </a:r>
          </a:p>
        </p:txBody>
      </p:sp>
      <p:sp>
        <p:nvSpPr>
          <p:cNvPr id="24579" name="Content Placeholder 2"/>
          <p:cNvSpPr>
            <a:spLocks noGrp="1"/>
          </p:cNvSpPr>
          <p:nvPr>
            <p:ph idx="1"/>
          </p:nvPr>
        </p:nvSpPr>
        <p:spPr/>
        <p:txBody>
          <a:bodyPr/>
          <a:lstStyle/>
          <a:p>
            <a:endParaRPr lang="en-US" smtClean="0"/>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812925"/>
            <a:ext cx="4610100" cy="46466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335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correlation of .83</a:t>
            </a:r>
          </a:p>
        </p:txBody>
      </p:sp>
      <p:sp>
        <p:nvSpPr>
          <p:cNvPr id="25603" name="Content Placeholder 2"/>
          <p:cNvSpPr>
            <a:spLocks noGrp="1"/>
          </p:cNvSpPr>
          <p:nvPr>
            <p:ph idx="1"/>
          </p:nvPr>
        </p:nvSpPr>
        <p:spPr/>
        <p:txBody>
          <a:bodyPr/>
          <a:lstStyle/>
          <a:p>
            <a:endParaRPr lang="en-US" smtClean="0"/>
          </a:p>
        </p:txBody>
      </p:sp>
      <p:pic>
        <p:nvPicPr>
          <p:cNvPr id="256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676400"/>
            <a:ext cx="4610100" cy="4648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52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correlation of .83</a:t>
            </a:r>
          </a:p>
        </p:txBody>
      </p:sp>
      <p:sp>
        <p:nvSpPr>
          <p:cNvPr id="26627" name="Content Placeholder 2"/>
          <p:cNvSpPr>
            <a:spLocks noGrp="1"/>
          </p:cNvSpPr>
          <p:nvPr>
            <p:ph idx="1"/>
          </p:nvPr>
        </p:nvSpPr>
        <p:spPr/>
        <p:txBody>
          <a:bodyPr/>
          <a:lstStyle/>
          <a:p>
            <a:endParaRPr lang="en-US" smtClean="0"/>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752600"/>
            <a:ext cx="4610100" cy="46466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276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correlation of .83</a:t>
            </a:r>
          </a:p>
        </p:txBody>
      </p:sp>
      <p:sp>
        <p:nvSpPr>
          <p:cNvPr id="27651" name="Content Placeholder 2"/>
          <p:cNvSpPr>
            <a:spLocks noGrp="1"/>
          </p:cNvSpPr>
          <p:nvPr>
            <p:ph idx="1"/>
          </p:nvPr>
        </p:nvSpPr>
        <p:spPr/>
        <p:txBody>
          <a:bodyPr/>
          <a:lstStyle/>
          <a:p>
            <a:endParaRPr lang="en-US" smtClean="0"/>
          </a:p>
        </p:txBody>
      </p:sp>
      <p:pic>
        <p:nvPicPr>
          <p:cNvPr id="276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806575"/>
            <a:ext cx="4610100" cy="46466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60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Autofit/>
          </a:bodyPr>
          <a:lstStyle/>
          <a:p>
            <a:pPr eaLnBrk="1" fontAlgn="auto" hangingPunct="1">
              <a:spcAft>
                <a:spcPts val="0"/>
              </a:spcAft>
              <a:defRPr/>
            </a:pPr>
            <a:r>
              <a:rPr lang="en-US" sz="3600" dirty="0"/>
              <a:t>Make sure you use the right graphic: Scatterplot and regression line</a:t>
            </a:r>
            <a:br>
              <a:rPr lang="en-US" sz="3600" dirty="0"/>
            </a:br>
            <a:endParaRPr lang="en-US" sz="3600" dirty="0"/>
          </a:p>
        </p:txBody>
      </p:sp>
      <p:sp>
        <p:nvSpPr>
          <p:cNvPr id="4099" name="Content Placeholder 2"/>
          <p:cNvSpPr>
            <a:spLocks noGrp="1"/>
          </p:cNvSpPr>
          <p:nvPr>
            <p:ph idx="1"/>
          </p:nvPr>
        </p:nvSpPr>
        <p:spPr/>
        <p:txBody>
          <a:bodyPr/>
          <a:lstStyle/>
          <a:p>
            <a:pPr eaLnBrk="1" hangingPunct="1"/>
            <a:endParaRPr lang="en-US" altLang="en-US" smtClean="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1752600"/>
            <a:ext cx="9142412"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8840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a:t>
            </a:r>
          </a:p>
        </p:txBody>
      </p:sp>
      <p:sp>
        <p:nvSpPr>
          <p:cNvPr id="3" name="Content Placeholder 2"/>
          <p:cNvSpPr>
            <a:spLocks noGrp="1"/>
          </p:cNvSpPr>
          <p:nvPr>
            <p:ph idx="1"/>
          </p:nvPr>
        </p:nvSpPr>
        <p:spPr/>
        <p:txBody>
          <a:bodyPr/>
          <a:lstStyle/>
          <a:p>
            <a:r>
              <a:rPr lang="en-US" dirty="0"/>
              <a:t>Under what circumstances is it acceptable in your field of research to exclude an anomalous data point from analysis? If data were excluded from an analysis, then how should the published manuscript reflect that not all data are reported?</a:t>
            </a:r>
          </a:p>
        </p:txBody>
      </p:sp>
    </p:spTree>
    <p:extLst>
      <p:ext uri="{BB962C8B-B14F-4D97-AF65-F5344CB8AC3E}">
        <p14:creationId xmlns:p14="http://schemas.microsoft.com/office/powerpoint/2010/main" val="28103602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Robust procedures</a:t>
            </a:r>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895600"/>
            <a:ext cx="3863975" cy="30781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209800"/>
            <a:ext cx="3878263" cy="37195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03602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a:t>
            </a:r>
            <a:endParaRPr lang="en-US" dirty="0"/>
          </a:p>
        </p:txBody>
      </p:sp>
      <p:sp>
        <p:nvSpPr>
          <p:cNvPr id="3" name="Content Placeholder 2"/>
          <p:cNvSpPr>
            <a:spLocks noGrp="1"/>
          </p:cNvSpPr>
          <p:nvPr>
            <p:ph idx="1"/>
          </p:nvPr>
        </p:nvSpPr>
        <p:spPr>
          <a:xfrm>
            <a:off x="457200" y="1775191"/>
            <a:ext cx="5410200" cy="4625609"/>
          </a:xfrm>
        </p:spPr>
        <p:txBody>
          <a:bodyPr/>
          <a:lstStyle/>
          <a:p>
            <a:r>
              <a:rPr lang="en-US" dirty="0"/>
              <a:t>Is it unethical to choose a statistical test only after seeing which of several tests provide the result considered the best by you? Why or why not?</a:t>
            </a:r>
          </a:p>
        </p:txBody>
      </p:sp>
      <p:pic>
        <p:nvPicPr>
          <p:cNvPr id="7170" name="Picture 2" descr="C:\Users\alex\AppData\Local\Microsoft\Windows\Temporary Internet Files\Content.IE5\Z7S19Z8U\dglxasset[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8698" y="1866447"/>
            <a:ext cx="2504661" cy="3131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0408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Answer</a:t>
            </a:r>
          </a:p>
        </p:txBody>
      </p:sp>
      <p:sp>
        <p:nvSpPr>
          <p:cNvPr id="3" name="Content Placeholder 2"/>
          <p:cNvSpPr>
            <a:spLocks noGrp="1"/>
          </p:cNvSpPr>
          <p:nvPr>
            <p:ph idx="1"/>
          </p:nvPr>
        </p:nvSpPr>
        <p:spPr/>
        <p:txBody>
          <a:bodyPr>
            <a:normAutofit fontScale="92500" lnSpcReduction="10000"/>
          </a:bodyPr>
          <a:lstStyle/>
          <a:p>
            <a:r>
              <a:rPr lang="en-US" dirty="0"/>
              <a:t>If you are doing confirmatory data analysis (hypothesis testing), you cannot use “cooking” or “fishing” to get the results that you want. You either reject or fail to reject the pre-determined hypothesis. You cannot change your bet in the middle of the game.</a:t>
            </a:r>
          </a:p>
          <a:p>
            <a:r>
              <a:rPr lang="en-US" dirty="0"/>
              <a:t>But if you are doing </a:t>
            </a:r>
            <a:r>
              <a:rPr lang="en-US" b="1" dirty="0"/>
              <a:t>exploratory data analysis</a:t>
            </a:r>
            <a:r>
              <a:rPr lang="en-US" dirty="0"/>
              <a:t> or </a:t>
            </a:r>
            <a:r>
              <a:rPr lang="en-US" b="1" dirty="0"/>
              <a:t>data mining</a:t>
            </a:r>
            <a:r>
              <a:rPr lang="en-US" dirty="0"/>
              <a:t>, which does not start with a strong hypothesis, you can choose the best model by balancing fitness and parsimony.</a:t>
            </a:r>
          </a:p>
        </p:txBody>
      </p:sp>
    </p:spTree>
    <p:extLst>
      <p:ext uri="{BB962C8B-B14F-4D97-AF65-F5344CB8AC3E}">
        <p14:creationId xmlns:p14="http://schemas.microsoft.com/office/powerpoint/2010/main" val="21233666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a:t>
            </a:r>
            <a:endParaRPr lang="en-US" dirty="0"/>
          </a:p>
        </p:txBody>
      </p:sp>
      <p:sp>
        <p:nvSpPr>
          <p:cNvPr id="3" name="Content Placeholder 2"/>
          <p:cNvSpPr>
            <a:spLocks noGrp="1"/>
          </p:cNvSpPr>
          <p:nvPr>
            <p:ph idx="1"/>
          </p:nvPr>
        </p:nvSpPr>
        <p:spPr>
          <a:xfrm>
            <a:off x="457200" y="1775191"/>
            <a:ext cx="8153400" cy="4625609"/>
          </a:xfrm>
        </p:spPr>
        <p:txBody>
          <a:bodyPr/>
          <a:lstStyle/>
          <a:p>
            <a:r>
              <a:rPr lang="en-US" dirty="0"/>
              <a:t>You are a pilot in the US Air Force. Which jetfighter will you use to fight a battle?</a:t>
            </a:r>
          </a:p>
        </p:txBody>
      </p:sp>
      <p:pic>
        <p:nvPicPr>
          <p:cNvPr id="1026" name="Picture 2" descr="F-22 Rap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048000"/>
            <a:ext cx="3790854" cy="2514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http://olive-drab.com/images/id_fighters_ww2_main_01_7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038600"/>
            <a:ext cx="4038600" cy="22276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3602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Forrester report: Big Data Predictive Analytics Solutions, </a:t>
            </a:r>
            <a:r>
              <a:rPr lang="en-US" dirty="0" smtClean="0"/>
              <a:t>2013</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43</a:t>
            </a:fld>
            <a:endParaRPr lang="en-US"/>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61806"/>
            <a:ext cx="8404916" cy="4715194"/>
          </a:xfrm>
          <a:prstGeom prst="rect">
            <a:avLst/>
          </a:prstGeom>
          <a:noFill/>
          <a:ln>
            <a:solidFill>
              <a:schemeClr val="tx1"/>
            </a:solidFill>
          </a:ln>
        </p:spPr>
      </p:pic>
    </p:spTree>
    <p:extLst>
      <p:ext uri="{BB962C8B-B14F-4D97-AF65-F5344CB8AC3E}">
        <p14:creationId xmlns:p14="http://schemas.microsoft.com/office/powerpoint/2010/main" val="709118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IDC Report, 2013</a:t>
            </a:r>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44</a:t>
            </a:fld>
            <a:endParaRPr lang="en-US"/>
          </a:p>
        </p:txBody>
      </p:sp>
      <p:pic>
        <p:nvPicPr>
          <p:cNvPr id="7" name="Picture 6" descr="Figure 7b. Forrester Wave plot of big data predictive analytics solutions, Q1 2013.">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701552"/>
            <a:ext cx="4572000" cy="4689231"/>
          </a:xfrm>
          <a:prstGeom prst="rect">
            <a:avLst/>
          </a:prstGeom>
          <a:noFill/>
          <a:ln>
            <a:noFill/>
          </a:ln>
        </p:spPr>
      </p:pic>
    </p:spTree>
    <p:extLst>
      <p:ext uri="{BB962C8B-B14F-4D97-AF65-F5344CB8AC3E}">
        <p14:creationId xmlns:p14="http://schemas.microsoft.com/office/powerpoint/2010/main" val="1543873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err="1" smtClean="0"/>
              <a:t>KDnuggets</a:t>
            </a:r>
            <a:r>
              <a:rPr lang="en-US" b="0" dirty="0" smtClean="0"/>
              <a:t> </a:t>
            </a:r>
            <a:r>
              <a:rPr lang="en-US" b="0" dirty="0"/>
              <a:t>poll</a:t>
            </a:r>
            <a:endParaRPr lang="en-US" dirty="0"/>
          </a:p>
        </p:txBody>
      </p:sp>
      <p:sp>
        <p:nvSpPr>
          <p:cNvPr id="3" name="Content Placeholder 2"/>
          <p:cNvSpPr>
            <a:spLocks noGrp="1"/>
          </p:cNvSpPr>
          <p:nvPr>
            <p:ph idx="1"/>
          </p:nvPr>
        </p:nvSpPr>
        <p:spPr>
          <a:xfrm>
            <a:off x="228600" y="1752600"/>
            <a:ext cx="3810000" cy="4549409"/>
          </a:xfrm>
        </p:spPr>
        <p:txBody>
          <a:bodyPr>
            <a:normAutofit/>
          </a:bodyPr>
          <a:lstStyle/>
          <a:p>
            <a:r>
              <a:rPr lang="en-US" dirty="0">
                <a:solidFill>
                  <a:srgbClr val="FF0000"/>
                </a:solidFill>
              </a:rPr>
              <a:t>SAS</a:t>
            </a:r>
            <a:r>
              <a:rPr lang="en-US" dirty="0"/>
              <a:t>:  From 21% (2013) to 36% (2014) </a:t>
            </a:r>
          </a:p>
          <a:p>
            <a:r>
              <a:rPr lang="en-US" dirty="0">
                <a:solidFill>
                  <a:srgbClr val="FF0000"/>
                </a:solidFill>
              </a:rPr>
              <a:t>SQL</a:t>
            </a:r>
            <a:r>
              <a:rPr lang="en-US" dirty="0"/>
              <a:t>:  From 37% to 31% </a:t>
            </a:r>
          </a:p>
          <a:p>
            <a:r>
              <a:rPr lang="en-US" dirty="0">
                <a:solidFill>
                  <a:srgbClr val="FF0000"/>
                </a:solidFill>
              </a:rPr>
              <a:t>Python</a:t>
            </a:r>
            <a:r>
              <a:rPr lang="en-US" dirty="0"/>
              <a:t>:  From 39% to 35% </a:t>
            </a:r>
          </a:p>
          <a:p>
            <a:r>
              <a:rPr lang="en-US" dirty="0">
                <a:solidFill>
                  <a:srgbClr val="FF0000"/>
                </a:solidFill>
              </a:rPr>
              <a:t>R</a:t>
            </a:r>
            <a:r>
              <a:rPr lang="en-US" dirty="0"/>
              <a:t>:  From 61% to 49% </a:t>
            </a:r>
          </a:p>
          <a:p>
            <a:pPr marL="118872" indent="0">
              <a:buNone/>
            </a:pP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45</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3557" y="914400"/>
            <a:ext cx="4732337" cy="5646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15782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a:ea typeface="Calibri"/>
                <a:cs typeface="Times New Roman"/>
              </a:rPr>
              <a:t>What is SAS</a:t>
            </a:r>
            <a:r>
              <a:rPr lang="en-US" dirty="0" smtClean="0">
                <a:latin typeface="Calibri"/>
                <a:ea typeface="Calibri"/>
                <a:cs typeface="Times New Roman"/>
              </a:rPr>
              <a:t>?</a:t>
            </a:r>
            <a:endParaRPr lang="en-US" dirty="0"/>
          </a:p>
        </p:txBody>
      </p:sp>
      <p:sp>
        <p:nvSpPr>
          <p:cNvPr id="3" name="Content Placeholder 2"/>
          <p:cNvSpPr>
            <a:spLocks noGrp="1"/>
          </p:cNvSpPr>
          <p:nvPr>
            <p:ph idx="1"/>
          </p:nvPr>
        </p:nvSpPr>
        <p:spPr/>
        <p:txBody>
          <a:bodyPr>
            <a:normAutofit fontScale="85000" lnSpcReduction="10000"/>
          </a:bodyPr>
          <a:lstStyle/>
          <a:p>
            <a:r>
              <a:rPr lang="en-US" dirty="0">
                <a:solidFill>
                  <a:srgbClr val="FF0000"/>
                </a:solidFill>
              </a:rPr>
              <a:t>SAS</a:t>
            </a:r>
            <a:r>
              <a:rPr lang="en-US" dirty="0"/>
              <a:t> = Statistical Analysis System, or Short and Sweet, Sing Along </a:t>
            </a:r>
            <a:r>
              <a:rPr lang="en-US" dirty="0" smtClean="0"/>
              <a:t>Song, South African Society, Saudi Arabia Soldiers.</a:t>
            </a:r>
            <a:endParaRPr lang="en-US" dirty="0"/>
          </a:p>
          <a:p>
            <a:r>
              <a:rPr lang="en-US" dirty="0">
                <a:solidFill>
                  <a:srgbClr val="FF0000"/>
                </a:solidFill>
              </a:rPr>
              <a:t>SAS Programming environment</a:t>
            </a:r>
            <a:r>
              <a:rPr lang="en-US" dirty="0"/>
              <a:t>: You need this to manipulate complex and large-scaled data set.</a:t>
            </a:r>
          </a:p>
          <a:p>
            <a:r>
              <a:rPr lang="en-US" dirty="0">
                <a:solidFill>
                  <a:srgbClr val="FF0000"/>
                </a:solidFill>
              </a:rPr>
              <a:t>SAS Enterprise Guide</a:t>
            </a:r>
            <a:r>
              <a:rPr lang="en-US" dirty="0"/>
              <a:t>: Point and click, drag and drop…etc.</a:t>
            </a:r>
          </a:p>
          <a:p>
            <a:r>
              <a:rPr lang="en-US" dirty="0">
                <a:solidFill>
                  <a:srgbClr val="FF0000"/>
                </a:solidFill>
              </a:rPr>
              <a:t>SAS Enterprise Miner</a:t>
            </a:r>
            <a:r>
              <a:rPr lang="en-US" dirty="0"/>
              <a:t>: for data mining</a:t>
            </a:r>
          </a:p>
          <a:p>
            <a:r>
              <a:rPr lang="en-US" dirty="0">
                <a:solidFill>
                  <a:srgbClr val="FF0000"/>
                </a:solidFill>
              </a:rPr>
              <a:t>JMP</a:t>
            </a:r>
            <a:r>
              <a:rPr lang="en-US" dirty="0"/>
              <a:t>: conventional statistics + exploratory data analysis + data visualization + data mining</a:t>
            </a:r>
          </a:p>
          <a:p>
            <a:r>
              <a:rPr lang="en-US" dirty="0">
                <a:solidFill>
                  <a:srgbClr val="FF0000"/>
                </a:solidFill>
              </a:rPr>
              <a:t>JMP Pro</a:t>
            </a:r>
            <a:r>
              <a:rPr lang="en-US" dirty="0"/>
              <a:t>: JMP + advanced features, e.g. bootstrap forest, HLM</a:t>
            </a:r>
            <a:endParaRPr lang="en-US" dirty="0">
              <a:latin typeface="Calibri"/>
              <a:ea typeface="Calibri"/>
              <a:cs typeface="Times New Roman"/>
            </a:endParaRPr>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46</a:t>
            </a:fld>
            <a:endParaRPr lang="en-US"/>
          </a:p>
        </p:txBody>
      </p:sp>
    </p:spTree>
    <p:extLst>
      <p:ext uri="{BB962C8B-B14F-4D97-AF65-F5344CB8AC3E}">
        <p14:creationId xmlns:p14="http://schemas.microsoft.com/office/powerpoint/2010/main" val="3454384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448"/>
            <a:ext cx="8534400" cy="1252728"/>
          </a:xfrm>
        </p:spPr>
        <p:txBody>
          <a:bodyPr>
            <a:normAutofit fontScale="90000"/>
          </a:bodyPr>
          <a:lstStyle/>
          <a:p>
            <a:r>
              <a:rPr lang="en-US" dirty="0" smtClean="0"/>
              <a:t>SAS on Demand is free to academics!</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47</a:t>
            </a:fld>
            <a:endParaRPr lang="en-US"/>
          </a:p>
        </p:txBody>
      </p:sp>
      <p:pic>
        <p:nvPicPr>
          <p:cNvPr id="7" name="Picture 6"/>
          <p:cNvPicPr>
            <a:picLocks noChangeAspect="1"/>
          </p:cNvPicPr>
          <p:nvPr/>
        </p:nvPicPr>
        <p:blipFill>
          <a:blip r:embed="rId2"/>
          <a:stretch>
            <a:fillRect/>
          </a:stretch>
        </p:blipFill>
        <p:spPr>
          <a:xfrm>
            <a:off x="795934" y="1572229"/>
            <a:ext cx="7352381" cy="4828571"/>
          </a:xfrm>
          <a:prstGeom prst="rect">
            <a:avLst/>
          </a:prstGeom>
        </p:spPr>
      </p:pic>
    </p:spTree>
    <p:extLst>
      <p:ext uri="{BB962C8B-B14F-4D97-AF65-F5344CB8AC3E}">
        <p14:creationId xmlns:p14="http://schemas.microsoft.com/office/powerpoint/2010/main" val="41109407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a:t>
            </a:r>
          </a:p>
        </p:txBody>
      </p:sp>
      <p:sp>
        <p:nvSpPr>
          <p:cNvPr id="3" name="Content Placeholder 2"/>
          <p:cNvSpPr>
            <a:spLocks noGrp="1"/>
          </p:cNvSpPr>
          <p:nvPr>
            <p:ph idx="1"/>
          </p:nvPr>
        </p:nvSpPr>
        <p:spPr>
          <a:xfrm>
            <a:off x="457200" y="1775191"/>
            <a:ext cx="4648200" cy="4625609"/>
          </a:xfrm>
        </p:spPr>
        <p:txBody>
          <a:bodyPr/>
          <a:lstStyle/>
          <a:p>
            <a:r>
              <a:rPr lang="en-US" dirty="0"/>
              <a:t>What can you do with </a:t>
            </a:r>
            <a:r>
              <a:rPr lang="en-US" dirty="0" smtClean="0"/>
              <a:t>$12?</a:t>
            </a:r>
            <a:endParaRPr lang="en-US" dirty="0"/>
          </a:p>
          <a:p>
            <a:r>
              <a:rPr lang="en-US" dirty="0"/>
              <a:t>You can buy a meal at Red </a:t>
            </a:r>
            <a:r>
              <a:rPr lang="en-US" dirty="0" smtClean="0"/>
              <a:t>Lobster (with a coupon)</a:t>
            </a:r>
          </a:p>
          <a:p>
            <a:r>
              <a:rPr lang="en-US" dirty="0" smtClean="0"/>
              <a:t>But </a:t>
            </a:r>
            <a:r>
              <a:rPr lang="en-US" dirty="0"/>
              <a:t>you can also use </a:t>
            </a:r>
            <a:r>
              <a:rPr lang="en-US" dirty="0" smtClean="0"/>
              <a:t>$12 </a:t>
            </a:r>
            <a:r>
              <a:rPr lang="en-US" dirty="0"/>
              <a:t>to change your life!</a:t>
            </a:r>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48</a:t>
            </a:fld>
            <a:endParaRPr lang="en-US"/>
          </a:p>
        </p:txBody>
      </p:sp>
      <p:pic>
        <p:nvPicPr>
          <p:cNvPr id="5122" name="Picture 2" descr="http://www.moderndaydads.com/wp-content/uploads/2014/07/one-69528_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828800"/>
            <a:ext cx="3810000" cy="2536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2940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Difference between </a:t>
            </a:r>
            <a:r>
              <a:rPr lang="en-US" dirty="0" err="1" smtClean="0"/>
              <a:t>stanard</a:t>
            </a:r>
            <a:r>
              <a:rPr lang="en-US" dirty="0" smtClean="0"/>
              <a:t> </a:t>
            </a:r>
            <a:r>
              <a:rPr lang="en-US" dirty="0"/>
              <a:t>and Premium SPSS: </a:t>
            </a:r>
            <a:r>
              <a:rPr lang="en-US" dirty="0" smtClean="0"/>
              <a:t>$12</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49</a:t>
            </a:fld>
            <a:endParaRPr lang="en-US"/>
          </a:p>
        </p:txBody>
      </p:sp>
      <p:sp>
        <p:nvSpPr>
          <p:cNvPr id="7"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5"/>
          <p:cNvSpPr>
            <a:spLocks noChangeArrowheads="1"/>
          </p:cNvSpPr>
          <p:nvPr/>
        </p:nvSpPr>
        <p:spPr bwMode="auto">
          <a:xfrm>
            <a:off x="0" y="1516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6"/>
          <p:cNvSpPr>
            <a:spLocks noChangeArrowheads="1"/>
          </p:cNvSpPr>
          <p:nvPr/>
        </p:nvSpPr>
        <p:spPr bwMode="auto">
          <a:xfrm>
            <a:off x="0" y="2994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3" name="Picture 12"/>
          <p:cNvPicPr>
            <a:picLocks noChangeAspect="1"/>
          </p:cNvPicPr>
          <p:nvPr/>
        </p:nvPicPr>
        <p:blipFill>
          <a:blip r:embed="rId2"/>
          <a:stretch>
            <a:fillRect/>
          </a:stretch>
        </p:blipFill>
        <p:spPr>
          <a:xfrm>
            <a:off x="333905" y="1690283"/>
            <a:ext cx="8476190" cy="1542857"/>
          </a:xfrm>
          <a:prstGeom prst="rect">
            <a:avLst/>
          </a:prstGeom>
          <a:ln>
            <a:solidFill>
              <a:schemeClr val="tx1"/>
            </a:solidFill>
          </a:ln>
        </p:spPr>
      </p:pic>
      <p:pic>
        <p:nvPicPr>
          <p:cNvPr id="14" name="Picture 13"/>
          <p:cNvPicPr>
            <a:picLocks noChangeAspect="1"/>
          </p:cNvPicPr>
          <p:nvPr/>
        </p:nvPicPr>
        <p:blipFill>
          <a:blip r:embed="rId3"/>
          <a:stretch>
            <a:fillRect/>
          </a:stretch>
        </p:blipFill>
        <p:spPr>
          <a:xfrm>
            <a:off x="333905" y="3318047"/>
            <a:ext cx="8476190" cy="1598917"/>
          </a:xfrm>
          <a:prstGeom prst="rect">
            <a:avLst/>
          </a:prstGeom>
          <a:ln>
            <a:solidFill>
              <a:schemeClr val="tx1"/>
            </a:solidFill>
          </a:ln>
        </p:spPr>
      </p:pic>
      <p:pic>
        <p:nvPicPr>
          <p:cNvPr id="15" name="Picture 14"/>
          <p:cNvPicPr>
            <a:picLocks noChangeAspect="1"/>
          </p:cNvPicPr>
          <p:nvPr/>
        </p:nvPicPr>
        <p:blipFill>
          <a:blip r:embed="rId4"/>
          <a:stretch>
            <a:fillRect/>
          </a:stretch>
        </p:blipFill>
        <p:spPr>
          <a:xfrm>
            <a:off x="339062" y="4952715"/>
            <a:ext cx="8471034" cy="1554931"/>
          </a:xfrm>
          <a:prstGeom prst="rect">
            <a:avLst/>
          </a:prstGeom>
          <a:ln>
            <a:solidFill>
              <a:schemeClr val="tx1"/>
            </a:solidFill>
          </a:ln>
        </p:spPr>
      </p:pic>
    </p:spTree>
    <p:extLst>
      <p:ext uri="{BB962C8B-B14F-4D97-AF65-F5344CB8AC3E}">
        <p14:creationId xmlns:p14="http://schemas.microsoft.com/office/powerpoint/2010/main" val="37690080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AMOS for CFA and </a:t>
            </a:r>
            <a:r>
              <a:rPr lang="en-US" dirty="0" smtClean="0"/>
              <a:t>SEM</a:t>
            </a:r>
            <a:endParaRPr lang="en-US" dirty="0"/>
          </a:p>
        </p:txBody>
      </p:sp>
      <p:sp>
        <p:nvSpPr>
          <p:cNvPr id="3" name="Content Placeholder 2"/>
          <p:cNvSpPr>
            <a:spLocks noGrp="1"/>
          </p:cNvSpPr>
          <p:nvPr>
            <p:ph idx="1"/>
          </p:nvPr>
        </p:nvSpPr>
        <p:spPr/>
        <p:txBody>
          <a:bodyPr/>
          <a:lstStyle/>
          <a:p>
            <a:r>
              <a:rPr lang="en-US" dirty="0"/>
              <a:t>It is better to get AMOS, too.</a:t>
            </a:r>
          </a:p>
          <a:p>
            <a:r>
              <a:rPr lang="en-US" dirty="0"/>
              <a:t>Not this AMOS </a:t>
            </a:r>
            <a:r>
              <a:rPr lang="en-US" dirty="0">
                <a:sym typeface="Wingdings"/>
              </a:rPr>
              <a:t></a:t>
            </a:r>
            <a:endParaRPr lang="en-US" dirty="0"/>
          </a:p>
          <a:p>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50</a:t>
            </a:fld>
            <a:endParaRPr lang="en-US"/>
          </a:p>
        </p:txBody>
      </p:sp>
      <p:pic>
        <p:nvPicPr>
          <p:cNvPr id="6148" name="Picture 4" descr="http://2.bp.blogspot.com/_TgXHDdNkHv8/TKAQJFDyeyI/AAAAAAAAhxg/h7OAhKyPCa0/s1600/Amos-prophet_C-10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244" y="778233"/>
            <a:ext cx="2062556" cy="2743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618466" y="3688445"/>
            <a:ext cx="7601170" cy="2825565"/>
          </a:xfrm>
          <a:prstGeom prst="rect">
            <a:avLst/>
          </a:prstGeom>
          <a:ln>
            <a:solidFill>
              <a:schemeClr val="tx1"/>
            </a:solidFill>
          </a:ln>
        </p:spPr>
      </p:pic>
    </p:spTree>
    <p:extLst>
      <p:ext uri="{BB962C8B-B14F-4D97-AF65-F5344CB8AC3E}">
        <p14:creationId xmlns:p14="http://schemas.microsoft.com/office/powerpoint/2010/main" val="20909795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You need modeling!</a:t>
            </a:r>
          </a:p>
        </p:txBody>
      </p:sp>
      <p:sp>
        <p:nvSpPr>
          <p:cNvPr id="3" name="Content Placeholder 2"/>
          <p:cNvSpPr>
            <a:spLocks noGrp="1"/>
          </p:cNvSpPr>
          <p:nvPr>
            <p:ph idx="1"/>
          </p:nvPr>
        </p:nvSpPr>
        <p:spPr/>
        <p:txBody>
          <a:bodyPr/>
          <a:lstStyle/>
          <a:p>
            <a:r>
              <a:rPr lang="en-US" dirty="0"/>
              <a:t>Not this kind of modeling</a:t>
            </a:r>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51</a:t>
            </a:fld>
            <a:endParaRPr lang="en-US"/>
          </a:p>
        </p:txBody>
      </p:sp>
      <p:pic>
        <p:nvPicPr>
          <p:cNvPr id="8196" name="Picture 4" descr="http://www.creative-wisdom.com/photography/girls/castle_garden_9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590800"/>
            <a:ext cx="24384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www.creative-wisdom.com/photography/girls/castle_garden_9749_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590800"/>
            <a:ext cx="24384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489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SPSS Modeler</a:t>
            </a:r>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CAE6B357-51B9-47D2-A71D-0D06CB03185D}" type="datetime1">
              <a:rPr lang="en-US" smtClean="0"/>
              <a:pPr/>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52</a:t>
            </a:fld>
            <a:endParaRPr lang="en-US"/>
          </a:p>
        </p:txBody>
      </p:sp>
      <p:pic>
        <p:nvPicPr>
          <p:cNvPr id="7" name="Picture 6"/>
          <p:cNvPicPr>
            <a:picLocks noChangeAspect="1"/>
          </p:cNvPicPr>
          <p:nvPr/>
        </p:nvPicPr>
        <p:blipFill>
          <a:blip r:embed="rId2"/>
          <a:stretch>
            <a:fillRect/>
          </a:stretch>
        </p:blipFill>
        <p:spPr>
          <a:xfrm>
            <a:off x="145547" y="1940329"/>
            <a:ext cx="8852905" cy="4295332"/>
          </a:xfrm>
          <a:prstGeom prst="rect">
            <a:avLst/>
          </a:prstGeom>
          <a:ln>
            <a:solidFill>
              <a:schemeClr val="tx1"/>
            </a:solidFill>
          </a:ln>
        </p:spPr>
      </p:pic>
    </p:spTree>
    <p:extLst>
      <p:ext uri="{BB962C8B-B14F-4D97-AF65-F5344CB8AC3E}">
        <p14:creationId xmlns:p14="http://schemas.microsoft.com/office/powerpoint/2010/main" val="22901721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767</TotalTime>
  <Words>1597</Words>
  <Application>Microsoft Office PowerPoint</Application>
  <PresentationFormat>On-screen Show (4:3)</PresentationFormat>
  <Paragraphs>181</Paragraphs>
  <Slides>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Corbel</vt:lpstr>
      <vt:lpstr>Times New Roman</vt:lpstr>
      <vt:lpstr>Wingdings</vt:lpstr>
      <vt:lpstr>Wingdings 2</vt:lpstr>
      <vt:lpstr>Wingdings 3</vt:lpstr>
      <vt:lpstr>Module</vt:lpstr>
      <vt:lpstr>Orientation: What it takes to do good research</vt:lpstr>
      <vt:lpstr>PowerPoint Presentation</vt:lpstr>
      <vt:lpstr>82% chance you will fail!</vt:lpstr>
      <vt:lpstr>82% chance you will fail!</vt:lpstr>
      <vt:lpstr>Peer review: Rejection is normal</vt:lpstr>
      <vt:lpstr>Harsh comments are normal</vt:lpstr>
      <vt:lpstr>But don’t be discouraged</vt:lpstr>
      <vt:lpstr>Quiz: T/F</vt:lpstr>
      <vt:lpstr>Answer</vt:lpstr>
      <vt:lpstr>MAXQDA: Max Qualitative Data Analysis</vt:lpstr>
      <vt:lpstr>SPSS Text Analytics/SAS Text Miner</vt:lpstr>
      <vt:lpstr>Quiz: T/F</vt:lpstr>
      <vt:lpstr>Proactive!</vt:lpstr>
      <vt:lpstr>Data Management</vt:lpstr>
      <vt:lpstr>Examples</vt:lpstr>
      <vt:lpstr>Examples</vt:lpstr>
      <vt:lpstr>Examples</vt:lpstr>
      <vt:lpstr>Examples</vt:lpstr>
      <vt:lpstr>PowerPoint Presentation</vt:lpstr>
      <vt:lpstr>What is the best codebook?</vt:lpstr>
      <vt:lpstr>Disappearing factor</vt:lpstr>
      <vt:lpstr>Recode to numbers</vt:lpstr>
      <vt:lpstr>SAS and JMP are OK with numbers</vt:lpstr>
      <vt:lpstr>Don’t make these mistakes!</vt:lpstr>
      <vt:lpstr>Don’t make these mistakes!</vt:lpstr>
      <vt:lpstr>Your life is easier if…</vt:lpstr>
      <vt:lpstr>Exception 1: CFA/SEM</vt:lpstr>
      <vt:lpstr>Exception 2: Programming</vt:lpstr>
      <vt:lpstr>Exception 2: Programming</vt:lpstr>
      <vt:lpstr>If you use numbers…</vt:lpstr>
      <vt:lpstr>If you use numbers…</vt:lpstr>
      <vt:lpstr>Always eyeball the data</vt:lpstr>
      <vt:lpstr>correlation of .83</vt:lpstr>
      <vt:lpstr>correlation of .83</vt:lpstr>
      <vt:lpstr>correlation of .83</vt:lpstr>
      <vt:lpstr>correlation of .83</vt:lpstr>
      <vt:lpstr>Make sure you use the right graphic: Scatterplot and regression line </vt:lpstr>
      <vt:lpstr>Question</vt:lpstr>
      <vt:lpstr>Robust procedures</vt:lpstr>
      <vt:lpstr>Question</vt:lpstr>
      <vt:lpstr>Answer</vt:lpstr>
      <vt:lpstr>Question</vt:lpstr>
      <vt:lpstr>Forrester report: Big Data Predictive Analytics Solutions, 2013</vt:lpstr>
      <vt:lpstr>IDC Report, 2013</vt:lpstr>
      <vt:lpstr>KDnuggets poll</vt:lpstr>
      <vt:lpstr>What is SAS?</vt:lpstr>
      <vt:lpstr>SAS on Demand is free to academics!</vt:lpstr>
      <vt:lpstr>Question</vt:lpstr>
      <vt:lpstr>Difference between stanard and Premium SPSS: $12</vt:lpstr>
      <vt:lpstr>AMOS for CFA and SEM</vt:lpstr>
      <vt:lpstr>You need modeling!</vt:lpstr>
      <vt:lpstr>SPSS Modeler</vt:lpstr>
    </vt:vector>
  </TitlesOfParts>
  <Company>Azusa Pacific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Review Data Management</dc:title>
  <dc:creator>Marta Cenac-Mehedinti</dc:creator>
  <cp:lastModifiedBy>Chong Ho Yu</cp:lastModifiedBy>
  <cp:revision>109</cp:revision>
  <dcterms:created xsi:type="dcterms:W3CDTF">2014-03-07T18:15:25Z</dcterms:created>
  <dcterms:modified xsi:type="dcterms:W3CDTF">2015-09-09T00:07:52Z</dcterms:modified>
</cp:coreProperties>
</file>