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2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8" r:id="rId22"/>
    <p:sldId id="273" r:id="rId23"/>
    <p:sldId id="274" r:id="rId24"/>
    <p:sldId id="275" r:id="rId25"/>
    <p:sldId id="276" r:id="rId26"/>
    <p:sldId id="277" r:id="rId27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008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51712AD4-729D-479B-B708-3CEFFFCDB6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9850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FBEB23-8D3F-45A1-A153-C04498AD2D6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12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BC84CB-CDE9-411A-A6AB-9CB1A7151FF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493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7F40D5-0C7A-4E5B-AD35-D331D936381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18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4B8541-3C80-402B-BE42-D1A7D0DCA19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76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3981C2-0402-42DF-BC31-233FA3C82F80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05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D80DC2-6135-4FA2-B3CB-12CD0857576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565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691ED7-23AB-4DD0-885B-5B29B3BA041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544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6F44B0-0F41-414A-82EF-EC1924C50F6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601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7E87C1-3F99-4C60-B950-7A85D1893F31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7342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D9DEE7-ED8B-4A22-900D-16F5E82ECB0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973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9649A8-DBD0-4DEF-8732-92729F8E56F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645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2F4055-3333-4A68-89EC-C7E0554245A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8756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54D4A7-BFA2-46E8-85B1-D5D7D37AA38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615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108ACA9-3F4C-400B-86FE-6E5D9D1D7001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861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F6F00B-711C-461F-9D88-B08E5680F1E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410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4FE6E5-6EDE-41CA-B871-1147B47B7600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820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4FE6E5-6EDE-41CA-B871-1147B47B7600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4732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92C690A-B74B-4AB5-84A4-7A04A0CDC526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759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3DC41B-D85D-4BB0-A1D2-0D8624104D8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686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C46EA0-03D3-4983-96DB-D247CC9F7C7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322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B5060B-D19A-45E5-8CD7-EBE79245AD4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748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8DE6BB-7AA5-46CB-B6F1-E106C7A38E91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51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4171077-0C05-41F0-8CB9-8FCA3FDB8E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33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B5DFAA0-956D-490E-B1A1-7107FDD830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36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1421721-C5DF-4DEB-8F40-30E1483974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07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343C08A-43E6-4C40-842E-973C50DD18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36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E05894-CFD3-4721-92A1-0E73A24B6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37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A892F94-1938-409B-B4AD-A1E117733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23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B8BB350-C6E5-415E-B745-EF917F84A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933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6CE395-C6CD-4A1D-A6B1-FC70F3113D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49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42F2736-664F-4E16-B80E-B2A2C1E86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50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3536076-7C81-4DAB-A0E6-D1AF8E42C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745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D37AEF-EB3C-49DD-8122-E447B5F16B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075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B2CE01A-1F08-4C82-B7FE-B4D70A39E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147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A0BCDDA-8CAC-4A22-A249-8719C583DD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323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90FDEDD-295F-413A-87FA-BA35A8318F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0600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49450"/>
            <a:ext cx="434975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949450"/>
            <a:ext cx="4351338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523E45D-7A46-4168-935A-7DB042E1F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125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6803872-123F-4C9F-8785-50E8613254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4449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454C4C8-14B0-4C66-896A-0441393786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275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66A678-C14F-4CF6-8D42-340EE59A69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80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3F4B29E-868E-44CC-BFEA-78B2AD25BC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962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0CDDED8-B7F7-4368-AE31-061C36B0E1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75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AD4931-8CF4-4B57-9DCD-1C89EE9AC1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316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238" y="684213"/>
            <a:ext cx="2212975" cy="5075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684213"/>
            <a:ext cx="6488113" cy="5075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B8C4536-57DB-44A1-B85E-67B59478DA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020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9103F72-6362-4DF7-8B81-34B60535D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545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64A43DD-8758-4CCC-B1C3-D5B1E9ABB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870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4F86901-258F-4920-80A5-5898840FD1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003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984375"/>
            <a:ext cx="4062412" cy="416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984375"/>
            <a:ext cx="4064000" cy="416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0590C4-D686-4B72-9267-A4C8A4DAD5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8455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133D0F3-29F7-4459-B6D9-64E249D39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58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BF3C308-C082-4D03-B510-C8148B328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5184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14189BC-2530-409F-9E0E-E336E8381B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876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5056C6-8CA2-4705-9BF8-280085477A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0253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8D5D8CF-77BE-408A-90D5-2B2B15F37A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22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3921845-D7F3-4E00-8059-FD971C2447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92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554038"/>
            <a:ext cx="2159000" cy="5599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554038"/>
            <a:ext cx="6327775" cy="5599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031AFF-5D7D-4233-9E50-5B5CE3E82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0452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94668D-256A-4C0C-927C-889787F867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887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F2C379C-C14F-4967-BD2F-6CD8587748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0724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268DF55-900D-4B0A-9104-EB84E7F18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2136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79613"/>
            <a:ext cx="4152900" cy="3778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6025" y="1979613"/>
            <a:ext cx="4152900" cy="3778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DE1152-E965-4E84-ACAC-899942405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000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7AE4CF6-35C4-4FE9-AD91-42EDBBCB88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5115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9DCC572-4353-42DF-942E-3446E69104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125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ABAC30-5C88-4903-B8C0-8C757D2AC3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5034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475A26-6B1A-4DEA-B314-301FAF1E8D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421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178C175-11A6-4A03-B883-85BB97D6C8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58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01339B-8CB3-4007-BA47-867CC50E40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6274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539750"/>
            <a:ext cx="2159000" cy="5218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539750"/>
            <a:ext cx="6327775" cy="5218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EAB44C-B11C-48AF-9ECE-B43999728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7786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936253-E01E-4A60-8AD7-1D0C9B4298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4260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924CF1-4E2B-476C-83D2-055CA07CAD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0510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62B000-3C0F-4BFE-B0F3-094905736F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635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8869AEF-FE7B-49B8-97A5-D22F08FBC2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7857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72B27D-EC53-4DB5-B3CE-AC12528E88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8732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95517E-1E8A-4F55-97E6-363CFEB10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8552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99CAA4-3C03-4BFE-8D90-D96059B748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2053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53A26BA-0427-40BB-9E59-611877AF4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0724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ABF2814-8067-42DC-BC59-F97EF811D4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89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75ECBA-221E-4966-B38F-0DB937C51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7927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92C0B3-AAA9-449D-B47E-C02D3FD7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697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C15F1C2F-FD42-4BAE-8796-A04F9C401D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30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22F7BC2C-5955-43D6-9C23-3AB803438A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684213"/>
            <a:ext cx="84582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49450"/>
            <a:ext cx="8853488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9750" y="63182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267075" y="634682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831013" y="634682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29D5D85E-55A8-4173-8FA9-CAF9F60236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54038"/>
            <a:ext cx="86391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984375"/>
            <a:ext cx="8278812" cy="41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12775" y="64547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4547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83425" y="64547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4AD2DE7C-EB64-40BD-B353-EBD9B81366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280099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39750"/>
            <a:ext cx="86391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79613"/>
            <a:ext cx="8458200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76275" y="6300788"/>
            <a:ext cx="2346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19475" y="6318250"/>
            <a:ext cx="3221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1988" y="63182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6D6B3967-2533-4B0E-85E6-779CD8B672B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8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6B6B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6B6B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6B6B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4F327B6D-95FD-45BA-A0C4-49668B8E5F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00008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639763"/>
            <a:ext cx="9070975" cy="1262062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Parametric tests: </a:t>
            </a:r>
            <a:br>
              <a:rPr lang="en-US" altLang="en-US"/>
            </a:br>
            <a:r>
              <a:rPr lang="en-US" altLang="en-US"/>
              <a:t>Please treat them well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49275" y="5851525"/>
            <a:ext cx="9070975" cy="13636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Chong Ho Yu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38" y="2103438"/>
            <a:ext cx="4876800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Parametric test assumptions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In a parametric test a sample statistic is obtained to estimate the population parameter.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Because this estimation process involves a sample, a </a:t>
            </a:r>
            <a:r>
              <a:rPr lang="en-US" altLang="en-US">
                <a:solidFill>
                  <a:srgbClr val="FF0000"/>
                </a:solidFill>
              </a:rPr>
              <a:t>sampling distribution</a:t>
            </a:r>
            <a:r>
              <a:rPr lang="en-US" altLang="en-US"/>
              <a:t>, and a population, certain parametric assumptions are required to ensure all components are compatible with each other.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To run a legitimate parametric test, the data structure must need all or most parametric assumptions (conditions).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Pop quiz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True or false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 statistical guide for medical researchers stated, "sample values should be compatible with the population (which they represent) having a normal distribution." (Airman &amp; Bland, 1995, p.298).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Sampling distribution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503363"/>
            <a:ext cx="9070975" cy="4989512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In hypothesis testing we never directly compare the sample statistics against the population.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Actually we compare the statistics against the sampling distribution.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 sampling distribution becomes normal by repeated sampling, </a:t>
            </a:r>
            <a:r>
              <a:rPr lang="en-US" altLang="en-US">
                <a:solidFill>
                  <a:srgbClr val="FF0000"/>
                </a:solidFill>
              </a:rPr>
              <a:t>no matter what the shape of the population is</a:t>
            </a:r>
            <a:r>
              <a:rPr lang="en-US" altLang="en-US"/>
              <a:t>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4660900"/>
            <a:ext cx="4389437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182563"/>
            <a:ext cx="9070975" cy="1262062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What kind of military is that?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9763" y="1444625"/>
            <a:ext cx="4572000" cy="5975350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 dirty="0"/>
              <a:t>General </a:t>
            </a:r>
            <a:r>
              <a:rPr lang="en-US" altLang="en-US" dirty="0" smtClean="0"/>
              <a:t>Trier </a:t>
            </a:r>
            <a:r>
              <a:rPr lang="en-US" altLang="en-US" dirty="0"/>
              <a:t>will lead an army to defend our nation, but this army is willing to fight if and only if the conditions on the next slide are met: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alt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1444625"/>
            <a:ext cx="3292475" cy="457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182563"/>
            <a:ext cx="9070975" cy="1262062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What kind of military is that?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5125" y="1339850"/>
            <a:ext cx="9418638" cy="5975350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State of the art weapons; superior to the enemy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One year of supply, no shortage of anything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Fight under perfect weather and clear visibility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Intelligence precedes all actions; must know the exact location and movement of the enemy.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No deployment can be longer than six months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Air-conditioning inside all tanks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en-US"/>
              <a:t>Entertainment center, gym, and swimming pool in all military bases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Conditions for regression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56372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Residuals have constant variance (homoscedasticity)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Independence of Residuals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Normality of Residuals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Residuals have mean as zero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relationship between Y and X is linear.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absence of multicollinearity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http://www.creative-wisdom.com/computer/sas/regression_assumption.html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Use SPSS to check assumptions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4636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It looks very complicated! Are you trying to scare us away from using regression and other conventional procedures?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Let's watch this youtube video about how to use SPSS to check regression assumptions: https://www.youtube.com/watch?v=DB-oKeNxjFs 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4572000"/>
            <a:ext cx="3508375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39763" y="749300"/>
            <a:ext cx="4983162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A clean regression model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2193925"/>
            <a:ext cx="516572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The overlapping area of Y and Xs is </a:t>
            </a:r>
            <a:r>
              <a:rPr lang="en-US" altLang="en-US">
                <a:solidFill>
                  <a:srgbClr val="FF0000"/>
                </a:solidFill>
              </a:rPr>
              <a:t>variance explained</a:t>
            </a:r>
            <a:r>
              <a:rPr lang="en-US" altLang="en-US"/>
              <a:t>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All predictors are independent (orthogonal), making unique contribution to predict or explain Y.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Wow! We must be in Heaven.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822325"/>
            <a:ext cx="3200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4146550"/>
            <a:ext cx="316865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Multicollinearity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371600"/>
            <a:ext cx="5805487" cy="6008688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Usually it is too ideal to be true. There is no Heaven on earth yet!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In social sciences the diagram shown here is closer to reality.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When the predictors are related, we cannot tell which predictor is doing what to Y.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The order of entering the predictors in the model may change the result. 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1371600"/>
            <a:ext cx="3108325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Real world data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509746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Trends for International Mathematics and Science Study (TIMSS) sample design is a two-stage stratified cluster sampling scheme.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In the first stage, schools are sampled.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Next, one or more intact classes of students from the target grades are drawn at the second stage.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students form the same class are not independent! They are taught by the same teachers and learn together.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Real world data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1488" y="1463675"/>
            <a:ext cx="9221787" cy="5373688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Parametric-based ordinary Least Squares (OLS) regression models are valid if and only if the residuals are normally distributed, independent, with a mean of zero and a constant variance.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TMISS data are collected using a complex sampling method, in which data of one level are nested with another level (i.e. students are nested with classes, classes are nested with schools, schools are nested with nations)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It is unlikely that the residuals are independent of each other.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Assumptions of ANOVA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Data are </a:t>
            </a:r>
            <a:r>
              <a:rPr lang="en-US" altLang="en-US">
                <a:solidFill>
                  <a:srgbClr val="FF0000"/>
                </a:solidFill>
              </a:rPr>
              <a:t>normally</a:t>
            </a:r>
            <a:r>
              <a:rPr lang="en-US" altLang="en-US"/>
              <a:t> distributed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Group variances are </a:t>
            </a:r>
            <a:r>
              <a:rPr lang="en-US" altLang="en-US">
                <a:solidFill>
                  <a:srgbClr val="FF0000"/>
                </a:solidFill>
              </a:rPr>
              <a:t>homogenous</a:t>
            </a:r>
            <a:r>
              <a:rPr lang="en-US" altLang="en-US"/>
              <a:t> (equal)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Observations are </a:t>
            </a:r>
            <a:r>
              <a:rPr lang="en-US" altLang="en-US">
                <a:solidFill>
                  <a:srgbClr val="FF0000"/>
                </a:solidFill>
              </a:rPr>
              <a:t>independent</a:t>
            </a:r>
            <a:r>
              <a:rPr lang="en-US" altLang="en-US"/>
              <a:t> (uncorrelated): But in social sciences usually it is unrealistic. To rectify this situation, we need to use Hierarchical linear modeling (HLM), also known multi-level modeling or mixed modeling. We will discuss this in another unit.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Orthogonal factors again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4525962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In regression we want uncorrelated predictors.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In 2-way or multiway ANOVA we also expect that the grouping factors are orthogonal. 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alt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1920875"/>
            <a:ext cx="316865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54720">
                <a:solidFill>
                  <a:srgbClr val="3333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ANOVA example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The effects of binge drinking and illegal drug use on GPA are investigated by a 2X2 ANOVA.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Assume that the student behaviors are independent; they didn't influence each other in drinking, using drugs, and study.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We need to check whether the data distribution is normal, the group variances are equal, and the two factors are correlated or independent.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Check normality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7" y="1417637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 smtClean="0"/>
              <a:t>Normal quantile plot and Darling</a:t>
            </a:r>
            <a:endParaRPr lang="en-US" alt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2" y="1948677"/>
            <a:ext cx="4038600" cy="27138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534" name="Picture 6" descr="http://www.top10cinema.com/dataimages/30267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2" y="1563688"/>
            <a:ext cx="3200400" cy="394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810" y="5841455"/>
            <a:ext cx="3439124" cy="10138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912" y="4851571"/>
            <a:ext cx="4038600" cy="25809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Check normality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7" y="1417637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 smtClean="0"/>
              <a:t>More tests in SAS</a:t>
            </a:r>
            <a:endParaRPr lang="en-US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1" y="2027237"/>
            <a:ext cx="6909399" cy="3581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610" y="4313237"/>
            <a:ext cx="4628335" cy="2667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53243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Test of equal or unequal variance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Multiple tests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None shows any problem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200400"/>
            <a:ext cx="4487863" cy="3786188"/>
          </a:xfrm>
          <a:prstGeom prst="rect">
            <a:avLst/>
          </a:prstGeom>
          <a:noFill/>
          <a:ln w="5472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Non-orthogonal factors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503363"/>
            <a:ext cx="9280525" cy="4989512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2 factors are related: People who drinks excessively tend to use drug, and vice versa.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Hard to tell the main effect of a factor on GPA.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5012"/>
            <a:ext cx="3068638" cy="4010025"/>
          </a:xfrm>
          <a:prstGeom prst="rect">
            <a:avLst/>
          </a:prstGeom>
          <a:noFill/>
          <a:ln w="5472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63" y="3246437"/>
            <a:ext cx="4937125" cy="2719388"/>
          </a:xfrm>
          <a:prstGeom prst="rect">
            <a:avLst/>
          </a:prstGeom>
          <a:noFill/>
          <a:ln w="5472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ANOVA test result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Drug use influences GPA, but not drinking.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No interaction effect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But the 2 factors are related.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3725862"/>
            <a:ext cx="6583363" cy="3482975"/>
          </a:xfrm>
          <a:prstGeom prst="rect">
            <a:avLst/>
          </a:prstGeom>
          <a:noFill/>
          <a:ln w="5472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Sequential Test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058" y="1563688"/>
            <a:ext cx="9070975" cy="4989513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The effect of Binge drinking on GPA is tested when the effect of illegal drug use is ignored.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The </a:t>
            </a:r>
            <a:r>
              <a:rPr lang="en-US" altLang="en-US" i="1" dirty="0"/>
              <a:t>p</a:t>
            </a:r>
            <a:r>
              <a:rPr lang="en-US" altLang="en-US" dirty="0"/>
              <a:t> value of binge drinking is 0.1191.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If one-tailed test is used, </a:t>
            </a:r>
            <a:r>
              <a:rPr lang="en-US" altLang="en-US" i="1" dirty="0"/>
              <a:t>p</a:t>
            </a:r>
            <a:r>
              <a:rPr lang="en-US" altLang="en-US" dirty="0"/>
              <a:t> = 0.05955 (This is slightly over .05, does it still mean something?)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56113"/>
            <a:ext cx="7132638" cy="2767012"/>
          </a:xfrm>
          <a:prstGeom prst="rect">
            <a:avLst/>
          </a:prstGeom>
          <a:noFill/>
          <a:ln w="5472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Assignment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8788" y="1668463"/>
            <a:ext cx="9070975" cy="5554662"/>
          </a:xfrm>
          <a:ln/>
        </p:spPr>
        <p:txBody>
          <a:bodyPr/>
          <a:lstStyle/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Download the data set “</a:t>
            </a:r>
            <a:r>
              <a:rPr lang="en-US" altLang="en-US" dirty="0" err="1"/>
              <a:t>non_orthogonal_factors.jmp</a:t>
            </a:r>
            <a:r>
              <a:rPr lang="en-US" altLang="en-US" dirty="0"/>
              <a:t>” from Unit 2 folder.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Check whether the variances of GPA are equal by illegal drug </a:t>
            </a:r>
            <a:r>
              <a:rPr lang="en-US" altLang="en-US" dirty="0" smtClean="0"/>
              <a:t>use</a:t>
            </a:r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Download and install Anderson-Darling Normality test from community.jmp.com</a:t>
            </a:r>
            <a:endParaRPr lang="en-US" altLang="en-US" dirty="0"/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Run a </a:t>
            </a:r>
            <a:r>
              <a:rPr lang="en-US" altLang="en-US" smtClean="0"/>
              <a:t>normality test of GPA.</a:t>
            </a:r>
            <a:endParaRPr lang="en-US" altLang="en-US" dirty="0"/>
          </a:p>
          <a:p>
            <a:pPr marL="431800" indent="-323850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Copy and paste the graphs in a Word document, write down your answers and then post it to Sakai.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983</Words>
  <Application>Microsoft Office PowerPoint</Application>
  <PresentationFormat>Custom</PresentationFormat>
  <Paragraphs>109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 Unicode MS</vt:lpstr>
      <vt:lpstr>Microsoft YaHei</vt:lpstr>
      <vt:lpstr>Arial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Parametric tests:  Please treat them well</vt:lpstr>
      <vt:lpstr>Parametric test assumptions</vt:lpstr>
      <vt:lpstr>Pop quiz</vt:lpstr>
      <vt:lpstr>Sampling distribution</vt:lpstr>
      <vt:lpstr>What kind of military is that?</vt:lpstr>
      <vt:lpstr>What kind of military is that?</vt:lpstr>
      <vt:lpstr>Conditions for regression</vt:lpstr>
      <vt:lpstr>Use SPSS to check assumptions</vt:lpstr>
      <vt:lpstr>A clean regression model</vt:lpstr>
      <vt:lpstr>Multicollinearity</vt:lpstr>
      <vt:lpstr>Real world data</vt:lpstr>
      <vt:lpstr>Real world data</vt:lpstr>
      <vt:lpstr>Assumptions of ANOVA</vt:lpstr>
      <vt:lpstr>Orthogonal factors again</vt:lpstr>
      <vt:lpstr>ANOVA example</vt:lpstr>
      <vt:lpstr>Check normality </vt:lpstr>
      <vt:lpstr>Check normality </vt:lpstr>
      <vt:lpstr>Test of equal or unequal variance</vt:lpstr>
      <vt:lpstr>Non-orthogonal factors</vt:lpstr>
      <vt:lpstr>ANOVA test result</vt:lpstr>
      <vt:lpstr>Sequential Test</vt:lpstr>
      <vt:lpstr>Assignment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Parametric tests:  Please treat them well</dc:title>
  <dc:creator>.</dc:creator>
  <cp:lastModifiedBy>Chong Ho Yu</cp:lastModifiedBy>
  <cp:revision>40</cp:revision>
  <cp:lastPrinted>2014-09-16T06:00:09Z</cp:lastPrinted>
  <dcterms:created xsi:type="dcterms:W3CDTF">2014-09-14T03:36:55Z</dcterms:created>
  <dcterms:modified xsi:type="dcterms:W3CDTF">2015-09-24T20:49:54Z</dcterms:modified>
</cp:coreProperties>
</file>