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wmf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6"/>
  </p:notesMasterIdLst>
  <p:sldIdLst>
    <p:sldId id="256" r:id="rId2"/>
    <p:sldId id="257" r:id="rId3"/>
    <p:sldId id="258" r:id="rId4"/>
    <p:sldId id="259" r:id="rId5"/>
    <p:sldId id="260" r:id="rId6"/>
    <p:sldId id="307" r:id="rId7"/>
    <p:sldId id="308" r:id="rId8"/>
    <p:sldId id="261" r:id="rId9"/>
    <p:sldId id="262" r:id="rId10"/>
    <p:sldId id="309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300" r:id="rId21"/>
    <p:sldId id="302" r:id="rId22"/>
    <p:sldId id="303" r:id="rId23"/>
    <p:sldId id="306" r:id="rId24"/>
    <p:sldId id="305" r:id="rId25"/>
    <p:sldId id="304" r:id="rId26"/>
    <p:sldId id="272" r:id="rId27"/>
    <p:sldId id="273" r:id="rId28"/>
    <p:sldId id="274" r:id="rId29"/>
    <p:sldId id="275" r:id="rId30"/>
    <p:sldId id="276" r:id="rId31"/>
    <p:sldId id="277" r:id="rId32"/>
    <p:sldId id="310" r:id="rId33"/>
    <p:sldId id="278" r:id="rId34"/>
    <p:sldId id="279" r:id="rId35"/>
    <p:sldId id="280" r:id="rId36"/>
    <p:sldId id="281" r:id="rId37"/>
    <p:sldId id="282" r:id="rId38"/>
    <p:sldId id="283" r:id="rId39"/>
    <p:sldId id="284" r:id="rId40"/>
    <p:sldId id="285" r:id="rId41"/>
    <p:sldId id="286" r:id="rId42"/>
    <p:sldId id="287" r:id="rId43"/>
    <p:sldId id="288" r:id="rId44"/>
    <p:sldId id="289" r:id="rId45"/>
    <p:sldId id="290" r:id="rId46"/>
    <p:sldId id="291" r:id="rId47"/>
    <p:sldId id="292" r:id="rId48"/>
    <p:sldId id="293" r:id="rId49"/>
    <p:sldId id="294" r:id="rId50"/>
    <p:sldId id="295" r:id="rId51"/>
    <p:sldId id="296" r:id="rId52"/>
    <p:sldId id="297" r:id="rId53"/>
    <p:sldId id="298" r:id="rId54"/>
    <p:sldId id="299" r:id="rId55"/>
  </p:sldIdLst>
  <p:sldSz cx="10080625" cy="7559675"/>
  <p:notesSz cx="7559675" cy="10691813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3155"/>
  </p:normalViewPr>
  <p:slideViewPr>
    <p:cSldViewPr>
      <p:cViewPr varScale="1">
        <p:scale>
          <a:sx n="128" d="100"/>
          <a:sy n="128" d="100"/>
        </p:scale>
        <p:origin x="1328" y="16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notesMaster" Target="notesMasters/notesMaster1.xml"/><Relationship Id="rId57" Type="http://schemas.openxmlformats.org/officeDocument/2006/relationships/presProps" Target="presProps.xml"/><Relationship Id="rId58" Type="http://schemas.openxmlformats.org/officeDocument/2006/relationships/viewProps" Target="viewProps.xml"/><Relationship Id="rId59" Type="http://schemas.openxmlformats.org/officeDocument/2006/relationships/theme" Target="theme/theme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051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1937" cy="400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5200" cy="480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noProof="0" smtClean="0"/>
          </a:p>
        </p:txBody>
      </p:sp>
      <p:sp>
        <p:nvSpPr>
          <p:cNvPr id="2053" name="Text Box 4"/>
          <p:cNvSpPr txBox="1">
            <a:spLocks noChangeArrowheads="1"/>
          </p:cNvSpPr>
          <p:nvPr/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054" name="Text Box 5"/>
          <p:cNvSpPr txBox="1">
            <a:spLocks noChangeArrowheads="1"/>
          </p:cNvSpPr>
          <p:nvPr/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055" name="Text Box 6"/>
          <p:cNvSpPr txBox="1">
            <a:spLocks noChangeArrowheads="1"/>
          </p:cNvSpPr>
          <p:nvPr/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8187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5E0C1865-26FE-47CB-8C70-4A6EB027D33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70586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E40A14F-A284-4B47-94E2-9A874C4EF51D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4099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65A603CD-B835-4751-8BE5-FA3877CC34D8}" type="slidenum">
              <a:rPr lang="en-US" altLang="en-US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en-US" altLang="en-US" sz="1400">
              <a:cs typeface="Arial Unicode MS" panose="020B0604020202020204" pitchFamily="34" charset="-128"/>
            </a:endParaRPr>
          </a:p>
        </p:txBody>
      </p:sp>
      <p:sp>
        <p:nvSpPr>
          <p:cNvPr id="41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7007435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53CDFDA-67E9-4B47-A2B8-C9EC869356FC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6147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ABB5ACCE-3B49-4E61-A734-C7962B026AFF}" type="slidenum">
              <a:rPr lang="en-US" altLang="en-US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en-US" sz="1400">
              <a:cs typeface="Arial Unicode MS" panose="020B0604020202020204" pitchFamily="34" charset="-128"/>
            </a:endParaRPr>
          </a:p>
        </p:txBody>
      </p:sp>
      <p:sp>
        <p:nvSpPr>
          <p:cNvPr id="61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270556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1713468-BB7B-4F42-9A7E-7A381059B6E8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81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22797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8FE3D77-D9CC-410B-B5F3-BC8AD1EEFB87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102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8318222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C266999-842D-44EB-88A3-790BF6F4BDE2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1229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434BCFC9-877B-49D7-B244-BABB4A723F35}" type="slidenum">
              <a:rPr lang="en-US" altLang="en-US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400">
              <a:cs typeface="Arial Unicode MS" panose="020B0604020202020204" pitchFamily="34" charset="-128"/>
            </a:endParaRPr>
          </a:p>
        </p:txBody>
      </p:sp>
      <p:sp>
        <p:nvSpPr>
          <p:cNvPr id="122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601135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C266999-842D-44EB-88A3-790BF6F4BDE2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1229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434BCFC9-877B-49D7-B244-BABB4A723F35}" type="slidenum">
              <a:rPr lang="en-US" altLang="en-US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en-US" sz="1400">
              <a:cs typeface="Arial Unicode MS" panose="020B0604020202020204" pitchFamily="34" charset="-128"/>
            </a:endParaRPr>
          </a:p>
        </p:txBody>
      </p:sp>
      <p:sp>
        <p:nvSpPr>
          <p:cNvPr id="122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270090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C266999-842D-44EB-88A3-790BF6F4BDE2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1229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434BCFC9-877B-49D7-B244-BABB4A723F35}" type="slidenum">
              <a:rPr lang="en-US" altLang="en-US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en-US" sz="1400">
              <a:cs typeface="Arial Unicode MS" panose="020B0604020202020204" pitchFamily="34" charset="-128"/>
            </a:endParaRPr>
          </a:p>
        </p:txBody>
      </p:sp>
      <p:sp>
        <p:nvSpPr>
          <p:cNvPr id="122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0337700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9735095-BD4D-4272-B01C-8DA2CA6102B3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1433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34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306288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28AED74-C2E1-475C-A1EE-FBCC81797B8D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3081435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28AED74-C2E1-475C-A1EE-FBCC81797B8D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2008528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ACF2C21-996A-4437-8AB5-81B01931C191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18435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564E8646-62AC-40EC-85B6-20E6B46E157A}" type="slidenum">
              <a:rPr lang="en-US" altLang="en-US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en-US" sz="1400">
              <a:cs typeface="Arial Unicode MS" panose="020B0604020202020204" pitchFamily="34" charset="-128"/>
            </a:endParaRPr>
          </a:p>
        </p:txBody>
      </p:sp>
      <p:sp>
        <p:nvSpPr>
          <p:cNvPr id="184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4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834011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9BBE966-A42F-4F52-8E71-CEC39C3CE093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20483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C28186F8-BDF4-4BB7-8326-51CDBB957FB0}" type="slidenum">
              <a:rPr lang="en-US" altLang="en-US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en-US" sz="1400">
              <a:cs typeface="Arial Unicode MS" panose="020B0604020202020204" pitchFamily="34" charset="-128"/>
            </a:endParaRPr>
          </a:p>
        </p:txBody>
      </p:sp>
      <p:sp>
        <p:nvSpPr>
          <p:cNvPr id="204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4478963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7B64097-313F-45D8-8EEA-7E9DFCB02D1F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2253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8AA020D1-A80F-4379-A36C-7BA22947025F}" type="slidenum">
              <a:rPr lang="en-US" altLang="en-US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en-US" sz="1400">
              <a:cs typeface="Arial Unicode MS" panose="020B0604020202020204" pitchFamily="34" charset="-128"/>
            </a:endParaRPr>
          </a:p>
        </p:txBody>
      </p:sp>
      <p:sp>
        <p:nvSpPr>
          <p:cNvPr id="225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25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4394478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45E274E-8D2F-4F0A-82EF-F3651C565436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24579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ABDED3CE-C01A-44E6-848D-53A20AA64BF8}" type="slidenum">
              <a:rPr lang="en-US" altLang="en-US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en-US" sz="1400">
              <a:cs typeface="Arial Unicode MS" panose="020B0604020202020204" pitchFamily="34" charset="-128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0124706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695905B-2F6F-4D11-A602-B5F8D14EA89A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26627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24C6545D-5494-44D5-809C-25C6FE7C51EE}" type="slidenum">
              <a:rPr lang="en-US" altLang="en-US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en-US" sz="1400">
              <a:cs typeface="Arial Unicode MS" panose="020B0604020202020204" pitchFamily="34" charset="-128"/>
            </a:endParaRPr>
          </a:p>
        </p:txBody>
      </p:sp>
      <p:sp>
        <p:nvSpPr>
          <p:cNvPr id="266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66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5097592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EFDDC38-FD0B-450F-BFBF-DD663841B32E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28675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3604E23B-400D-49E7-A256-3169497F4E56}" type="slidenum">
              <a:rPr lang="en-US" altLang="en-US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en-US" sz="1400">
              <a:cs typeface="Arial Unicode MS" panose="020B0604020202020204" pitchFamily="34" charset="-128"/>
            </a:endParaRPr>
          </a:p>
        </p:txBody>
      </p:sp>
      <p:sp>
        <p:nvSpPr>
          <p:cNvPr id="286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880067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4B9A33B-B84B-43E3-B5CB-E9BD1BBC6E42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55D71E68-61D1-4211-B435-35A9281B6172}" type="slidenum">
              <a:rPr lang="en-US" altLang="en-US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en-US" sz="1400">
              <a:cs typeface="Arial Unicode MS" panose="020B0604020202020204" pitchFamily="34" charset="-128"/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6607888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132B6EE-5167-452D-B98C-3C3A3ADD5D7A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3277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223A3130-64FF-4DF3-A9EA-2DA25CB66B86}" type="slidenum">
              <a:rPr lang="en-US" altLang="en-US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US" altLang="en-US" sz="1400">
              <a:cs typeface="Arial Unicode MS" panose="020B0604020202020204" pitchFamily="34" charset="-128"/>
            </a:endParaRPr>
          </a:p>
        </p:txBody>
      </p:sp>
      <p:sp>
        <p:nvSpPr>
          <p:cNvPr id="327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27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3783660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04DF578-C796-4CF5-BF1D-5B7525C82060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34819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0B8318C7-CD71-487D-A6EE-D65D8A945133}" type="slidenum">
              <a:rPr lang="en-US" altLang="en-US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en-US" sz="1400">
              <a:cs typeface="Arial Unicode MS" panose="020B0604020202020204" pitchFamily="34" charset="-128"/>
            </a:endParaRPr>
          </a:p>
        </p:txBody>
      </p:sp>
      <p:sp>
        <p:nvSpPr>
          <p:cNvPr id="348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5540170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AA852C5-FECB-4486-92CF-5990B8C8BEA5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2D3C7868-261F-44C3-836B-4519E8356D61}" type="slidenum">
              <a:rPr lang="en-US" altLang="en-US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en-US" altLang="en-US" sz="1400">
              <a:cs typeface="Arial Unicode MS" panose="020B0604020202020204" pitchFamily="34" charset="-128"/>
            </a:endParaRPr>
          </a:p>
        </p:txBody>
      </p:sp>
      <p:sp>
        <p:nvSpPr>
          <p:cNvPr id="368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4404985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B75C44B-3E80-4A8E-B793-071D7C5428FC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38915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5FC10243-AE64-48C8-B5F9-512CF45BB768}" type="slidenum">
              <a:rPr lang="en-US" altLang="en-US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en-US" altLang="en-US" sz="1400">
              <a:cs typeface="Arial Unicode MS" panose="020B0604020202020204" pitchFamily="34" charset="-128"/>
            </a:endParaRPr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1634346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B75C44B-3E80-4A8E-B793-071D7C5428FC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38915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5FC10243-AE64-48C8-B5F9-512CF45BB768}" type="slidenum">
              <a:rPr lang="en-US" altLang="en-US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en-US" altLang="en-US" sz="1400">
              <a:cs typeface="Arial Unicode MS" panose="020B0604020202020204" pitchFamily="34" charset="-128"/>
            </a:endParaRPr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5886941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B75C44B-3E80-4A8E-B793-071D7C5428FC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38915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5FC10243-AE64-48C8-B5F9-512CF45BB768}" type="slidenum">
              <a:rPr lang="en-US" altLang="en-US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en-US" altLang="en-US" sz="1400">
              <a:cs typeface="Arial Unicode MS" panose="020B0604020202020204" pitchFamily="34" charset="-128"/>
            </a:endParaRPr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7168689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B75C44B-3E80-4A8E-B793-071D7C5428FC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38915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5FC10243-AE64-48C8-B5F9-512CF45BB768}" type="slidenum">
              <a:rPr lang="en-US" altLang="en-US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en-US" altLang="en-US" sz="1400">
              <a:cs typeface="Arial Unicode MS" panose="020B0604020202020204" pitchFamily="34" charset="-128"/>
            </a:endParaRPr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9328826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B75C44B-3E80-4A8E-B793-071D7C5428FC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38915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5FC10243-AE64-48C8-B5F9-512CF45BB768}" type="slidenum">
              <a:rPr lang="en-US" altLang="en-US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en-US" altLang="en-US" sz="1400">
              <a:cs typeface="Arial Unicode MS" panose="020B0604020202020204" pitchFamily="34" charset="-128"/>
            </a:endParaRPr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081547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902DDDC-BCAB-4315-9CCA-A057DE50FA2A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40963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F1F9A490-D0A6-432C-B8D5-D6378C9AD118}" type="slidenum">
              <a:rPr lang="en-US" altLang="en-US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en-US" altLang="en-US" sz="1400">
              <a:cs typeface="Arial Unicode MS" panose="020B0604020202020204" pitchFamily="34" charset="-128"/>
            </a:endParaRPr>
          </a:p>
        </p:txBody>
      </p:sp>
      <p:sp>
        <p:nvSpPr>
          <p:cNvPr id="409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2198192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29B6082-9B58-4EAB-B047-0CEAF7815F89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4301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5CD98E89-F8DE-49B3-89A5-79A62F8601A3}" type="slidenum">
              <a:rPr lang="en-US" altLang="en-US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en-US" altLang="en-US" sz="1400">
              <a:cs typeface="Arial Unicode MS" panose="020B0604020202020204" pitchFamily="34" charset="-128"/>
            </a:endParaRPr>
          </a:p>
        </p:txBody>
      </p:sp>
      <p:sp>
        <p:nvSpPr>
          <p:cNvPr id="430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0440380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1A25B37-F2DF-4ED8-9B7F-7349C337660A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770B5DA7-DBFE-48FC-BEE0-ADD7BDB7D7DF}" type="slidenum">
              <a:rPr lang="en-US" altLang="en-US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lang="en-US" altLang="en-US" sz="1400">
              <a:cs typeface="Arial Unicode MS" panose="020B0604020202020204" pitchFamily="34" charset="-128"/>
            </a:endParaRPr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01096445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FA4B629-B981-4A47-9B63-2D32475B1F2A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29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471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71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6173209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C8EA6A4-4DB3-4334-93C2-CF2FDD91CF77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30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49155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B2E1D5BB-3C0D-4AEB-8E13-D23A81E02F4D}" type="slidenum">
              <a:rPr lang="en-US" altLang="en-US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30</a:t>
            </a:fld>
            <a:endParaRPr lang="en-US" altLang="en-US" sz="1400">
              <a:cs typeface="Arial Unicode MS" panose="020B0604020202020204" pitchFamily="34" charset="-128"/>
            </a:endParaRPr>
          </a:p>
        </p:txBody>
      </p:sp>
      <p:sp>
        <p:nvSpPr>
          <p:cNvPr id="491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91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34639069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952B489-F4BE-47C3-B665-A378C601C9AD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31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51203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7D6A659F-3A48-46F9-9DB1-39E75DCE5DAA}" type="slidenum">
              <a:rPr lang="en-US" altLang="en-US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31</a:t>
            </a:fld>
            <a:endParaRPr lang="en-US" altLang="en-US" sz="1400">
              <a:cs typeface="Arial Unicode MS" panose="020B0604020202020204" pitchFamily="34" charset="-128"/>
            </a:endParaRPr>
          </a:p>
        </p:txBody>
      </p:sp>
      <p:sp>
        <p:nvSpPr>
          <p:cNvPr id="512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05296687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952B489-F4BE-47C3-B665-A378C601C9AD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51203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7D6A659F-3A48-46F9-9DB1-39E75DCE5DAA}" type="slidenum">
              <a:rPr lang="en-US" altLang="en-US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lang="en-US" altLang="en-US" sz="1400">
              <a:cs typeface="Arial Unicode MS" panose="020B0604020202020204" pitchFamily="34" charset="-128"/>
            </a:endParaRPr>
          </a:p>
        </p:txBody>
      </p:sp>
      <p:sp>
        <p:nvSpPr>
          <p:cNvPr id="512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7740685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E48D83-9F9C-4FB1-BD2E-02C1B8E85661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33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5325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A874CCDE-DDAD-4B10-B48B-30135207011F}" type="slidenum">
              <a:rPr lang="en-US" altLang="en-US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33</a:t>
            </a:fld>
            <a:endParaRPr lang="en-US" altLang="en-US" sz="1400">
              <a:cs typeface="Arial Unicode MS" panose="020B0604020202020204" pitchFamily="34" charset="-128"/>
            </a:endParaRPr>
          </a:p>
        </p:txBody>
      </p:sp>
      <p:sp>
        <p:nvSpPr>
          <p:cNvPr id="532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32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1658291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E36E05C-C685-4EA8-A630-50DBAF013781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34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55299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532944E9-29CF-4487-A676-40921F2D6D9A}" type="slidenum">
              <a:rPr lang="en-US" altLang="en-US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34</a:t>
            </a:fld>
            <a:endParaRPr lang="en-US" altLang="en-US" sz="1400">
              <a:cs typeface="Arial Unicode MS" panose="020B0604020202020204" pitchFamily="34" charset="-128"/>
            </a:endParaRPr>
          </a:p>
        </p:txBody>
      </p:sp>
      <p:sp>
        <p:nvSpPr>
          <p:cNvPr id="553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53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8148382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04E5804-FDF5-40F2-9691-DFAAC9F1C7CE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35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57347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286542F8-FCB1-4D31-B30A-24D03C67F1B2}" type="slidenum">
              <a:rPr lang="en-US" altLang="en-US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35</a:t>
            </a:fld>
            <a:endParaRPr lang="en-US" altLang="en-US" sz="1400">
              <a:cs typeface="Arial Unicode MS" panose="020B0604020202020204" pitchFamily="34" charset="-128"/>
            </a:endParaRPr>
          </a:p>
        </p:txBody>
      </p:sp>
      <p:sp>
        <p:nvSpPr>
          <p:cNvPr id="573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60926420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C2A9C20-A125-45A9-8D2C-3B4C713CBBAA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36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59395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541CAD23-81D0-40AB-A48E-D19FDD0CD38F}" type="slidenum">
              <a:rPr lang="en-US" altLang="en-US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36</a:t>
            </a:fld>
            <a:endParaRPr lang="en-US" altLang="en-US" sz="1400">
              <a:cs typeface="Arial Unicode MS" panose="020B0604020202020204" pitchFamily="34" charset="-128"/>
            </a:endParaRPr>
          </a:p>
        </p:txBody>
      </p:sp>
      <p:sp>
        <p:nvSpPr>
          <p:cNvPr id="593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93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52372978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EB6EC88-9CC8-4E00-9EF5-CDC719DB6C04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37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61443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9FB8708B-FF91-4CF9-AE52-E6B183AA18BF}" type="slidenum">
              <a:rPr lang="en-US" altLang="en-US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37</a:t>
            </a:fld>
            <a:endParaRPr lang="en-US" altLang="en-US" sz="1400">
              <a:cs typeface="Arial Unicode MS" panose="020B0604020202020204" pitchFamily="34" charset="-128"/>
            </a:endParaRPr>
          </a:p>
        </p:txBody>
      </p:sp>
      <p:sp>
        <p:nvSpPr>
          <p:cNvPr id="614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28021157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CEF632B-E2BD-4850-B6BD-3D22D79BA5AA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38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6349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71FB12BA-7F7A-427C-AD72-1A6F3032D9F2}" type="slidenum">
              <a:rPr lang="en-US" altLang="en-US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38</a:t>
            </a:fld>
            <a:endParaRPr lang="en-US" altLang="en-US" sz="1400">
              <a:cs typeface="Arial Unicode MS" panose="020B0604020202020204" pitchFamily="34" charset="-128"/>
            </a:endParaRPr>
          </a:p>
        </p:txBody>
      </p:sp>
      <p:sp>
        <p:nvSpPr>
          <p:cNvPr id="634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34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11451899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3B3B8A9-EC69-46A2-912A-DC5E6D1D6F89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39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65539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5FE17556-6868-4225-A6DB-51A3AE06BC60}" type="slidenum">
              <a:rPr lang="en-US" altLang="en-US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39</a:t>
            </a:fld>
            <a:endParaRPr lang="en-US" altLang="en-US" sz="1400">
              <a:cs typeface="Arial Unicode MS" panose="020B0604020202020204" pitchFamily="34" charset="-128"/>
            </a:endParaRPr>
          </a:p>
        </p:txBody>
      </p:sp>
      <p:sp>
        <p:nvSpPr>
          <p:cNvPr id="655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57791028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5D257A4-EE73-4C70-A9A0-E004F12CED9C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40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67587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D0DFF3F8-F123-4BC4-A8EA-297FDC7A13DA}" type="slidenum">
              <a:rPr lang="en-US" altLang="en-US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40</a:t>
            </a:fld>
            <a:endParaRPr lang="en-US" altLang="en-US" sz="1400">
              <a:cs typeface="Arial Unicode MS" panose="020B0604020202020204" pitchFamily="34" charset="-128"/>
            </a:endParaRPr>
          </a:p>
        </p:txBody>
      </p:sp>
      <p:sp>
        <p:nvSpPr>
          <p:cNvPr id="675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75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9502050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6CFC260-3F01-433D-9307-749975E6AC79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41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69635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5D4FBEC2-5BF2-4FFB-AD08-9622E88ED850}" type="slidenum">
              <a:rPr lang="en-US" altLang="en-US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41</a:t>
            </a:fld>
            <a:endParaRPr lang="en-US" altLang="en-US" sz="1400">
              <a:cs typeface="Arial Unicode MS" panose="020B0604020202020204" pitchFamily="34" charset="-128"/>
            </a:endParaRPr>
          </a:p>
        </p:txBody>
      </p:sp>
      <p:sp>
        <p:nvSpPr>
          <p:cNvPr id="696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96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95877730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B7E2A20-DD94-44EB-AC55-58A0F055F0CE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42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71683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BEDD259A-F7D9-4A73-A85D-C98417B56E3D}" type="slidenum">
              <a:rPr lang="en-US" altLang="en-US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42</a:t>
            </a:fld>
            <a:endParaRPr lang="en-US" altLang="en-US" sz="1400">
              <a:cs typeface="Arial Unicode MS" panose="020B0604020202020204" pitchFamily="34" charset="-128"/>
            </a:endParaRPr>
          </a:p>
        </p:txBody>
      </p:sp>
      <p:sp>
        <p:nvSpPr>
          <p:cNvPr id="716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6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69332483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20E1706-A0A2-4DC6-B708-F766B3A6F058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43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7373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98DF859B-D132-4437-83EF-BA878149CE3B}" type="slidenum">
              <a:rPr lang="en-US" altLang="en-US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43</a:t>
            </a:fld>
            <a:endParaRPr lang="en-US" altLang="en-US" sz="1400">
              <a:cs typeface="Arial Unicode MS" panose="020B0604020202020204" pitchFamily="34" charset="-128"/>
            </a:endParaRPr>
          </a:p>
        </p:txBody>
      </p:sp>
      <p:sp>
        <p:nvSpPr>
          <p:cNvPr id="737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37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66142529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2D8D2AA-114C-427E-83B3-569266698A90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44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75779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8339DBDB-A2DE-410E-B488-9E4C0D5FC0FE}" type="slidenum">
              <a:rPr lang="en-US" altLang="en-US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44</a:t>
            </a:fld>
            <a:endParaRPr lang="en-US" altLang="en-US" sz="1400">
              <a:cs typeface="Arial Unicode MS" panose="020B0604020202020204" pitchFamily="34" charset="-128"/>
            </a:endParaRPr>
          </a:p>
        </p:txBody>
      </p:sp>
      <p:sp>
        <p:nvSpPr>
          <p:cNvPr id="757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57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94037231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2D717EB-5C22-4E7C-B632-3EF523B85C9C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45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77827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84CFF8AE-CB01-4EF6-B85C-9655BFE76652}" type="slidenum">
              <a:rPr lang="en-US" altLang="en-US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45</a:t>
            </a:fld>
            <a:endParaRPr lang="en-US" altLang="en-US" sz="1400">
              <a:cs typeface="Arial Unicode MS" panose="020B0604020202020204" pitchFamily="34" charset="-128"/>
            </a:endParaRPr>
          </a:p>
        </p:txBody>
      </p:sp>
      <p:sp>
        <p:nvSpPr>
          <p:cNvPr id="778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78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35468958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1E751EE-807D-4A62-AC9A-1099F503B404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46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798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98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22019098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AB76A80-A60A-4FCD-903A-4D17DF707163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47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819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01624365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ADD03D2-A743-40CD-BE60-56815DB1FC4E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48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8397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A2A3CCA2-2C24-451F-8231-FD5947BCF102}" type="slidenum">
              <a:rPr lang="en-US" altLang="en-US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48</a:t>
            </a:fld>
            <a:endParaRPr lang="en-US" altLang="en-US" sz="1400">
              <a:cs typeface="Arial Unicode MS" panose="020B0604020202020204" pitchFamily="34" charset="-128"/>
            </a:endParaRPr>
          </a:p>
        </p:txBody>
      </p:sp>
      <p:sp>
        <p:nvSpPr>
          <p:cNvPr id="839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39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14519465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9F16282-6BA1-4C94-ABBC-0F8785345B04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49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860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602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96973546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29121B2-C6E8-47DB-8D49-1D7710230436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50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880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80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7029800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4D986DE-8356-44D4-9D23-B06D772DE9C2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51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901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011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07655107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8F433D0-F554-4C7D-8738-EE28A1C1EBB8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52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921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21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67214351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48A3FF6-1F31-4400-B5F6-C71BC63FAA5E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53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9421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421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62832367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813E4A7-88FF-4A38-B8C8-EDB9619FAEA7}" type="slidenum">
              <a:rPr lang="en-US" altLang="en-US" sz="1400" smtClean="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54</a:t>
            </a:fld>
            <a:endParaRPr lang="en-US" altLang="en-US" sz="1400" smtClean="0">
              <a:cs typeface="Arial Unicode MS" panose="020B0604020202020204" pitchFamily="34" charset="-128"/>
            </a:endParaRPr>
          </a:p>
        </p:txBody>
      </p:sp>
      <p:sp>
        <p:nvSpPr>
          <p:cNvPr id="962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62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129616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C2889E-544C-4DE8-A752-6729433660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9893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A1738-D741-4A78-9FD6-5ACF030247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503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691CB2-67D3-4B8D-8AD8-14C7687AF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168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725" y="1979613"/>
            <a:ext cx="4151313" cy="37766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4438" y="1979613"/>
            <a:ext cx="4152900" cy="37766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769374-3CF5-415E-9185-A4649B54D4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5406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E143C-CDA9-4B23-92D3-8BD998E4CE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6960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4AB4E4-E33B-42AE-B9FA-FFAAACE9D1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9690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2D2697-63BD-4D23-8380-F6BF143C55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5164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0B765C-F85D-4F66-8DD5-E864F860FA4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7649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6F220C-2981-4803-8CD8-3FF9D85B18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6559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5FFF05-CC58-4C68-BAA9-71C0B2DF8B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2536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9313" y="539750"/>
            <a:ext cx="2159000" cy="5216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725" y="539750"/>
            <a:ext cx="6326188" cy="5216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F9E14-7B74-4848-8E3E-E6DF9876C0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11039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725" y="539750"/>
            <a:ext cx="8637588" cy="1020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C5CC05-A1DA-493E-9005-C429107A10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0095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20725" y="539750"/>
            <a:ext cx="8637588" cy="1020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title text format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725" y="1979613"/>
            <a:ext cx="8456613" cy="3776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  <a:p>
            <a:pPr lvl="4"/>
            <a:r>
              <a:rPr lang="en-GB" altLang="en-US" smtClean="0"/>
              <a:t>Eighth Outline Level</a:t>
            </a:r>
          </a:p>
          <a:p>
            <a:pPr lvl="4"/>
            <a:r>
              <a:rPr lang="en-GB" altLang="en-US" smtClean="0"/>
              <a:t>Ninth Outline Level</a:t>
            </a:r>
          </a:p>
        </p:txBody>
      </p:sp>
      <p:sp>
        <p:nvSpPr>
          <p:cNvPr id="1028" name="Text Box 3"/>
          <p:cNvSpPr txBox="1">
            <a:spLocks noChangeArrowheads="1"/>
          </p:cNvSpPr>
          <p:nvPr/>
        </p:nvSpPr>
        <p:spPr bwMode="auto">
          <a:xfrm>
            <a:off x="676275" y="6300788"/>
            <a:ext cx="2346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029" name="Text Box 4"/>
          <p:cNvSpPr txBox="1">
            <a:spLocks noChangeArrowheads="1"/>
          </p:cNvSpPr>
          <p:nvPr/>
        </p:nvSpPr>
        <p:spPr bwMode="auto">
          <a:xfrm>
            <a:off x="3419475" y="6318250"/>
            <a:ext cx="32210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011988" y="6318250"/>
            <a:ext cx="234473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8A4FB3D6-5447-4826-8063-2BD11515BC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80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800000"/>
          </a:solidFill>
          <a:latin typeface="Arial" panose="020B0604020202020204" pitchFamily="34" charset="0"/>
          <a:cs typeface="Arial Unicode MS" panose="020B0604020202020204" pitchFamily="34" charset="-128"/>
        </a:defRPr>
      </a:lvl2pPr>
      <a:lvl3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800000"/>
          </a:solidFill>
          <a:latin typeface="Arial" panose="020B0604020202020204" pitchFamily="34" charset="0"/>
          <a:cs typeface="Arial Unicode MS" panose="020B0604020202020204" pitchFamily="34" charset="-128"/>
        </a:defRPr>
      </a:lvl3pPr>
      <a:lvl4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800000"/>
          </a:solidFill>
          <a:latin typeface="Arial" panose="020B0604020202020204" pitchFamily="34" charset="0"/>
          <a:cs typeface="Arial Unicode MS" panose="020B0604020202020204" pitchFamily="34" charset="-128"/>
        </a:defRPr>
      </a:lvl4pPr>
      <a:lvl5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800000"/>
          </a:solidFill>
          <a:latin typeface="Arial" panose="020B0604020202020204" pitchFamily="34" charset="0"/>
          <a:cs typeface="Arial Unicode MS" panose="020B0604020202020204" pitchFamily="34" charset="-128"/>
        </a:defRPr>
      </a:lvl5pPr>
      <a:lvl6pPr marL="2514600" indent="-228600"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800000"/>
          </a:solidFill>
          <a:latin typeface="Arial" panose="020B0604020202020204" pitchFamily="34" charset="0"/>
          <a:cs typeface="Arial Unicode MS" panose="020B0604020202020204" pitchFamily="34" charset="-128"/>
        </a:defRPr>
      </a:lvl6pPr>
      <a:lvl7pPr marL="2971800" indent="-228600"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800000"/>
          </a:solidFill>
          <a:latin typeface="Arial" panose="020B0604020202020204" pitchFamily="34" charset="0"/>
          <a:cs typeface="Arial Unicode MS" panose="020B0604020202020204" pitchFamily="34" charset="-128"/>
        </a:defRPr>
      </a:lvl7pPr>
      <a:lvl8pPr marL="3429000" indent="-228600"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800000"/>
          </a:solidFill>
          <a:latin typeface="Arial" panose="020B0604020202020204" pitchFamily="34" charset="0"/>
          <a:cs typeface="Arial Unicode MS" panose="020B0604020202020204" pitchFamily="34" charset="-128"/>
        </a:defRPr>
      </a:lvl8pPr>
      <a:lvl9pPr marL="3886200" indent="-228600"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800000"/>
          </a:solidFill>
          <a:latin typeface="Arial" panose="020B0604020202020204" pitchFamily="34" charset="0"/>
          <a:cs typeface="Arial Unicode MS" panose="020B0604020202020204" pitchFamily="34" charset="-128"/>
        </a:defRPr>
      </a:lvl9pPr>
    </p:titleStyle>
    <p:bodyStyle>
      <a:lvl1pPr marL="342900" indent="-342900" algn="l" defTabSz="457200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6B6B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6B6B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6B6B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6B6B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6B6B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isp.sagepub.com/content/61/1/50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5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dx.doi.org/10.1016/j.shaw.2015.02.001" TargetMode="External"/><Relationship Id="rId4" Type="http://schemas.openxmlformats.org/officeDocument/2006/relationships/hyperlink" Target="http://www.sciencedirect.com/science/article/pii/S2093791115000104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8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8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1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1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1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1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31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32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33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34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35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36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37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38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>
          <a:xfrm>
            <a:off x="644525" y="1071563"/>
            <a:ext cx="5573713" cy="3633787"/>
          </a:xfrm>
        </p:spPr>
        <p:txBody>
          <a:bodyPr tIns="38880"/>
          <a:lstStyle/>
          <a:p>
            <a:pPr eaLnBrk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mtClean="0"/>
              <a:t>Logistic regression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z="4000" smtClean="0"/>
              <a:t>Chong Ho Yu (Alex)</a:t>
            </a:r>
            <a:br>
              <a:rPr lang="en-US" altLang="en-US" sz="4000" smtClean="0"/>
            </a:br>
            <a:endParaRPr lang="en-US" altLang="en-US" sz="4000" smtClean="0"/>
          </a:p>
        </p:txBody>
      </p:sp>
      <p:pic>
        <p:nvPicPr>
          <p:cNvPr id="307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200400"/>
            <a:ext cx="3143250" cy="2560638"/>
          </a:xfrm>
          <a:prstGeom prst="rect">
            <a:avLst/>
          </a:prstGeom>
          <a:noFill/>
          <a:ln>
            <a:noFill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1"/>
          <p:cNvSpPr txBox="1">
            <a:spLocks noChangeArrowheads="1"/>
          </p:cNvSpPr>
          <p:nvPr/>
        </p:nvSpPr>
        <p:spPr bwMode="auto">
          <a:xfrm>
            <a:off x="720725" y="539750"/>
            <a:ext cx="8640763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800000"/>
                </a:solidFill>
              </a:rPr>
              <a:t>What is logistic?</a:t>
            </a:r>
          </a:p>
        </p:txBody>
      </p:sp>
      <p:sp>
        <p:nvSpPr>
          <p:cNvPr id="5123" name="Text Box 2"/>
          <p:cNvSpPr txBox="1">
            <a:spLocks noChangeArrowheads="1"/>
          </p:cNvSpPr>
          <p:nvPr/>
        </p:nvSpPr>
        <p:spPr bwMode="auto">
          <a:xfrm>
            <a:off x="720725" y="1736725"/>
            <a:ext cx="8459788" cy="407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430213" indent="-323850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 marL="1725613" indent="-573088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/>
              <a:t>Odds: events/non-events. e.g.</a:t>
            </a:r>
          </a:p>
          <a:p>
            <a:pPr lvl="1" eaLnBrk="1">
              <a:buSzPct val="75000"/>
              <a:buFont typeface="Symbol" panose="05050102010706020507" pitchFamily="18" charset="2"/>
              <a:buChar char=""/>
            </a:pPr>
            <a:r>
              <a:rPr lang="en-US" altLang="en-US"/>
              <a:t>12 students took a test, 2 pass/10 failed  =  .2</a:t>
            </a:r>
          </a:p>
          <a:p>
            <a:pPr lvl="1" eaLnBrk="1">
              <a:buSzPct val="75000"/>
              <a:buFont typeface="Symbol" panose="05050102010706020507" pitchFamily="18" charset="2"/>
              <a:buChar char=""/>
            </a:pPr>
            <a:r>
              <a:rPr lang="en-US" altLang="en-US"/>
              <a:t>In Item Response Theory (IRT) the exam wants to “beat” the students, the expected event is failure, the test difficulty is 10/2 = 5.</a:t>
            </a:r>
          </a:p>
          <a:p>
            <a:pPr eaLnBrk="1">
              <a:buSzPct val="45000"/>
              <a:buFont typeface="Wingdings" panose="05000000000000000000" pitchFamily="2" charset="2"/>
              <a:buNone/>
            </a:pPr>
            <a:endParaRPr lang="en-US" altLang="en-US"/>
          </a:p>
        </p:txBody>
      </p:sp>
      <p:pic>
        <p:nvPicPr>
          <p:cNvPr id="512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475" y="4754563"/>
            <a:ext cx="3375025" cy="1889125"/>
          </a:xfrm>
          <a:prstGeom prst="rect">
            <a:avLst/>
          </a:prstGeom>
          <a:noFill/>
          <a:ln>
            <a:noFill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"/>
          <p:cNvSpPr txBox="1">
            <a:spLocks noChangeArrowheads="1"/>
          </p:cNvSpPr>
          <p:nvPr/>
        </p:nvSpPr>
        <p:spPr bwMode="auto">
          <a:xfrm>
            <a:off x="720725" y="539750"/>
            <a:ext cx="8640763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800000"/>
                </a:solidFill>
              </a:rPr>
              <a:t>Odds ratio and Logit</a:t>
            </a:r>
          </a:p>
        </p:txBody>
      </p:sp>
      <p:sp>
        <p:nvSpPr>
          <p:cNvPr id="7171" name="Text Box 2"/>
          <p:cNvSpPr txBox="1">
            <a:spLocks noChangeArrowheads="1"/>
          </p:cNvSpPr>
          <p:nvPr/>
        </p:nvSpPr>
        <p:spPr bwMode="auto">
          <a:xfrm>
            <a:off x="720725" y="1736725"/>
            <a:ext cx="8459788" cy="407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430213" indent="-323850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/>
              <a:t>The “event” that I go after is “cancer”: I want to know the odds of getting cancer if people smoke (Risk factor).</a:t>
            </a:r>
          </a:p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/>
              <a:t>The reference group is “non-smoking”</a:t>
            </a:r>
          </a:p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/>
              <a:t>Logit = Natural log of odds ratio</a:t>
            </a:r>
          </a:p>
          <a:p>
            <a:pPr eaLnBrk="1">
              <a:buSzPct val="45000"/>
              <a:buFont typeface="Wingdings" panose="05000000000000000000" pitchFamily="2" charset="2"/>
              <a:buNone/>
            </a:pPr>
            <a:endParaRPr lang="en-US" altLang="en-US"/>
          </a:p>
        </p:txBody>
      </p:sp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4664075"/>
            <a:ext cx="6080125" cy="2038350"/>
          </a:xfrm>
          <a:prstGeom prst="rect">
            <a:avLst/>
          </a:prstGeom>
          <a:noFill/>
          <a:ln>
            <a:noFill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"/>
          <p:cNvSpPr txBox="1">
            <a:spLocks noChangeArrowheads="1"/>
          </p:cNvSpPr>
          <p:nvPr/>
        </p:nvSpPr>
        <p:spPr bwMode="auto">
          <a:xfrm>
            <a:off x="720725" y="539750"/>
            <a:ext cx="8640763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4400" dirty="0" smtClean="0">
                <a:solidFill>
                  <a:srgbClr val="800000"/>
                </a:solidFill>
              </a:rPr>
              <a:t>Assignment</a:t>
            </a:r>
            <a:endParaRPr lang="en-US" altLang="en-US" sz="4400" dirty="0">
              <a:solidFill>
                <a:srgbClr val="800000"/>
              </a:solidFill>
            </a:endParaRPr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731838" y="1646238"/>
            <a:ext cx="8459787" cy="564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430213" indent="-323850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/>
              <a:t>There are 600 students in Psychology.</a:t>
            </a:r>
          </a:p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/>
              <a:t>120 of them received tutoring and passed Applied Statistics.</a:t>
            </a:r>
          </a:p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/>
              <a:t>30 did not receive tutoring and passed.</a:t>
            </a:r>
          </a:p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/>
              <a:t>150 received tutoring and failed. </a:t>
            </a:r>
          </a:p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/>
              <a:t>300 did not receive tutoring and failed.</a:t>
            </a:r>
          </a:p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/>
              <a:t>What is the odds of passing Applied Statistics if students received tutoring (compared with those who didn't)?</a:t>
            </a:r>
          </a:p>
          <a:p>
            <a:pPr eaLnBrk="1">
              <a:buSzPct val="45000"/>
              <a:buFont typeface="Wingdings" panose="05000000000000000000" pitchFamily="2" charset="2"/>
              <a:buNone/>
            </a:pPr>
            <a:endParaRPr lang="en-US" altLang="en-US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1"/>
          <p:cNvSpPr txBox="1">
            <a:spLocks noChangeArrowheads="1"/>
          </p:cNvSpPr>
          <p:nvPr/>
        </p:nvSpPr>
        <p:spPr bwMode="auto">
          <a:xfrm>
            <a:off x="720725" y="539750"/>
            <a:ext cx="8640763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800000"/>
                </a:solidFill>
              </a:rPr>
              <a:t>Logistic regression</a:t>
            </a:r>
          </a:p>
        </p:txBody>
      </p:sp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684213" y="1585913"/>
            <a:ext cx="8459787" cy="5180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430213" indent="-323850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 marL="1725613" indent="-573088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/>
              <a:t>Model a binary outcome (pass? fail?) or multiple nominal outcome (excellent, average, poor...etc.)</a:t>
            </a:r>
          </a:p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/>
              <a:t>Which one is the reference group depends on your research question.</a:t>
            </a:r>
          </a:p>
          <a:p>
            <a:pPr lvl="1" eaLnBrk="1">
              <a:buSzPct val="75000"/>
              <a:buFont typeface="Symbol" panose="05050102010706020507" pitchFamily="18" charset="2"/>
              <a:buChar char=""/>
            </a:pPr>
            <a:r>
              <a:rPr lang="en-US" altLang="en-US"/>
              <a:t>I want to identify the factors to predict competency/success so that I can select the best students.</a:t>
            </a:r>
          </a:p>
          <a:p>
            <a:pPr lvl="1" eaLnBrk="1">
              <a:buSzPct val="75000"/>
              <a:buFont typeface="Symbol" panose="05050102010706020507" pitchFamily="18" charset="2"/>
              <a:buChar char=""/>
            </a:pPr>
            <a:r>
              <a:rPr lang="en-US" altLang="en-US"/>
              <a:t>I want to identify the risk factors to predict failure so that I can implement a remedial program.  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1"/>
          <p:cNvSpPr txBox="1">
            <a:spLocks noChangeArrowheads="1"/>
          </p:cNvSpPr>
          <p:nvPr/>
        </p:nvSpPr>
        <p:spPr bwMode="auto">
          <a:xfrm>
            <a:off x="720725" y="539750"/>
            <a:ext cx="8640763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4400" dirty="0" smtClean="0">
                <a:solidFill>
                  <a:srgbClr val="800000"/>
                </a:solidFill>
              </a:rPr>
              <a:t>JMP</a:t>
            </a:r>
            <a:endParaRPr lang="en-US" altLang="en-US" sz="4400" dirty="0">
              <a:solidFill>
                <a:srgbClr val="800000"/>
              </a:solidFill>
            </a:endParaRPr>
          </a:p>
        </p:txBody>
      </p:sp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684213" y="1585913"/>
            <a:ext cx="8459787" cy="5180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430213" indent="-323850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 marL="1725613" indent="-573088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 dirty="0" smtClean="0"/>
              <a:t>Categorical DV, One categorical IV </a:t>
            </a:r>
            <a:r>
              <a:rPr lang="en-US" altLang="en-US" dirty="0" smtClean="0">
                <a:sym typeface="Wingdings" panose="05000000000000000000" pitchFamily="2" charset="2"/>
              </a:rPr>
              <a:t> Chi-square (Fit Y by X)</a:t>
            </a:r>
          </a:p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 dirty="0" smtClean="0">
                <a:sym typeface="Wingdings" panose="05000000000000000000" pitchFamily="2" charset="2"/>
              </a:rPr>
              <a:t>Categorical DV, multiple categorical IVs  Logistic regression (Fit model)</a:t>
            </a:r>
          </a:p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 dirty="0">
                <a:sym typeface="Wingdings" panose="05000000000000000000" pitchFamily="2" charset="2"/>
              </a:rPr>
              <a:t>Categorical DV, </a:t>
            </a:r>
            <a:r>
              <a:rPr lang="en-US" altLang="en-US" dirty="0" smtClean="0">
                <a:sym typeface="Wingdings" panose="05000000000000000000" pitchFamily="2" charset="2"/>
              </a:rPr>
              <a:t>one continuous </a:t>
            </a:r>
            <a:r>
              <a:rPr lang="en-US" altLang="en-US" dirty="0" smtClean="0">
                <a:sym typeface="Wingdings" panose="05000000000000000000" pitchFamily="2" charset="2"/>
              </a:rPr>
              <a:t>IV </a:t>
            </a:r>
            <a:r>
              <a:rPr lang="en-US" altLang="en-US" dirty="0">
                <a:sym typeface="Wingdings" panose="05000000000000000000" pitchFamily="2" charset="2"/>
              </a:rPr>
              <a:t> Logistic regression (</a:t>
            </a:r>
            <a:r>
              <a:rPr lang="en-US" altLang="en-US">
                <a:sym typeface="Wingdings" panose="05000000000000000000" pitchFamily="2" charset="2"/>
              </a:rPr>
              <a:t>Fit </a:t>
            </a:r>
            <a:r>
              <a:rPr lang="en-US" altLang="en-US" smtClean="0">
                <a:sym typeface="Wingdings" panose="05000000000000000000" pitchFamily="2" charset="2"/>
              </a:rPr>
              <a:t>Y by X)</a:t>
            </a:r>
            <a:endParaRPr lang="en-US" altLang="en-US" dirty="0">
              <a:sym typeface="Wingdings" panose="05000000000000000000" pitchFamily="2" charset="2"/>
            </a:endParaRPr>
          </a:p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 dirty="0">
                <a:sym typeface="Wingdings" panose="05000000000000000000" pitchFamily="2" charset="2"/>
              </a:rPr>
              <a:t>Categorical DV, multiple </a:t>
            </a:r>
            <a:r>
              <a:rPr lang="en-US" altLang="en-US" dirty="0" smtClean="0">
                <a:sym typeface="Wingdings" panose="05000000000000000000" pitchFamily="2" charset="2"/>
              </a:rPr>
              <a:t>continuous </a:t>
            </a:r>
            <a:r>
              <a:rPr lang="en-US" altLang="en-US" dirty="0">
                <a:sym typeface="Wingdings" panose="05000000000000000000" pitchFamily="2" charset="2"/>
              </a:rPr>
              <a:t>IVs  Logistic regression (Fit model</a:t>
            </a:r>
            <a:r>
              <a:rPr lang="en-US" altLang="en-US" dirty="0" smtClean="0">
                <a:sym typeface="Wingdings" panose="05000000000000000000" pitchFamily="2" charset="2"/>
              </a:rPr>
              <a:t>) 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28509891"/>
      </p:ext>
    </p:extLst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1"/>
          <p:cNvSpPr txBox="1">
            <a:spLocks noChangeArrowheads="1"/>
          </p:cNvSpPr>
          <p:nvPr/>
        </p:nvSpPr>
        <p:spPr bwMode="auto">
          <a:xfrm>
            <a:off x="1458912" y="655637"/>
            <a:ext cx="2362200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4400" dirty="0" smtClean="0">
                <a:solidFill>
                  <a:srgbClr val="800000"/>
                </a:solidFill>
              </a:rPr>
              <a:t>JMP</a:t>
            </a:r>
            <a:endParaRPr lang="en-US" altLang="en-US" sz="4400" dirty="0">
              <a:solidFill>
                <a:srgbClr val="800000"/>
              </a:solidFill>
            </a:endParaRPr>
          </a:p>
        </p:txBody>
      </p:sp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925512" y="1798637"/>
            <a:ext cx="3048000" cy="4967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430213" indent="-323850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 marL="1725613" indent="-573088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marL="106363" indent="0" eaLnBrk="1">
              <a:buSzPct val="45000"/>
            </a:pPr>
            <a:r>
              <a:rPr lang="en-US" altLang="en-US" dirty="0" smtClean="0"/>
              <a:t>You can easily convert the data back and forth.</a:t>
            </a:r>
            <a:endParaRPr lang="en-US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512" y="960437"/>
            <a:ext cx="4495800" cy="556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580775"/>
      </p:ext>
    </p:extLst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1"/>
          <p:cNvSpPr txBox="1">
            <a:spLocks noChangeArrowheads="1"/>
          </p:cNvSpPr>
          <p:nvPr/>
        </p:nvSpPr>
        <p:spPr bwMode="auto">
          <a:xfrm>
            <a:off x="720725" y="539750"/>
            <a:ext cx="8640763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800000"/>
                </a:solidFill>
              </a:rPr>
              <a:t>Adjusted odds ratio (Adjor)</a:t>
            </a:r>
          </a:p>
        </p:txBody>
      </p:sp>
      <p:sp>
        <p:nvSpPr>
          <p:cNvPr id="13315" name="Text Box 2"/>
          <p:cNvSpPr txBox="1">
            <a:spLocks noChangeArrowheads="1"/>
          </p:cNvSpPr>
          <p:nvPr/>
        </p:nvSpPr>
        <p:spPr bwMode="auto">
          <a:xfrm>
            <a:off x="684213" y="1585913"/>
            <a:ext cx="8459787" cy="424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430213" indent="-323850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/>
              <a:t>When you have multiple predictors, the adjusted odds ratio is used.</a:t>
            </a:r>
          </a:p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/>
              <a:t>The adjusted odds ratio of a particular variable is computed by holding the values of other variables constant. </a:t>
            </a:r>
          </a:p>
        </p:txBody>
      </p:sp>
      <p:pic>
        <p:nvPicPr>
          <p:cNvPr id="1331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150" y="4297363"/>
            <a:ext cx="3108325" cy="2378075"/>
          </a:xfrm>
          <a:prstGeom prst="rect">
            <a:avLst/>
          </a:prstGeom>
          <a:noFill/>
          <a:ln>
            <a:noFill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"/>
          <p:cNvSpPr txBox="1">
            <a:spLocks noChangeArrowheads="1"/>
          </p:cNvSpPr>
          <p:nvPr/>
        </p:nvSpPr>
        <p:spPr bwMode="auto">
          <a:xfrm>
            <a:off x="720725" y="539750"/>
            <a:ext cx="8640763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800000"/>
                </a:solidFill>
              </a:rPr>
              <a:t>Adjusted odds ratio (Adjor)</a:t>
            </a:r>
          </a:p>
        </p:txBody>
      </p:sp>
      <p:sp>
        <p:nvSpPr>
          <p:cNvPr id="15363" name="Text Box 2"/>
          <p:cNvSpPr txBox="1">
            <a:spLocks noChangeArrowheads="1"/>
          </p:cNvSpPr>
          <p:nvPr/>
        </p:nvSpPr>
        <p:spPr bwMode="auto">
          <a:xfrm>
            <a:off x="684213" y="1585913"/>
            <a:ext cx="4984750" cy="4722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430213" indent="-323850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/>
              <a:t>For example, if I want to know how gender affects the outcome, I assume that the odds ratio of gender is the same for all levels of marital status (no matter if the subject is single, married, or divorce). </a:t>
            </a:r>
          </a:p>
        </p:txBody>
      </p:sp>
      <p:pic>
        <p:nvPicPr>
          <p:cNvPr id="1536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736725"/>
            <a:ext cx="3048000" cy="3810000"/>
          </a:xfrm>
          <a:prstGeom prst="rect">
            <a:avLst/>
          </a:prstGeom>
          <a:noFill/>
          <a:ln>
            <a:noFill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"/>
          <p:cNvSpPr txBox="1">
            <a:spLocks noChangeArrowheads="1"/>
          </p:cNvSpPr>
          <p:nvPr/>
        </p:nvSpPr>
        <p:spPr bwMode="auto">
          <a:xfrm>
            <a:off x="720725" y="539750"/>
            <a:ext cx="8640763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4400" dirty="0" smtClean="0">
                <a:solidFill>
                  <a:srgbClr val="800000"/>
                </a:solidFill>
              </a:rPr>
              <a:t>Example</a:t>
            </a:r>
            <a:endParaRPr lang="en-US" altLang="en-US" sz="4400" dirty="0">
              <a:solidFill>
                <a:srgbClr val="800000"/>
              </a:solidFill>
            </a:endParaRPr>
          </a:p>
        </p:txBody>
      </p:sp>
      <p:sp>
        <p:nvSpPr>
          <p:cNvPr id="15363" name="Text Box 2"/>
          <p:cNvSpPr txBox="1">
            <a:spLocks noChangeArrowheads="1"/>
          </p:cNvSpPr>
          <p:nvPr/>
        </p:nvSpPr>
        <p:spPr bwMode="auto">
          <a:xfrm>
            <a:off x="684212" y="1585913"/>
            <a:ext cx="8318499" cy="4722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430213" indent="-323850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dirty="0" err="1"/>
              <a:t>Tse</a:t>
            </a:r>
            <a:r>
              <a:rPr lang="en-US" dirty="0"/>
              <a:t>, S., Davidson, L., Chung, K. F., </a:t>
            </a:r>
            <a:r>
              <a:rPr lang="en-US" dirty="0">
                <a:solidFill>
                  <a:srgbClr val="FF0000"/>
                </a:solidFill>
              </a:rPr>
              <a:t>Yu, C</a:t>
            </a:r>
            <a:r>
              <a:rPr lang="en-US" dirty="0"/>
              <a:t>. </a:t>
            </a:r>
            <a:r>
              <a:rPr lang="en-US" dirty="0">
                <a:solidFill>
                  <a:srgbClr val="FF0000"/>
                </a:solidFill>
              </a:rPr>
              <a:t>H</a:t>
            </a:r>
            <a:r>
              <a:rPr lang="en-US" dirty="0"/>
              <a:t>., Ng, K. L., &amp; </a:t>
            </a:r>
            <a:r>
              <a:rPr lang="en-US" dirty="0" err="1"/>
              <a:t>Tsoi</a:t>
            </a:r>
            <a:r>
              <a:rPr lang="en-US" dirty="0"/>
              <a:t>, E. (2014). Logistic regression analysis of psychosocial correlates associated with recovery from schizophrenia in a Chinese community.</a:t>
            </a:r>
            <a:r>
              <a:rPr lang="en-US" i="1" dirty="0"/>
              <a:t> International Journal of Social Psychiatry</a:t>
            </a:r>
            <a:r>
              <a:rPr lang="en-US" dirty="0"/>
              <a:t>, </a:t>
            </a:r>
            <a:r>
              <a:rPr lang="en-US" i="1" dirty="0"/>
              <a:t>6</a:t>
            </a:r>
            <a:r>
              <a:rPr lang="en-US" dirty="0"/>
              <a:t>, 50-57. </a:t>
            </a:r>
            <a:r>
              <a:rPr lang="en-US" dirty="0" err="1"/>
              <a:t>doi</a:t>
            </a:r>
            <a:r>
              <a:rPr lang="en-US" dirty="0"/>
              <a:t>: 10.1177/0020764014535756. Retrieved from</a:t>
            </a:r>
            <a:r>
              <a:rPr lang="en-US" dirty="0">
                <a:hlinkClick r:id="rId3"/>
              </a:rPr>
              <a:t>http://isp.sagepub.com/content/61/1/50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6735418"/>
      </p:ext>
    </p:extLst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 txBox="1">
            <a:spLocks noChangeArrowheads="1"/>
          </p:cNvSpPr>
          <p:nvPr/>
        </p:nvSpPr>
        <p:spPr bwMode="auto">
          <a:xfrm>
            <a:off x="720725" y="539750"/>
            <a:ext cx="8640763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4400" dirty="0">
                <a:solidFill>
                  <a:srgbClr val="800000"/>
                </a:solidFill>
              </a:rPr>
              <a:t>Adjusted </a:t>
            </a:r>
            <a:r>
              <a:rPr lang="en-US" altLang="en-US" sz="4400" dirty="0" smtClean="0">
                <a:solidFill>
                  <a:srgbClr val="800000"/>
                </a:solidFill>
              </a:rPr>
              <a:t>odds </a:t>
            </a:r>
            <a:r>
              <a:rPr lang="en-US" altLang="en-US" sz="4400" dirty="0">
                <a:solidFill>
                  <a:srgbClr val="800000"/>
                </a:solidFill>
              </a:rPr>
              <a:t>ratio</a:t>
            </a:r>
          </a:p>
        </p:txBody>
      </p:sp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720725" y="3565525"/>
            <a:ext cx="8459788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4840" rIns="0" bIns="0"/>
          <a:lstStyle>
            <a:lvl1pPr marL="342900" indent="-34131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r>
              <a:rPr lang="en-US" altLang="en-US" sz="2800" dirty="0"/>
              <a:t>In this example I would like to know how gender, marital status, family income, and perception of social role affect the odds of recovering from mental illness.</a:t>
            </a:r>
          </a:p>
          <a:p>
            <a:pPr eaLnBrk="1">
              <a:buClrTx/>
              <a:buFontTx/>
              <a:buNone/>
            </a:pPr>
            <a:r>
              <a:rPr lang="en-US" altLang="en-US" sz="2800" dirty="0"/>
              <a:t>The outcome variable has two categories: Cluster 1 </a:t>
            </a:r>
            <a:r>
              <a:rPr lang="en-US" altLang="en-US" sz="2800" dirty="0" smtClean="0"/>
              <a:t>(better </a:t>
            </a:r>
            <a:r>
              <a:rPr lang="en-US" altLang="en-US" sz="2800" dirty="0"/>
              <a:t>recovery), cluster 2 </a:t>
            </a:r>
            <a:r>
              <a:rPr lang="en-US" altLang="en-US" sz="2800" dirty="0" smtClean="0"/>
              <a:t>(worse </a:t>
            </a:r>
            <a:r>
              <a:rPr lang="en-US" altLang="en-US" sz="2800" dirty="0"/>
              <a:t>recovery). The desirable event is better recovery.</a:t>
            </a:r>
          </a:p>
        </p:txBody>
      </p:sp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038" y="1379538"/>
            <a:ext cx="7634287" cy="2003425"/>
          </a:xfrm>
          <a:prstGeom prst="rect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sp>
        <p:nvSpPr>
          <p:cNvPr id="17413" name="Line 4"/>
          <p:cNvSpPr>
            <a:spLocks noChangeShapeType="1"/>
          </p:cNvSpPr>
          <p:nvPr/>
        </p:nvSpPr>
        <p:spPr bwMode="auto">
          <a:xfrm>
            <a:off x="4664075" y="1563688"/>
            <a:ext cx="822325" cy="357187"/>
          </a:xfrm>
          <a:prstGeom prst="line">
            <a:avLst/>
          </a:prstGeom>
          <a:noFill/>
          <a:ln w="9360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4" name="Line 5"/>
          <p:cNvSpPr>
            <a:spLocks noChangeShapeType="1"/>
          </p:cNvSpPr>
          <p:nvPr/>
        </p:nvSpPr>
        <p:spPr bwMode="auto">
          <a:xfrm flipV="1">
            <a:off x="4572000" y="2100263"/>
            <a:ext cx="914400" cy="188912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720725" y="539750"/>
            <a:ext cx="8640763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800000"/>
                </a:solidFill>
              </a:rPr>
              <a:t>Adjusted odds ratio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720725" y="3565525"/>
            <a:ext cx="8459788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4840" rIns="0" bIns="0"/>
          <a:lstStyle>
            <a:lvl1pPr marL="342900" indent="-34131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marL="458787" indent="-457200" eaLnBrk="1">
              <a:buClrTx/>
              <a:buFont typeface="Arial" panose="020B0604020202020204" pitchFamily="34" charset="0"/>
              <a:buChar char="•"/>
            </a:pPr>
            <a:r>
              <a:rPr lang="en-US" altLang="en-US" sz="2400" dirty="0" smtClean="0"/>
              <a:t>The baseline is 1 (neither more likely nor less likely)</a:t>
            </a:r>
          </a:p>
          <a:p>
            <a:pPr marL="458787" indent="-457200" eaLnBrk="1">
              <a:buClrTx/>
              <a:buFont typeface="Arial" panose="020B0604020202020204" pitchFamily="34" charset="0"/>
              <a:buChar char="•"/>
            </a:pPr>
            <a:r>
              <a:rPr lang="en-US" altLang="en-US" sz="2400" dirty="0" smtClean="0"/>
              <a:t>If </a:t>
            </a:r>
            <a:r>
              <a:rPr lang="en-US" altLang="en-US" sz="2400" dirty="0"/>
              <a:t>the participant is a male, the odds of being in Cluster 1 </a:t>
            </a:r>
            <a:r>
              <a:rPr lang="en-US" altLang="en-US" sz="2400" dirty="0" smtClean="0"/>
              <a:t>(better) </a:t>
            </a:r>
            <a:r>
              <a:rPr lang="en-US" altLang="en-US" sz="2400" dirty="0"/>
              <a:t>instead of Cluster 2 </a:t>
            </a:r>
            <a:r>
              <a:rPr lang="en-US" altLang="en-US" sz="2400" dirty="0" smtClean="0"/>
              <a:t>(worse) </a:t>
            </a:r>
            <a:r>
              <a:rPr lang="en-US" altLang="en-US" sz="2400" dirty="0"/>
              <a:t>decreases by a factor of .352941. In other words, he is 35.29% less likely to be in Cluster 1. </a:t>
            </a:r>
          </a:p>
          <a:p>
            <a:pPr marL="458787" indent="-457200" eaLnBrk="1">
              <a:buClrTx/>
              <a:buFont typeface="Arial" panose="020B0604020202020204" pitchFamily="34" charset="0"/>
              <a:buChar char="•"/>
            </a:pPr>
            <a:r>
              <a:rPr lang="en-US" altLang="en-US" sz="2400" dirty="0"/>
              <a:t>When the subject is a female, the odds increases by a factor of 2.83333. Simply put, she is almost three times more likely to be in Cluster1.</a:t>
            </a:r>
          </a:p>
        </p:txBody>
      </p:sp>
      <p:pic>
        <p:nvPicPr>
          <p:cNvPr id="1946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038" y="1379538"/>
            <a:ext cx="7634287" cy="2003425"/>
          </a:xfrm>
          <a:prstGeom prst="rect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sp>
        <p:nvSpPr>
          <p:cNvPr id="19461" name="Line 4"/>
          <p:cNvSpPr>
            <a:spLocks noChangeShapeType="1"/>
          </p:cNvSpPr>
          <p:nvPr/>
        </p:nvSpPr>
        <p:spPr bwMode="auto">
          <a:xfrm>
            <a:off x="4664075" y="1563688"/>
            <a:ext cx="822325" cy="357187"/>
          </a:xfrm>
          <a:prstGeom prst="line">
            <a:avLst/>
          </a:prstGeom>
          <a:noFill/>
          <a:ln w="9360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2" name="Line 5"/>
          <p:cNvSpPr>
            <a:spLocks noChangeShapeType="1"/>
          </p:cNvSpPr>
          <p:nvPr/>
        </p:nvSpPr>
        <p:spPr bwMode="auto">
          <a:xfrm flipV="1">
            <a:off x="4572000" y="2100263"/>
            <a:ext cx="914400" cy="188912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1"/>
          <p:cNvSpPr txBox="1">
            <a:spLocks noChangeArrowheads="1"/>
          </p:cNvSpPr>
          <p:nvPr/>
        </p:nvSpPr>
        <p:spPr bwMode="auto">
          <a:xfrm>
            <a:off x="720725" y="539750"/>
            <a:ext cx="8640763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800000"/>
                </a:solidFill>
              </a:rPr>
              <a:t>Adjusted dds ratio</a:t>
            </a:r>
          </a:p>
        </p:txBody>
      </p:sp>
      <p:sp>
        <p:nvSpPr>
          <p:cNvPr id="21507" name="Text Box 2"/>
          <p:cNvSpPr txBox="1">
            <a:spLocks noChangeArrowheads="1"/>
          </p:cNvSpPr>
          <p:nvPr/>
        </p:nvSpPr>
        <p:spPr bwMode="auto">
          <a:xfrm>
            <a:off x="720725" y="3565525"/>
            <a:ext cx="8459788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/>
          <a:lstStyle>
            <a:lvl1pPr marL="342900" indent="-34131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marL="344487" indent="-342900" eaLnBrk="1">
              <a:buClrTx/>
              <a:buFont typeface="Arial" panose="020B0604020202020204" pitchFamily="34" charset="0"/>
              <a:buChar char="•"/>
            </a:pPr>
            <a:r>
              <a:rPr lang="en-US" altLang="en-US" sz="2400" dirty="0"/>
              <a:t>For the continuous-scaled </a:t>
            </a:r>
            <a:r>
              <a:rPr lang="en-US" altLang="en-US" sz="2400" dirty="0" err="1"/>
              <a:t>regressors</a:t>
            </a:r>
            <a:r>
              <a:rPr lang="en-US" altLang="en-US" sz="2400" dirty="0"/>
              <a:t>, the improvement or decline is expressed in terms of per unit change. </a:t>
            </a:r>
          </a:p>
          <a:p>
            <a:pPr marL="344487" indent="-342900" eaLnBrk="1">
              <a:buClrTx/>
              <a:buFont typeface="Arial" panose="020B0604020202020204" pitchFamily="34" charset="0"/>
              <a:buChar char="•"/>
            </a:pPr>
            <a:r>
              <a:rPr lang="en-US" altLang="en-US" sz="2400" dirty="0"/>
              <a:t>For instance, if the participant increases the monthly income by HK$1, the odds of being in Cluster </a:t>
            </a:r>
            <a:r>
              <a:rPr lang="en-US" altLang="en-US" sz="2400" dirty="0" smtClean="0"/>
              <a:t>1 </a:t>
            </a:r>
            <a:r>
              <a:rPr lang="en-US" altLang="en-US" sz="2400" dirty="0"/>
              <a:t>rather than being in Cluster </a:t>
            </a:r>
            <a:r>
              <a:rPr lang="en-US" altLang="en-US" sz="2400" dirty="0" smtClean="0"/>
              <a:t>2 </a:t>
            </a:r>
            <a:r>
              <a:rPr lang="en-US" altLang="en-US" sz="2400" dirty="0"/>
              <a:t>improves by a factor of 1.000114. It does not sound much, but usually a normal increase of the income level would be leaped by a few hundred or a few thousand dollars rather than one dollar.</a:t>
            </a:r>
          </a:p>
        </p:txBody>
      </p:sp>
      <p:pic>
        <p:nvPicPr>
          <p:cNvPr id="2150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038" y="1379538"/>
            <a:ext cx="7634287" cy="2003425"/>
          </a:xfrm>
          <a:prstGeom prst="rect">
            <a:avLst/>
          </a:prstGeom>
          <a:noFill/>
          <a:ln>
            <a:noFill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1509" name="Line 4"/>
          <p:cNvSpPr>
            <a:spLocks noChangeShapeType="1"/>
          </p:cNvSpPr>
          <p:nvPr/>
        </p:nvSpPr>
        <p:spPr bwMode="auto">
          <a:xfrm>
            <a:off x="4937125" y="2378075"/>
            <a:ext cx="639763" cy="549275"/>
          </a:xfrm>
          <a:prstGeom prst="line">
            <a:avLst/>
          </a:prstGeom>
          <a:noFill/>
          <a:ln w="9360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1"/>
          <p:cNvSpPr txBox="1">
            <a:spLocks noChangeArrowheads="1"/>
          </p:cNvSpPr>
          <p:nvPr/>
        </p:nvSpPr>
        <p:spPr bwMode="auto">
          <a:xfrm>
            <a:off x="720725" y="539750"/>
            <a:ext cx="8640763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800000"/>
                </a:solidFill>
              </a:rPr>
              <a:t>Chi-square? Regression?</a:t>
            </a:r>
          </a:p>
        </p:txBody>
      </p:sp>
      <p:sp>
        <p:nvSpPr>
          <p:cNvPr id="23555" name="Text Box 2"/>
          <p:cNvSpPr txBox="1">
            <a:spLocks noChangeArrowheads="1"/>
          </p:cNvSpPr>
          <p:nvPr/>
        </p:nvSpPr>
        <p:spPr bwMode="auto">
          <a:xfrm>
            <a:off x="720725" y="1979613"/>
            <a:ext cx="8459788" cy="3779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pic>
        <p:nvPicPr>
          <p:cNvPr id="2355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363" y="1905000"/>
            <a:ext cx="7183437" cy="422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1"/>
          <p:cNvSpPr txBox="1">
            <a:spLocks noChangeArrowheads="1"/>
          </p:cNvSpPr>
          <p:nvPr/>
        </p:nvSpPr>
        <p:spPr bwMode="auto">
          <a:xfrm>
            <a:off x="914400" y="592138"/>
            <a:ext cx="8640763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800000"/>
                </a:solidFill>
              </a:rPr>
              <a:t>Heatmap: Visual crosstab</a:t>
            </a:r>
          </a:p>
        </p:txBody>
      </p:sp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720725" y="1614488"/>
            <a:ext cx="3668713" cy="506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342900" indent="-34131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r>
              <a:rPr lang="en-US" altLang="en-US" dirty="0"/>
              <a:t>Females (2) tend to concentrate on Cluster 1 </a:t>
            </a:r>
            <a:r>
              <a:rPr lang="en-US" altLang="en-US" dirty="0" smtClean="0"/>
              <a:t>(Worse) whereas </a:t>
            </a:r>
            <a:r>
              <a:rPr lang="en-US" altLang="en-US" dirty="0"/>
              <a:t>it is more likely that males (1) belong to Cluster </a:t>
            </a:r>
            <a:r>
              <a:rPr lang="en-US" altLang="en-US" dirty="0" smtClean="0"/>
              <a:t>2 (Better).</a:t>
            </a:r>
            <a:endParaRPr lang="en-US" altLang="en-US" dirty="0"/>
          </a:p>
        </p:txBody>
      </p:sp>
      <p:pic>
        <p:nvPicPr>
          <p:cNvPr id="2560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438" y="1646238"/>
            <a:ext cx="4937125" cy="447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1"/>
          <p:cNvSpPr txBox="1">
            <a:spLocks noChangeArrowheads="1"/>
          </p:cNvSpPr>
          <p:nvPr/>
        </p:nvSpPr>
        <p:spPr bwMode="auto">
          <a:xfrm>
            <a:off x="774700" y="549275"/>
            <a:ext cx="8459788" cy="3779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4840" rIns="0" bIns="0"/>
          <a:lstStyle>
            <a:lvl1pPr marL="342900" indent="-34131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r>
              <a:rPr lang="en-US" altLang="en-US" sz="2800" dirty="0"/>
              <a:t>Married participants tend to belong to Cluster 1 </a:t>
            </a:r>
            <a:r>
              <a:rPr lang="en-US" altLang="en-US" sz="2800" dirty="0" smtClean="0"/>
              <a:t>(better) whereas </a:t>
            </a:r>
            <a:r>
              <a:rPr lang="en-US" altLang="en-US" sz="2800" dirty="0"/>
              <a:t>single participants have a tendency to join Cluster </a:t>
            </a:r>
            <a:r>
              <a:rPr lang="en-US" altLang="en-US" sz="2800" dirty="0" smtClean="0"/>
              <a:t>2 (Worse). </a:t>
            </a:r>
            <a:endParaRPr lang="en-US" altLang="en-US" sz="2800" dirty="0"/>
          </a:p>
        </p:txBody>
      </p:sp>
      <p:pic>
        <p:nvPicPr>
          <p:cNvPr id="2765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513" y="1736725"/>
            <a:ext cx="6816725" cy="5121275"/>
          </a:xfrm>
          <a:prstGeom prst="rect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"/>
          <p:cNvSpPr txBox="1">
            <a:spLocks noChangeArrowheads="1"/>
          </p:cNvSpPr>
          <p:nvPr/>
        </p:nvSpPr>
        <p:spPr bwMode="auto">
          <a:xfrm>
            <a:off x="684213" y="517525"/>
            <a:ext cx="8459787" cy="3779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/>
          <a:lstStyle>
            <a:lvl1pPr marL="342900" indent="-34131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r>
              <a:rPr lang="en-US" altLang="en-US" sz="2400"/>
              <a:t>The heatmap of family monthly income vs. cluster clearly shows a disparity between the two clusters. It is obvious that all Cluster 2 members concentrate at the low end of the income level whereas many Cluster 1 members scatter along the medium and the high end.</a:t>
            </a:r>
          </a:p>
        </p:txBody>
      </p:sp>
      <p:pic>
        <p:nvPicPr>
          <p:cNvPr id="2969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75" y="2378075"/>
            <a:ext cx="6037263" cy="4479925"/>
          </a:xfrm>
          <a:prstGeom prst="rect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"/>
          <p:cNvSpPr txBox="1">
            <a:spLocks noChangeArrowheads="1"/>
          </p:cNvSpPr>
          <p:nvPr/>
        </p:nvSpPr>
        <p:spPr bwMode="auto">
          <a:xfrm>
            <a:off x="720725" y="539750"/>
            <a:ext cx="8640763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800000"/>
                </a:solidFill>
              </a:rPr>
              <a:t>Findings</a:t>
            </a:r>
          </a:p>
        </p:txBody>
      </p:sp>
      <p:sp>
        <p:nvSpPr>
          <p:cNvPr id="31747" name="Text Box 2"/>
          <p:cNvSpPr txBox="1">
            <a:spLocks noChangeArrowheads="1"/>
          </p:cNvSpPr>
          <p:nvPr/>
        </p:nvSpPr>
        <p:spPr bwMode="auto">
          <a:xfrm>
            <a:off x="720725" y="1736725"/>
            <a:ext cx="8459788" cy="383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430213" indent="-323850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 dirty="0"/>
              <a:t>Unfortunately, it is not easy to translate some of these findings into actionable items. </a:t>
            </a:r>
          </a:p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 dirty="0"/>
              <a:t>Specifically, even though it was found that females and married participants tend to be in Cluster </a:t>
            </a:r>
            <a:r>
              <a:rPr lang="en-US" altLang="en-US" dirty="0" smtClean="0"/>
              <a:t>1 (better), </a:t>
            </a:r>
            <a:r>
              <a:rPr lang="en-US" altLang="en-US" dirty="0"/>
              <a:t>gender is unchangeable and need to say it is not sensible to encourage mental patients to get married just for the sake of recovery. 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1"/>
          <p:cNvSpPr txBox="1">
            <a:spLocks noChangeArrowheads="1"/>
          </p:cNvSpPr>
          <p:nvPr/>
        </p:nvSpPr>
        <p:spPr bwMode="auto">
          <a:xfrm>
            <a:off x="720725" y="539750"/>
            <a:ext cx="8640763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800000"/>
                </a:solidFill>
              </a:rPr>
              <a:t>Findings</a:t>
            </a:r>
          </a:p>
        </p:txBody>
      </p:sp>
      <p:sp>
        <p:nvSpPr>
          <p:cNvPr id="33795" name="Text Box 2"/>
          <p:cNvSpPr txBox="1">
            <a:spLocks noChangeArrowheads="1"/>
          </p:cNvSpPr>
          <p:nvPr/>
        </p:nvSpPr>
        <p:spPr bwMode="auto">
          <a:xfrm>
            <a:off x="731838" y="1828800"/>
            <a:ext cx="8459787" cy="382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430213" indent="-323850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/>
              <a:t>Nevertheless, family monthly income could yield more practical implications because this finding indicates that recovery may be positively influenced by financial well-being and resource availability.</a:t>
            </a:r>
          </a:p>
        </p:txBody>
      </p:sp>
      <p:pic>
        <p:nvPicPr>
          <p:cNvPr id="3379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038" y="4297363"/>
            <a:ext cx="3411537" cy="2286000"/>
          </a:xfrm>
          <a:prstGeom prst="rect">
            <a:avLst/>
          </a:prstGeom>
          <a:noFill/>
          <a:ln>
            <a:noFill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1"/>
          <p:cNvSpPr txBox="1">
            <a:spLocks noChangeArrowheads="1"/>
          </p:cNvSpPr>
          <p:nvPr/>
        </p:nvSpPr>
        <p:spPr bwMode="auto">
          <a:xfrm>
            <a:off x="720725" y="539750"/>
            <a:ext cx="8640763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800000"/>
                </a:solidFill>
              </a:rPr>
              <a:t>Don’t let the </a:t>
            </a:r>
            <a:r>
              <a:rPr lang="en-US" altLang="en-US" sz="4400" i="1">
                <a:solidFill>
                  <a:srgbClr val="800000"/>
                </a:solidFill>
              </a:rPr>
              <a:t>p</a:t>
            </a:r>
            <a:r>
              <a:rPr lang="en-US" altLang="en-US" sz="4400">
                <a:solidFill>
                  <a:srgbClr val="800000"/>
                </a:solidFill>
              </a:rPr>
              <a:t> value fool you!</a:t>
            </a:r>
          </a:p>
        </p:txBody>
      </p:sp>
      <p:sp>
        <p:nvSpPr>
          <p:cNvPr id="35843" name="Text Box 2"/>
          <p:cNvSpPr txBox="1">
            <a:spLocks noChangeArrowheads="1"/>
          </p:cNvSpPr>
          <p:nvPr/>
        </p:nvSpPr>
        <p:spPr bwMode="auto">
          <a:xfrm>
            <a:off x="6472238" y="1563688"/>
            <a:ext cx="2682875" cy="382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1063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>
              <a:buSzPct val="45000"/>
            </a:pPr>
            <a:r>
              <a:rPr lang="en-US" altLang="en-US"/>
              <a:t>This “model” is driven by a few data points. </a:t>
            </a:r>
          </a:p>
        </p:txBody>
      </p:sp>
      <p:pic>
        <p:nvPicPr>
          <p:cNvPr id="3584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513" y="1563688"/>
            <a:ext cx="5286375" cy="512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1"/>
          <p:cNvSpPr txBox="1">
            <a:spLocks noChangeArrowheads="1"/>
          </p:cNvSpPr>
          <p:nvPr/>
        </p:nvSpPr>
        <p:spPr bwMode="auto">
          <a:xfrm>
            <a:off x="642429" y="539750"/>
            <a:ext cx="8640763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800000"/>
                </a:solidFill>
              </a:rPr>
              <a:t>Don’t let the </a:t>
            </a:r>
            <a:r>
              <a:rPr lang="en-US" altLang="en-US" sz="4400" i="1">
                <a:solidFill>
                  <a:srgbClr val="800000"/>
                </a:solidFill>
              </a:rPr>
              <a:t>p</a:t>
            </a:r>
            <a:r>
              <a:rPr lang="en-US" altLang="en-US" sz="4400">
                <a:solidFill>
                  <a:srgbClr val="800000"/>
                </a:solidFill>
              </a:rPr>
              <a:t> value fool you!</a:t>
            </a:r>
          </a:p>
        </p:txBody>
      </p:sp>
      <p:sp>
        <p:nvSpPr>
          <p:cNvPr id="37891" name="Text Box 2"/>
          <p:cNvSpPr txBox="1">
            <a:spLocks noChangeArrowheads="1"/>
          </p:cNvSpPr>
          <p:nvPr/>
        </p:nvSpPr>
        <p:spPr bwMode="auto">
          <a:xfrm>
            <a:off x="5992304" y="1999106"/>
            <a:ext cx="3290888" cy="382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1063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>
              <a:buSzPct val="45000"/>
            </a:pPr>
            <a:r>
              <a:rPr lang="en-US" altLang="en-US" sz="2800" dirty="0" smtClean="0"/>
              <a:t>Another LR model</a:t>
            </a:r>
          </a:p>
          <a:p>
            <a:pPr eaLnBrk="1">
              <a:buSzPct val="45000"/>
            </a:pPr>
            <a:r>
              <a:rPr lang="en-US" altLang="en-US" sz="2800" i="1" dirty="0" smtClean="0"/>
              <a:t>P</a:t>
            </a:r>
            <a:r>
              <a:rPr lang="en-US" altLang="en-US" sz="2800" dirty="0" smtClean="0"/>
              <a:t> = .0324</a:t>
            </a:r>
          </a:p>
          <a:p>
            <a:pPr eaLnBrk="1">
              <a:buSzPct val="45000"/>
            </a:pPr>
            <a:r>
              <a:rPr lang="en-US" altLang="en-US" sz="2800" dirty="0" smtClean="0"/>
              <a:t>Significant!</a:t>
            </a:r>
          </a:p>
          <a:p>
            <a:pPr eaLnBrk="1">
              <a:buSzPct val="45000"/>
            </a:pPr>
            <a:r>
              <a:rPr lang="en-US" altLang="en-US" sz="2800" dirty="0" smtClean="0"/>
              <a:t>But, what is the problem?</a:t>
            </a:r>
            <a:endParaRPr lang="en-US" altLang="en-US" sz="2800" dirty="0"/>
          </a:p>
          <a:p>
            <a:pPr eaLnBrk="1">
              <a:buSzPct val="45000"/>
            </a:pPr>
            <a:endParaRPr lang="en-US" altLang="en-US" dirty="0"/>
          </a:p>
        </p:txBody>
      </p:sp>
      <p:pic>
        <p:nvPicPr>
          <p:cNvPr id="5" name="Picture 4"/>
          <p:cNvPicPr/>
          <p:nvPr/>
        </p:nvPicPr>
        <p:blipFill>
          <a:blip r:embed="rId3"/>
          <a:stretch>
            <a:fillRect/>
          </a:stretch>
        </p:blipFill>
        <p:spPr>
          <a:xfrm>
            <a:off x="1001712" y="2103437"/>
            <a:ext cx="4728609" cy="334054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09730280"/>
      </p:ext>
    </p:extLst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1"/>
          <p:cNvSpPr txBox="1">
            <a:spLocks noChangeArrowheads="1"/>
          </p:cNvSpPr>
          <p:nvPr/>
        </p:nvSpPr>
        <p:spPr bwMode="auto">
          <a:xfrm>
            <a:off x="642429" y="539750"/>
            <a:ext cx="8640763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800000"/>
                </a:solidFill>
              </a:rPr>
              <a:t>Don’t let the </a:t>
            </a:r>
            <a:r>
              <a:rPr lang="en-US" altLang="en-US" sz="4400" i="1">
                <a:solidFill>
                  <a:srgbClr val="800000"/>
                </a:solidFill>
              </a:rPr>
              <a:t>p</a:t>
            </a:r>
            <a:r>
              <a:rPr lang="en-US" altLang="en-US" sz="4400">
                <a:solidFill>
                  <a:srgbClr val="800000"/>
                </a:solidFill>
              </a:rPr>
              <a:t> value fool you!</a:t>
            </a:r>
          </a:p>
        </p:txBody>
      </p:sp>
      <p:sp>
        <p:nvSpPr>
          <p:cNvPr id="37891" name="Text Box 2"/>
          <p:cNvSpPr txBox="1">
            <a:spLocks noChangeArrowheads="1"/>
          </p:cNvSpPr>
          <p:nvPr/>
        </p:nvSpPr>
        <p:spPr bwMode="auto">
          <a:xfrm>
            <a:off x="5116512" y="1798638"/>
            <a:ext cx="39624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1063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>
              <a:buSzPct val="45000"/>
            </a:pPr>
            <a:r>
              <a:rPr lang="en-US" sz="2800" dirty="0" smtClean="0"/>
              <a:t>The </a:t>
            </a:r>
            <a:r>
              <a:rPr lang="en-US" sz="2800" dirty="0"/>
              <a:t>whole “model” is driven by sparse data </a:t>
            </a:r>
            <a:r>
              <a:rPr lang="en-US" sz="2800" dirty="0" smtClean="0"/>
              <a:t>points. </a:t>
            </a:r>
          </a:p>
          <a:p>
            <a:pPr eaLnBrk="1">
              <a:buSzPct val="45000"/>
            </a:pPr>
            <a:r>
              <a:rPr lang="en-US" sz="2800" dirty="0"/>
              <a:t>If the percentages are collapsed into two levels </a:t>
            </a:r>
            <a:r>
              <a:rPr lang="en-US" sz="2800" dirty="0" smtClean="0"/>
              <a:t>(Level 11: “91-100</a:t>
            </a:r>
            <a:r>
              <a:rPr lang="en-US" sz="2800" dirty="0"/>
              <a:t>%” and all others), one can picture the green dots would also appear on everywhere along the probability line</a:t>
            </a:r>
            <a:r>
              <a:rPr lang="en-US" dirty="0"/>
              <a:t>. </a:t>
            </a:r>
            <a:endParaRPr lang="en-US" altLang="en-US" dirty="0"/>
          </a:p>
        </p:txBody>
      </p:sp>
      <p:pic>
        <p:nvPicPr>
          <p:cNvPr id="5" name="Picture 4"/>
          <p:cNvPicPr/>
          <p:nvPr/>
        </p:nvPicPr>
        <p:blipFill>
          <a:blip r:embed="rId3"/>
          <a:stretch>
            <a:fillRect/>
          </a:stretch>
        </p:blipFill>
        <p:spPr>
          <a:xfrm>
            <a:off x="925511" y="1874837"/>
            <a:ext cx="3883055" cy="274319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77741768"/>
      </p:ext>
    </p:extLst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1"/>
          <p:cNvSpPr txBox="1">
            <a:spLocks noChangeArrowheads="1"/>
          </p:cNvSpPr>
          <p:nvPr/>
        </p:nvSpPr>
        <p:spPr bwMode="auto">
          <a:xfrm>
            <a:off x="642429" y="539750"/>
            <a:ext cx="8640763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4400" dirty="0" smtClean="0">
                <a:solidFill>
                  <a:srgbClr val="800000"/>
                </a:solidFill>
              </a:rPr>
              <a:t>SPSS</a:t>
            </a:r>
            <a:endParaRPr lang="en-US" altLang="en-US" sz="4400" dirty="0">
              <a:solidFill>
                <a:srgbClr val="800000"/>
              </a:solidFill>
            </a:endParaRPr>
          </a:p>
        </p:txBody>
      </p:sp>
      <p:sp>
        <p:nvSpPr>
          <p:cNvPr id="37891" name="Text Box 2"/>
          <p:cNvSpPr txBox="1">
            <a:spLocks noChangeArrowheads="1"/>
          </p:cNvSpPr>
          <p:nvPr/>
        </p:nvSpPr>
        <p:spPr bwMode="auto">
          <a:xfrm>
            <a:off x="939637" y="4237037"/>
            <a:ext cx="5028571" cy="1194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1063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>
              <a:buSzPct val="45000"/>
            </a:pPr>
            <a:r>
              <a:rPr lang="en-US" sz="2800" dirty="0" smtClean="0"/>
              <a:t>Cannot do it with missing values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638" y="1563688"/>
            <a:ext cx="5028571" cy="207619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3813" y="1563688"/>
            <a:ext cx="2609524" cy="396190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86930617"/>
      </p:ext>
    </p:extLst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1"/>
          <p:cNvSpPr txBox="1">
            <a:spLocks noChangeArrowheads="1"/>
          </p:cNvSpPr>
          <p:nvPr/>
        </p:nvSpPr>
        <p:spPr bwMode="auto">
          <a:xfrm>
            <a:off x="642429" y="539750"/>
            <a:ext cx="8640763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4400" dirty="0">
                <a:solidFill>
                  <a:srgbClr val="800000"/>
                </a:solidFill>
              </a:rPr>
              <a:t>Don’t let the </a:t>
            </a:r>
            <a:r>
              <a:rPr lang="en-US" altLang="en-US" sz="4400" i="1" dirty="0">
                <a:solidFill>
                  <a:srgbClr val="800000"/>
                </a:solidFill>
              </a:rPr>
              <a:t>p</a:t>
            </a:r>
            <a:r>
              <a:rPr lang="en-US" altLang="en-US" sz="4400" dirty="0">
                <a:solidFill>
                  <a:srgbClr val="800000"/>
                </a:solidFill>
              </a:rPr>
              <a:t> value fool you!</a:t>
            </a:r>
          </a:p>
        </p:txBody>
      </p:sp>
      <p:sp>
        <p:nvSpPr>
          <p:cNvPr id="37891" name="Text Box 2"/>
          <p:cNvSpPr txBox="1">
            <a:spLocks noChangeArrowheads="1"/>
          </p:cNvSpPr>
          <p:nvPr/>
        </p:nvSpPr>
        <p:spPr bwMode="auto">
          <a:xfrm>
            <a:off x="2982912" y="5288502"/>
            <a:ext cx="66294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1063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>
              <a:buSzPct val="45000"/>
            </a:pPr>
            <a:r>
              <a:rPr lang="en-US" sz="2800" dirty="0" smtClean="0"/>
              <a:t>SPSS shows that it is significant.</a:t>
            </a:r>
          </a:p>
          <a:p>
            <a:pPr eaLnBrk="1">
              <a:buSzPct val="45000"/>
            </a:pPr>
            <a:r>
              <a:rPr lang="en-US" altLang="en-US" sz="2800" dirty="0" smtClean="0"/>
              <a:t>Is there any graph showing the data pattern?</a:t>
            </a:r>
            <a:endParaRPr lang="en-US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312" y="1547507"/>
            <a:ext cx="6314286" cy="349523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0112" y="1547507"/>
            <a:ext cx="2114286" cy="1000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11158689"/>
      </p:ext>
    </p:extLst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1"/>
          <p:cNvSpPr txBox="1">
            <a:spLocks noChangeArrowheads="1"/>
          </p:cNvSpPr>
          <p:nvPr/>
        </p:nvSpPr>
        <p:spPr bwMode="auto">
          <a:xfrm>
            <a:off x="642429" y="539750"/>
            <a:ext cx="8640763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4400" dirty="0" smtClean="0">
                <a:solidFill>
                  <a:srgbClr val="800000"/>
                </a:solidFill>
              </a:rPr>
              <a:t>SPSS Logistic regression graph</a:t>
            </a:r>
            <a:endParaRPr lang="en-US" altLang="en-US" sz="4400" dirty="0">
              <a:solidFill>
                <a:srgbClr val="800000"/>
              </a:solidFill>
            </a:endParaRPr>
          </a:p>
        </p:txBody>
      </p:sp>
      <p:sp>
        <p:nvSpPr>
          <p:cNvPr id="37891" name="Text Box 2"/>
          <p:cNvSpPr txBox="1">
            <a:spLocks noChangeArrowheads="1"/>
          </p:cNvSpPr>
          <p:nvPr/>
        </p:nvSpPr>
        <p:spPr bwMode="auto">
          <a:xfrm>
            <a:off x="5116512" y="1798638"/>
            <a:ext cx="39624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1063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>
              <a:buSzPct val="45000"/>
            </a:pPr>
            <a:endParaRPr lang="en-US" alt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912" y="1563687"/>
            <a:ext cx="7901776" cy="518794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89981960"/>
      </p:ext>
    </p:extLst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1"/>
          <p:cNvSpPr txBox="1">
            <a:spLocks noChangeArrowheads="1"/>
          </p:cNvSpPr>
          <p:nvPr/>
        </p:nvSpPr>
        <p:spPr bwMode="auto">
          <a:xfrm>
            <a:off x="720725" y="539750"/>
            <a:ext cx="4400550" cy="220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800000"/>
                </a:solidFill>
              </a:rPr>
              <a:t>Two major problems</a:t>
            </a:r>
          </a:p>
        </p:txBody>
      </p:sp>
      <p:sp>
        <p:nvSpPr>
          <p:cNvPr id="39939" name="Text Box 2"/>
          <p:cNvSpPr txBox="1">
            <a:spLocks noChangeArrowheads="1"/>
          </p:cNvSpPr>
          <p:nvPr/>
        </p:nvSpPr>
        <p:spPr bwMode="auto">
          <a:xfrm>
            <a:off x="684213" y="2835275"/>
            <a:ext cx="8459787" cy="3779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430213" indent="-323850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 marL="1725613" indent="-573088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/>
              <a:t>Model equivalency </a:t>
            </a:r>
          </a:p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/>
              <a:t>Model instability: </a:t>
            </a:r>
          </a:p>
          <a:p>
            <a:pPr lvl="1" eaLnBrk="1">
              <a:buSzPct val="75000"/>
              <a:buFont typeface="Symbol" panose="05050102010706020507" pitchFamily="18" charset="2"/>
              <a:buChar char=""/>
            </a:pPr>
            <a:r>
              <a:rPr lang="en-US" altLang="en-US"/>
              <a:t>Lack of degrees of freedom (like North Korea)</a:t>
            </a:r>
          </a:p>
          <a:p>
            <a:pPr lvl="1" eaLnBrk="1">
              <a:buSzPct val="75000"/>
              <a:buFont typeface="Symbol" panose="05050102010706020507" pitchFamily="18" charset="2"/>
              <a:buChar char=""/>
            </a:pPr>
            <a:r>
              <a:rPr lang="en-US" altLang="en-US"/>
              <a:t>When there are too many parameters to be estimated than what the number of observations can support.</a:t>
            </a:r>
          </a:p>
        </p:txBody>
      </p:sp>
      <p:pic>
        <p:nvPicPr>
          <p:cNvPr id="3994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75" y="1036638"/>
            <a:ext cx="3749675" cy="271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1"/>
          <p:cNvSpPr txBox="1">
            <a:spLocks noChangeArrowheads="1"/>
          </p:cNvSpPr>
          <p:nvPr/>
        </p:nvSpPr>
        <p:spPr bwMode="auto">
          <a:xfrm>
            <a:off x="687388" y="365125"/>
            <a:ext cx="8640762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800000"/>
                </a:solidFill>
              </a:rPr>
              <a:t>More is less</a:t>
            </a:r>
          </a:p>
        </p:txBody>
      </p:sp>
      <p:sp>
        <p:nvSpPr>
          <p:cNvPr id="41987" name="Text Box 2"/>
          <p:cNvSpPr txBox="1">
            <a:spLocks noChangeArrowheads="1"/>
          </p:cNvSpPr>
          <p:nvPr/>
        </p:nvSpPr>
        <p:spPr bwMode="auto">
          <a:xfrm>
            <a:off x="687388" y="1389063"/>
            <a:ext cx="8459787" cy="401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430213" indent="-323850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/>
              <a:t>When there are too many categories (levels) in a variable, the parameter estimate becomes </a:t>
            </a:r>
            <a:r>
              <a:rPr lang="en-US" altLang="en-US">
                <a:solidFill>
                  <a:srgbClr val="FF0000"/>
                </a:solidFill>
              </a:rPr>
              <a:t>unstable</a:t>
            </a:r>
            <a:r>
              <a:rPr lang="en-US" altLang="en-US"/>
              <a:t>.</a:t>
            </a:r>
          </a:p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/>
              <a:t>Religion has six categories, but in dummy coding you need five (Christian vs. non-Christian; Buddhist vs. non-Buddhist...etc.)</a:t>
            </a:r>
          </a:p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/>
              <a:t>When you see there are 6-10 options in a survey item, </a:t>
            </a:r>
            <a:r>
              <a:rPr lang="en-US" altLang="en-US">
                <a:solidFill>
                  <a:srgbClr val="FF0000"/>
                </a:solidFill>
              </a:rPr>
              <a:t>red alert!</a:t>
            </a:r>
            <a:r>
              <a:rPr lang="en-US" altLang="en-US"/>
              <a:t> </a:t>
            </a:r>
          </a:p>
        </p:txBody>
      </p:sp>
      <p:pic>
        <p:nvPicPr>
          <p:cNvPr id="4198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63" y="5494338"/>
            <a:ext cx="8520112" cy="1363662"/>
          </a:xfrm>
          <a:prstGeom prst="rect">
            <a:avLst/>
          </a:prstGeom>
          <a:noFill/>
          <a:ln>
            <a:noFill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1"/>
          <p:cNvSpPr txBox="1">
            <a:spLocks noChangeArrowheads="1"/>
          </p:cNvSpPr>
          <p:nvPr/>
        </p:nvSpPr>
        <p:spPr bwMode="auto">
          <a:xfrm>
            <a:off x="720725" y="539750"/>
            <a:ext cx="8640763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800000"/>
                </a:solidFill>
              </a:rPr>
              <a:t>Sample size requirement</a:t>
            </a:r>
          </a:p>
        </p:txBody>
      </p:sp>
      <p:sp>
        <p:nvSpPr>
          <p:cNvPr id="44035" name="Text Box 2"/>
          <p:cNvSpPr txBox="1">
            <a:spLocks noChangeArrowheads="1"/>
          </p:cNvSpPr>
          <p:nvPr/>
        </p:nvSpPr>
        <p:spPr bwMode="auto">
          <a:xfrm>
            <a:off x="822325" y="1614488"/>
            <a:ext cx="8459788" cy="3779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4840" rIns="0" bIns="0"/>
          <a:lstStyle>
            <a:lvl1pPr marL="430213" indent="-323850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/>
              <a:t>It is painful to compute the n requirement in SAS.</a:t>
            </a:r>
          </a:p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/>
              <a:t>You need to specify the measurement scale and the range of each predictor.</a:t>
            </a:r>
          </a:p>
        </p:txBody>
      </p:sp>
      <p:pic>
        <p:nvPicPr>
          <p:cNvPr id="4403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251200"/>
            <a:ext cx="6723063" cy="342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1"/>
          <p:cNvSpPr txBox="1">
            <a:spLocks noChangeArrowheads="1"/>
          </p:cNvSpPr>
          <p:nvPr/>
        </p:nvSpPr>
        <p:spPr bwMode="auto">
          <a:xfrm>
            <a:off x="720725" y="539750"/>
            <a:ext cx="8639175" cy="102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800000"/>
                </a:solidFill>
              </a:rPr>
              <a:t>How about using SPSS?</a:t>
            </a:r>
          </a:p>
        </p:txBody>
      </p:sp>
      <p:sp>
        <p:nvSpPr>
          <p:cNvPr id="46083" name="Text Box 2"/>
          <p:cNvSpPr txBox="1">
            <a:spLocks noChangeArrowheads="1"/>
          </p:cNvSpPr>
          <p:nvPr/>
        </p:nvSpPr>
        <p:spPr bwMode="auto">
          <a:xfrm>
            <a:off x="712788" y="1738313"/>
            <a:ext cx="8458200" cy="377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342900" indent="-34131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r>
              <a:rPr lang="en-US" altLang="en-US"/>
              <a:t>To get the n for logistic regression in SPSS, I need to know the correlation between the predictors, the predictor means, SDs...etc. </a:t>
            </a:r>
          </a:p>
          <a:p>
            <a:pPr eaLnBrk="1">
              <a:buClrTx/>
              <a:buFontTx/>
              <a:buNone/>
            </a:pPr>
            <a:endParaRPr lang="en-US" altLang="en-US"/>
          </a:p>
        </p:txBody>
      </p:sp>
      <p:pic>
        <p:nvPicPr>
          <p:cNvPr id="4608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313" y="3627438"/>
            <a:ext cx="8185150" cy="301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1"/>
          <p:cNvSpPr txBox="1">
            <a:spLocks noChangeArrowheads="1"/>
          </p:cNvSpPr>
          <p:nvPr/>
        </p:nvSpPr>
        <p:spPr bwMode="auto">
          <a:xfrm>
            <a:off x="720725" y="539750"/>
            <a:ext cx="8640763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800000"/>
                </a:solidFill>
              </a:rPr>
              <a:t>Sample size requirement</a:t>
            </a:r>
          </a:p>
        </p:txBody>
      </p:sp>
      <p:sp>
        <p:nvSpPr>
          <p:cNvPr id="48131" name="Text Box 2"/>
          <p:cNvSpPr txBox="1">
            <a:spLocks noChangeArrowheads="1"/>
          </p:cNvSpPr>
          <p:nvPr/>
        </p:nvSpPr>
        <p:spPr bwMode="auto">
          <a:xfrm>
            <a:off x="4262438" y="1555750"/>
            <a:ext cx="5065712" cy="495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/>
          <a:lstStyle>
            <a:lvl1pPr marL="430213" indent="-323850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 sz="2400"/>
              <a:t>Classification or prediction accuracy is commonly used for evaluating the goodness of a logistic regression model, and therefore cross-validation is proposed for calculating the minimum sample size (Mortrenko, Strijov, &amp; Weber, 2014). </a:t>
            </a:r>
          </a:p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 sz="2400"/>
              <a:t>In logistic regression and many other models, classification accuracy is defined by the area under curve (AUC) in the Receiver Operating Characteristic (ROC) curve. </a:t>
            </a:r>
          </a:p>
        </p:txBody>
      </p:sp>
      <p:pic>
        <p:nvPicPr>
          <p:cNvPr id="4813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38" y="1635125"/>
            <a:ext cx="3475037" cy="284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1"/>
          <p:cNvSpPr txBox="1">
            <a:spLocks noChangeArrowheads="1"/>
          </p:cNvSpPr>
          <p:nvPr/>
        </p:nvSpPr>
        <p:spPr bwMode="auto">
          <a:xfrm>
            <a:off x="720725" y="539750"/>
            <a:ext cx="8640763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800000"/>
                </a:solidFill>
              </a:rPr>
              <a:t>Sample size requirement</a:t>
            </a:r>
          </a:p>
        </p:txBody>
      </p:sp>
      <p:sp>
        <p:nvSpPr>
          <p:cNvPr id="50179" name="Text Box 2"/>
          <p:cNvSpPr txBox="1">
            <a:spLocks noChangeArrowheads="1"/>
          </p:cNvSpPr>
          <p:nvPr/>
        </p:nvSpPr>
        <p:spPr bwMode="auto">
          <a:xfrm>
            <a:off x="4262438" y="1555750"/>
            <a:ext cx="5065712" cy="495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/>
          <a:lstStyle>
            <a:lvl1pPr marL="430213" indent="-323850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 sz="2400"/>
              <a:t>Without any modeling the chance that anyone can be correctly identified as a recovered patient is 50%. In ROC's terminology, AUC = 0.5 is the baseline. In order to yield better-than-chance results, 125 participants are needed to obtain AUC = 0.7. </a:t>
            </a:r>
          </a:p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 sz="2400"/>
              <a:t>Mortrenko, A., Strijov, V., &amp; Weber, G. W. (2014). Sample size determination for logistic regression. </a:t>
            </a:r>
            <a:r>
              <a:rPr lang="en-US" altLang="en-US" sz="2400" i="1"/>
              <a:t>Journal of Computational and Applied mathematics, 255</a:t>
            </a:r>
            <a:r>
              <a:rPr lang="en-US" altLang="en-US" sz="2400"/>
              <a:t>, 743-752.</a:t>
            </a:r>
          </a:p>
        </p:txBody>
      </p:sp>
      <p:pic>
        <p:nvPicPr>
          <p:cNvPr id="5018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38" y="1635125"/>
            <a:ext cx="3475037" cy="284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1"/>
          <p:cNvSpPr txBox="1">
            <a:spLocks noChangeArrowheads="1"/>
          </p:cNvSpPr>
          <p:nvPr/>
        </p:nvSpPr>
        <p:spPr bwMode="auto">
          <a:xfrm>
            <a:off x="720725" y="539750"/>
            <a:ext cx="8640763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4400" dirty="0" smtClean="0">
                <a:solidFill>
                  <a:srgbClr val="800000"/>
                </a:solidFill>
              </a:rPr>
              <a:t>Another example</a:t>
            </a:r>
            <a:endParaRPr lang="en-US" altLang="en-US" sz="4400" dirty="0">
              <a:solidFill>
                <a:srgbClr val="800000"/>
              </a:solidFill>
            </a:endParaRPr>
          </a:p>
        </p:txBody>
      </p:sp>
      <p:sp>
        <p:nvSpPr>
          <p:cNvPr id="50179" name="Text Box 2"/>
          <p:cNvSpPr txBox="1">
            <a:spLocks noChangeArrowheads="1"/>
          </p:cNvSpPr>
          <p:nvPr/>
        </p:nvSpPr>
        <p:spPr bwMode="auto">
          <a:xfrm>
            <a:off x="925512" y="1722436"/>
            <a:ext cx="8402638" cy="479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/>
          <a:lstStyle>
            <a:lvl1pPr marL="430213" indent="-323850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marL="106363" indent="0" eaLnBrk="1">
              <a:buSzPct val="45000"/>
            </a:pPr>
            <a:r>
              <a:rPr lang="en-US" dirty="0" err="1"/>
              <a:t>Hege</a:t>
            </a:r>
            <a:r>
              <a:rPr lang="en-US" dirty="0"/>
              <a:t>, A., Johnson, A., </a:t>
            </a:r>
            <a:r>
              <a:rPr lang="en-US" dirty="0">
                <a:solidFill>
                  <a:srgbClr val="FF0000"/>
                </a:solidFill>
              </a:rPr>
              <a:t>Yu, C. H</a:t>
            </a:r>
            <a:r>
              <a:rPr lang="en-US" dirty="0"/>
              <a:t>., </a:t>
            </a:r>
            <a:r>
              <a:rPr lang="en-US" dirty="0" err="1"/>
              <a:t>Sonmez</a:t>
            </a:r>
            <a:r>
              <a:rPr lang="en-US" dirty="0"/>
              <a:t>, S., &amp; </a:t>
            </a:r>
            <a:r>
              <a:rPr lang="en-US" dirty="0" err="1"/>
              <a:t>Apostolopoulos</a:t>
            </a:r>
            <a:r>
              <a:rPr lang="en-US" dirty="0"/>
              <a:t>, Y. (2015). Surveying the impact of work hours and schedules on commercial motor vehicle driver sleep. </a:t>
            </a:r>
            <a:r>
              <a:rPr lang="en-US" i="1" dirty="0"/>
              <a:t>Safety and Health at Work. </a:t>
            </a:r>
            <a:r>
              <a:rPr lang="en-US" dirty="0" err="1"/>
              <a:t>DOI:</a:t>
            </a:r>
            <a:r>
              <a:rPr lang="en-US" dirty="0" err="1">
                <a:hlinkClick r:id="rId3"/>
              </a:rPr>
              <a:t>http</a:t>
            </a:r>
            <a:r>
              <a:rPr lang="en-US" dirty="0">
                <a:hlinkClick r:id="rId3"/>
              </a:rPr>
              <a:t>://dx.doi.org/10.1016/j.shaw.2015.02.001</a:t>
            </a:r>
            <a:r>
              <a:rPr lang="en-US" dirty="0"/>
              <a:t>. Retrieved from</a:t>
            </a:r>
            <a:r>
              <a:rPr lang="en-US" dirty="0">
                <a:hlinkClick r:id="rId4"/>
              </a:rPr>
              <a:t>http://www.sciencedirect.com/science/article/pii/S2093791115000104</a:t>
            </a:r>
            <a:r>
              <a:rPr lang="en-US" dirty="0"/>
              <a:t> 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34095648"/>
      </p:ext>
    </p:extLst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1"/>
          <p:cNvSpPr txBox="1">
            <a:spLocks noChangeArrowheads="1"/>
          </p:cNvSpPr>
          <p:nvPr/>
        </p:nvSpPr>
        <p:spPr bwMode="auto">
          <a:xfrm>
            <a:off x="4114800" y="895350"/>
            <a:ext cx="5246688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4400" dirty="0" smtClean="0">
                <a:solidFill>
                  <a:srgbClr val="800000"/>
                </a:solidFill>
              </a:rPr>
              <a:t>Are you sleepy?</a:t>
            </a:r>
            <a:endParaRPr lang="en-US" altLang="en-US" sz="4400" dirty="0">
              <a:solidFill>
                <a:srgbClr val="800000"/>
              </a:solidFill>
            </a:endParaRPr>
          </a:p>
        </p:txBody>
      </p:sp>
      <p:sp>
        <p:nvSpPr>
          <p:cNvPr id="52227" name="Text Box 2"/>
          <p:cNvSpPr txBox="1">
            <a:spLocks noChangeArrowheads="1"/>
          </p:cNvSpPr>
          <p:nvPr/>
        </p:nvSpPr>
        <p:spPr bwMode="auto">
          <a:xfrm>
            <a:off x="720725" y="2378075"/>
            <a:ext cx="8459788" cy="441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430213" indent="-323850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/>
              <a:t>In a study about sleep and work patterns of truck drivers, work pattern variables are used to predict the sleep quality.</a:t>
            </a:r>
          </a:p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/>
              <a:t>It was </a:t>
            </a:r>
            <a:r>
              <a:rPr lang="en-US" altLang="en-US">
                <a:cs typeface="Arial" panose="020B0604020202020204" pitchFamily="34" charset="0"/>
              </a:rPr>
              <a:t>found that miles driven per week (L-R </a:t>
            </a:r>
            <a:r>
              <a:rPr lang="en-US" altLang="en-US" i="1">
                <a:latin typeface="Symbol" panose="05050102010706020507" pitchFamily="18" charset="2"/>
              </a:rPr>
              <a:t></a:t>
            </a:r>
            <a:r>
              <a:rPr lang="en-US" altLang="en-US" baseline="9000"/>
              <a:t>2</a:t>
            </a:r>
            <a:r>
              <a:rPr lang="en-US" altLang="en-US"/>
              <a:t> = 5.639; </a:t>
            </a:r>
            <a:r>
              <a:rPr lang="en-US" altLang="en-US" i="1"/>
              <a:t>p</a:t>
            </a:r>
            <a:r>
              <a:rPr lang="en-US" altLang="en-US"/>
              <a:t> = 0.018), irregular daily hours worked (L-R </a:t>
            </a:r>
            <a:r>
              <a:rPr lang="en-US" altLang="en-US" i="1">
                <a:latin typeface="Symbol" panose="05050102010706020507" pitchFamily="18" charset="2"/>
              </a:rPr>
              <a:t></a:t>
            </a:r>
            <a:r>
              <a:rPr lang="en-US" altLang="en-US" baseline="9000"/>
              <a:t>2</a:t>
            </a:r>
            <a:r>
              <a:rPr lang="en-US" altLang="en-US"/>
              <a:t> = 4.555; </a:t>
            </a:r>
            <a:r>
              <a:rPr lang="en-US" altLang="en-US" i="1"/>
              <a:t>p</a:t>
            </a:r>
            <a:r>
              <a:rPr lang="en-US" altLang="en-US"/>
              <a:t> = 0.0330, and working over the daily hour limit (L-R </a:t>
            </a:r>
            <a:r>
              <a:rPr lang="en-US" altLang="en-US" i="1">
                <a:latin typeface="Symbol" panose="05050102010706020507" pitchFamily="18" charset="2"/>
              </a:rPr>
              <a:t></a:t>
            </a:r>
            <a:r>
              <a:rPr lang="en-US" altLang="en-US" baseline="9000"/>
              <a:t>2</a:t>
            </a:r>
            <a:r>
              <a:rPr lang="en-US" altLang="en-US"/>
              <a:t> = 17.192; </a:t>
            </a:r>
            <a:r>
              <a:rPr lang="en-US" altLang="en-US" i="1"/>
              <a:t>p</a:t>
            </a:r>
            <a:r>
              <a:rPr lang="en-US" altLang="en-US"/>
              <a:t> = 0.002) were statistically significant predictors of sleep quality. </a:t>
            </a:r>
          </a:p>
        </p:txBody>
      </p:sp>
      <p:pic>
        <p:nvPicPr>
          <p:cNvPr id="5222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038" y="639763"/>
            <a:ext cx="2925762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1"/>
          <p:cNvSpPr txBox="1">
            <a:spLocks noChangeArrowheads="1"/>
          </p:cNvSpPr>
          <p:nvPr/>
        </p:nvSpPr>
        <p:spPr bwMode="auto">
          <a:xfrm>
            <a:off x="774700" y="731838"/>
            <a:ext cx="8459788" cy="3779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342900" indent="-34131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r>
              <a:rPr lang="en-US" altLang="en-US">
                <a:cs typeface="Arial" panose="020B0604020202020204" pitchFamily="34" charset="0"/>
              </a:rPr>
              <a:t>If daily hours of the drivers are different instead of being the same, the odds of being in the higher categories of sleep quality decreases by a factor of .604. In other words, the driver is 60.4% less likely to enjoy a high quality sleep.</a:t>
            </a:r>
          </a:p>
        </p:txBody>
      </p:sp>
      <p:pic>
        <p:nvPicPr>
          <p:cNvPr id="5427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213" y="3611563"/>
            <a:ext cx="6556375" cy="3062287"/>
          </a:xfrm>
          <a:prstGeom prst="rect">
            <a:avLst/>
          </a:prstGeom>
          <a:noFill/>
          <a:ln>
            <a:noFill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1"/>
          <p:cNvSpPr txBox="1">
            <a:spLocks noChangeArrowheads="1"/>
          </p:cNvSpPr>
          <p:nvPr/>
        </p:nvSpPr>
        <p:spPr bwMode="auto">
          <a:xfrm>
            <a:off x="1279525" y="1006475"/>
            <a:ext cx="4114800" cy="140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/>
            <a:r>
              <a:rPr lang="en-US" altLang="en-US"/>
              <a:t>But there is a puzzle. What is it?</a:t>
            </a:r>
          </a:p>
        </p:txBody>
      </p:sp>
      <p:pic>
        <p:nvPicPr>
          <p:cNvPr id="563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050" y="2881313"/>
            <a:ext cx="7926388" cy="3703637"/>
          </a:xfrm>
          <a:prstGeom prst="rect">
            <a:avLst/>
          </a:prstGeom>
          <a:noFill/>
          <a:ln>
            <a:noFill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5632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475" y="1073150"/>
            <a:ext cx="2697163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1"/>
          <p:cNvSpPr txBox="1">
            <a:spLocks noChangeArrowheads="1"/>
          </p:cNvSpPr>
          <p:nvPr/>
        </p:nvSpPr>
        <p:spPr bwMode="auto">
          <a:xfrm>
            <a:off x="774700" y="517525"/>
            <a:ext cx="8459788" cy="3779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342900" indent="-34131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r>
              <a:rPr lang="en-US" altLang="en-US">
                <a:cs typeface="Arial" panose="020B0604020202020204" pitchFamily="34" charset="0"/>
              </a:rPr>
              <a:t>At first glance, the odds ratio of miles per week is puzzling because at the odds ratio of 1 it seems that miles of driving per week had no impact on sleep quality, yet the </a:t>
            </a:r>
            <a:r>
              <a:rPr lang="en-US" altLang="en-US" i="1">
                <a:cs typeface="Arial" panose="020B0604020202020204" pitchFamily="34" charset="0"/>
              </a:rPr>
              <a:t>p</a:t>
            </a:r>
            <a:r>
              <a:rPr lang="en-US" altLang="en-US">
                <a:cs typeface="Arial" panose="020B0604020202020204" pitchFamily="34" charset="0"/>
              </a:rPr>
              <a:t> value is significant.</a:t>
            </a:r>
          </a:p>
        </p:txBody>
      </p:sp>
      <p:pic>
        <p:nvPicPr>
          <p:cNvPr id="5837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050" y="3024188"/>
            <a:ext cx="7926388" cy="3703637"/>
          </a:xfrm>
          <a:prstGeom prst="rect">
            <a:avLst/>
          </a:prstGeom>
          <a:noFill/>
          <a:ln>
            <a:noFill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1"/>
          <p:cNvSpPr txBox="1">
            <a:spLocks noChangeArrowheads="1"/>
          </p:cNvSpPr>
          <p:nvPr/>
        </p:nvSpPr>
        <p:spPr bwMode="auto">
          <a:xfrm>
            <a:off x="774700" y="739775"/>
            <a:ext cx="8459788" cy="3779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342900" indent="-34131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r>
              <a:rPr lang="en-US" altLang="en-US">
                <a:cs typeface="Arial" panose="020B0604020202020204" pitchFamily="34" charset="0"/>
              </a:rPr>
              <a:t>The odds ratio for a continuous independent variable tends to be close to one, but it does not necessarily imply that the coefficient is not significant. </a:t>
            </a:r>
          </a:p>
        </p:txBody>
      </p:sp>
      <p:pic>
        <p:nvPicPr>
          <p:cNvPr id="6041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050" y="3024188"/>
            <a:ext cx="7926388" cy="3703637"/>
          </a:xfrm>
          <a:prstGeom prst="rect">
            <a:avLst/>
          </a:prstGeom>
          <a:noFill/>
          <a:ln>
            <a:noFill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1"/>
          <p:cNvSpPr txBox="1">
            <a:spLocks noChangeArrowheads="1"/>
          </p:cNvSpPr>
          <p:nvPr/>
        </p:nvSpPr>
        <p:spPr bwMode="auto">
          <a:xfrm>
            <a:off x="731838" y="549275"/>
            <a:ext cx="8686800" cy="3779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430213" indent="-323850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Arial" panose="020B0604020202020204" pitchFamily="34" charset="0"/>
              </a:rPr>
              <a:t>A significant </a:t>
            </a:r>
            <a:r>
              <a:rPr lang="en-US" altLang="en-US" i="1">
                <a:cs typeface="Arial" panose="020B0604020202020204" pitchFamily="34" charset="0"/>
              </a:rPr>
              <a:t>p</a:t>
            </a:r>
            <a:r>
              <a:rPr lang="en-US" altLang="en-US">
                <a:cs typeface="Arial" panose="020B0604020202020204" pitchFamily="34" charset="0"/>
              </a:rPr>
              <a:t> value implies a departure from 0 even though the difference is very small. </a:t>
            </a:r>
          </a:p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Arial" panose="020B0604020202020204" pitchFamily="34" charset="0"/>
              </a:rPr>
              <a:t>In this case, when the odds ratios equal to 1, it indicates a 50/50 chance that the sleep quality will change due to a small change in the independent variable.  </a:t>
            </a:r>
          </a:p>
        </p:txBody>
      </p:sp>
      <p:pic>
        <p:nvPicPr>
          <p:cNvPr id="6246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725" y="3714750"/>
            <a:ext cx="6486525" cy="2870200"/>
          </a:xfrm>
          <a:prstGeom prst="rect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1"/>
          <p:cNvSpPr txBox="1">
            <a:spLocks noChangeArrowheads="1"/>
          </p:cNvSpPr>
          <p:nvPr/>
        </p:nvSpPr>
        <p:spPr bwMode="auto">
          <a:xfrm>
            <a:off x="720725" y="539750"/>
            <a:ext cx="8640763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800000"/>
                </a:solidFill>
              </a:rPr>
              <a:t>Predictive accuracy</a:t>
            </a:r>
          </a:p>
        </p:txBody>
      </p:sp>
      <p:sp>
        <p:nvSpPr>
          <p:cNvPr id="64515" name="Text Box 2"/>
          <p:cNvSpPr txBox="1">
            <a:spLocks noChangeArrowheads="1"/>
          </p:cNvSpPr>
          <p:nvPr/>
        </p:nvSpPr>
        <p:spPr bwMode="auto">
          <a:xfrm>
            <a:off x="720725" y="1979613"/>
            <a:ext cx="8459788" cy="3779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430213" indent="-323850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/>
              <a:t>You can use either ROC curves or lift chart to examine the overall model goodness.</a:t>
            </a:r>
          </a:p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/>
              <a:t>What is the rate of correct classification/prediction?</a:t>
            </a:r>
          </a:p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/>
              <a:t>What is the rate of mis-classification?</a:t>
            </a:r>
          </a:p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/>
              <a:t>We will go over ROC curves in decision trees and now let's focus on lift chart.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1"/>
          <p:cNvSpPr txBox="1">
            <a:spLocks noChangeArrowheads="1"/>
          </p:cNvSpPr>
          <p:nvPr/>
        </p:nvSpPr>
        <p:spPr bwMode="auto">
          <a:xfrm>
            <a:off x="812800" y="800100"/>
            <a:ext cx="8459788" cy="3779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430213" indent="-323850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Arial" panose="020B0604020202020204" pitchFamily="34" charset="0"/>
              </a:rPr>
              <a:t>The X-axis depicts the portion of the population whereas the Y-axis shows the improvement by modeling. </a:t>
            </a:r>
          </a:p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>
                <a:cs typeface="Arial" panose="020B0604020202020204" pitchFamily="34" charset="0"/>
              </a:rPr>
              <a:t>Without any modeling there would be no improvement (any number multiplies itself is equal to the original number).</a:t>
            </a:r>
          </a:p>
        </p:txBody>
      </p:sp>
      <p:pic>
        <p:nvPicPr>
          <p:cNvPr id="6656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600" y="3844925"/>
            <a:ext cx="4762500" cy="2995613"/>
          </a:xfrm>
          <a:prstGeom prst="rect">
            <a:avLst/>
          </a:prstGeom>
          <a:noFill/>
          <a:ln>
            <a:noFill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1"/>
          <p:cNvSpPr txBox="1">
            <a:spLocks noChangeArrowheads="1"/>
          </p:cNvSpPr>
          <p:nvPr/>
        </p:nvSpPr>
        <p:spPr bwMode="auto">
          <a:xfrm>
            <a:off x="812800" y="800100"/>
            <a:ext cx="8459788" cy="3779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342900" indent="-34131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r>
              <a:rPr lang="en-US" altLang="en-US">
                <a:cs typeface="Arial" panose="020B0604020202020204" pitchFamily="34" charset="0"/>
              </a:rPr>
              <a:t>when 10% truck drivers are randomly drawn from the population, without modeling the predictive accuracy remains the same (10% X 1 = 10%).</a:t>
            </a:r>
          </a:p>
        </p:txBody>
      </p:sp>
      <p:pic>
        <p:nvPicPr>
          <p:cNvPr id="686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938" y="2720975"/>
            <a:ext cx="5994400" cy="3771900"/>
          </a:xfrm>
          <a:prstGeom prst="rect">
            <a:avLst/>
          </a:prstGeom>
          <a:noFill/>
          <a:ln>
            <a:noFill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1"/>
          <p:cNvSpPr txBox="1">
            <a:spLocks noChangeArrowheads="1"/>
          </p:cNvSpPr>
          <p:nvPr/>
        </p:nvSpPr>
        <p:spPr bwMode="auto">
          <a:xfrm>
            <a:off x="720725" y="539750"/>
            <a:ext cx="8640763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800000"/>
                </a:solidFill>
              </a:rPr>
              <a:t>Lift Chart</a:t>
            </a:r>
          </a:p>
        </p:txBody>
      </p:sp>
      <p:sp>
        <p:nvSpPr>
          <p:cNvPr id="70659" name="Text Box 2"/>
          <p:cNvSpPr txBox="1">
            <a:spLocks noChangeArrowheads="1"/>
          </p:cNvSpPr>
          <p:nvPr/>
        </p:nvSpPr>
        <p:spPr bwMode="auto">
          <a:xfrm>
            <a:off x="720725" y="1979613"/>
            <a:ext cx="8459788" cy="3779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430213" indent="-323850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/>
              <a:t>Predictive power or classification accuracy</a:t>
            </a:r>
          </a:p>
        </p:txBody>
      </p:sp>
      <p:pic>
        <p:nvPicPr>
          <p:cNvPr id="7066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938" y="2720975"/>
            <a:ext cx="5994400" cy="3771900"/>
          </a:xfrm>
          <a:prstGeom prst="rect">
            <a:avLst/>
          </a:prstGeom>
          <a:noFill/>
          <a:ln>
            <a:noFill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 Box 1"/>
          <p:cNvSpPr txBox="1">
            <a:spLocks noChangeArrowheads="1"/>
          </p:cNvSpPr>
          <p:nvPr/>
        </p:nvSpPr>
        <p:spPr bwMode="auto">
          <a:xfrm>
            <a:off x="812800" y="800100"/>
            <a:ext cx="8459788" cy="3779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342900" indent="-34131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r>
              <a:rPr lang="en-US" altLang="en-US">
                <a:cs typeface="Arial" panose="020B0604020202020204" pitchFamily="34" charset="0"/>
              </a:rPr>
              <a:t>Given this model the predictive accuracy for the category “every night” surges to almost 30%. </a:t>
            </a:r>
          </a:p>
        </p:txBody>
      </p:sp>
      <p:pic>
        <p:nvPicPr>
          <p:cNvPr id="7270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938" y="2720975"/>
            <a:ext cx="5994400" cy="3771900"/>
          </a:xfrm>
          <a:prstGeom prst="rect">
            <a:avLst/>
          </a:prstGeom>
          <a:noFill/>
          <a:ln>
            <a:noFill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1"/>
          <p:cNvSpPr txBox="1">
            <a:spLocks noChangeArrowheads="1"/>
          </p:cNvSpPr>
          <p:nvPr/>
        </p:nvSpPr>
        <p:spPr bwMode="auto">
          <a:xfrm>
            <a:off x="812800" y="800100"/>
            <a:ext cx="8459788" cy="3779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342900" indent="-34131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r>
              <a:rPr lang="en-US" altLang="en-US">
                <a:cs typeface="Arial" panose="020B0604020202020204" pitchFamily="34" charset="0"/>
              </a:rPr>
              <a:t>All lift curves would eventually converge to 1 because when the full population can be accessed, we have the exact information and hence no prediction is needed. </a:t>
            </a:r>
          </a:p>
        </p:txBody>
      </p:sp>
      <p:pic>
        <p:nvPicPr>
          <p:cNvPr id="7475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938" y="2720975"/>
            <a:ext cx="5994400" cy="3771900"/>
          </a:xfrm>
          <a:prstGeom prst="rect">
            <a:avLst/>
          </a:prstGeom>
          <a:noFill/>
          <a:ln>
            <a:noFill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 Box 1"/>
          <p:cNvSpPr txBox="1">
            <a:spLocks noChangeArrowheads="1"/>
          </p:cNvSpPr>
          <p:nvPr/>
        </p:nvSpPr>
        <p:spPr bwMode="auto">
          <a:xfrm>
            <a:off x="812800" y="800100"/>
            <a:ext cx="8459788" cy="3779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342900" indent="-34131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r>
              <a:rPr lang="en-US" altLang="en-US">
                <a:cs typeface="Arial" panose="020B0604020202020204" pitchFamily="34" charset="0"/>
              </a:rPr>
              <a:t>this model has the greatest predictive power for the category of “every night” but the weakest for “almost every night.” </a:t>
            </a:r>
          </a:p>
        </p:txBody>
      </p:sp>
      <p:pic>
        <p:nvPicPr>
          <p:cNvPr id="7680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938" y="2720975"/>
            <a:ext cx="5994400" cy="3771900"/>
          </a:xfrm>
          <a:prstGeom prst="rect">
            <a:avLst/>
          </a:prstGeom>
          <a:noFill/>
          <a:ln>
            <a:noFill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 Box 1"/>
          <p:cNvSpPr txBox="1">
            <a:spLocks noChangeArrowheads="1"/>
          </p:cNvSpPr>
          <p:nvPr/>
        </p:nvSpPr>
        <p:spPr bwMode="auto">
          <a:xfrm>
            <a:off x="696913" y="427038"/>
            <a:ext cx="8639175" cy="102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800000"/>
                </a:solidFill>
              </a:rPr>
              <a:t>Too many variables</a:t>
            </a:r>
          </a:p>
        </p:txBody>
      </p:sp>
      <p:sp>
        <p:nvSpPr>
          <p:cNvPr id="78851" name="Text Box 2"/>
          <p:cNvSpPr txBox="1">
            <a:spLocks noChangeArrowheads="1"/>
          </p:cNvSpPr>
          <p:nvPr/>
        </p:nvSpPr>
        <p:spPr bwMode="auto">
          <a:xfrm>
            <a:off x="696913" y="1341438"/>
            <a:ext cx="8610600" cy="4468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457200" indent="-457200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>
              <a:buFont typeface="Arial" panose="020B0604020202020204" pitchFamily="34" charset="0"/>
              <a:buChar char="•"/>
            </a:pPr>
            <a:r>
              <a:rPr lang="en-US" altLang="en-US"/>
              <a:t>Previously we discuss the problem of too many levels in a variable. </a:t>
            </a:r>
          </a:p>
          <a:p>
            <a:pPr eaLnBrk="1">
              <a:buFont typeface="Arial" panose="020B0604020202020204" pitchFamily="34" charset="0"/>
              <a:buChar char="•"/>
            </a:pPr>
            <a:r>
              <a:rPr lang="en-US" altLang="en-US"/>
              <a:t>When there are too many variables, regression faces a major problem: the order of entering the predictors would affect the result.</a:t>
            </a:r>
          </a:p>
          <a:p>
            <a:pPr eaLnBrk="1">
              <a:buFont typeface="Arial" panose="020B0604020202020204" pitchFamily="34" charset="0"/>
              <a:buChar char="•"/>
            </a:pPr>
            <a:r>
              <a:rPr lang="en-US" altLang="en-US"/>
              <a:t>You can tell the program to examine the contribution of each variable step by step </a:t>
            </a:r>
            <a:r>
              <a:rPr lang="en-US" altLang="en-US">
                <a:solidFill>
                  <a:srgbClr val="FF0000"/>
                </a:solidFill>
              </a:rPr>
              <a:t>(stepwise)</a:t>
            </a:r>
            <a:r>
              <a:rPr lang="en-US" altLang="en-US"/>
              <a:t>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925" y="4389438"/>
            <a:ext cx="4008438" cy="2378075"/>
          </a:xfrm>
          <a:prstGeom prst="rect">
            <a:avLst/>
          </a:prstGeom>
          <a:noFill/>
          <a:ln>
            <a:noFill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80899" name="Text Box 2"/>
          <p:cNvSpPr txBox="1">
            <a:spLocks noChangeArrowheads="1"/>
          </p:cNvSpPr>
          <p:nvPr/>
        </p:nvSpPr>
        <p:spPr bwMode="auto">
          <a:xfrm>
            <a:off x="731838" y="1646238"/>
            <a:ext cx="8459787" cy="400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430213" indent="-323850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/>
              <a:t>When some variables are strongly related to each other, the parameter estimates are biased. </a:t>
            </a:r>
            <a:r>
              <a:rPr lang="en-US" altLang="en-US">
                <a:solidFill>
                  <a:srgbClr val="FF0000"/>
                </a:solidFill>
              </a:rPr>
              <a:t>Red alert!</a:t>
            </a:r>
            <a:r>
              <a:rPr lang="en-US" altLang="en-US"/>
              <a:t> </a:t>
            </a:r>
          </a:p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/>
              <a:t>In this case, it is better to trim those redundant variables that cause the problem.</a:t>
            </a:r>
          </a:p>
        </p:txBody>
      </p:sp>
      <p:sp>
        <p:nvSpPr>
          <p:cNvPr id="80900" name="Text Box 3"/>
          <p:cNvSpPr txBox="1">
            <a:spLocks noChangeArrowheads="1"/>
          </p:cNvSpPr>
          <p:nvPr/>
        </p:nvSpPr>
        <p:spPr bwMode="auto">
          <a:xfrm>
            <a:off x="687388" y="365125"/>
            <a:ext cx="8640762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800000"/>
                </a:solidFill>
              </a:rPr>
              <a:t>Redundancy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ext Box 1"/>
          <p:cNvSpPr txBox="1">
            <a:spLocks noChangeArrowheads="1"/>
          </p:cNvSpPr>
          <p:nvPr/>
        </p:nvSpPr>
        <p:spPr bwMode="auto">
          <a:xfrm>
            <a:off x="720725" y="539750"/>
            <a:ext cx="8640763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800000"/>
                </a:solidFill>
              </a:rPr>
              <a:t>Ordinal stepwise regression</a:t>
            </a:r>
          </a:p>
        </p:txBody>
      </p:sp>
      <p:sp>
        <p:nvSpPr>
          <p:cNvPr id="82947" name="Text Box 2"/>
          <p:cNvSpPr txBox="1">
            <a:spLocks noChangeArrowheads="1"/>
          </p:cNvSpPr>
          <p:nvPr/>
        </p:nvSpPr>
        <p:spPr bwMode="auto">
          <a:xfrm>
            <a:off x="684213" y="1646238"/>
            <a:ext cx="8459787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430213" indent="-323850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 marL="1484313" indent="-568325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/>
              <a:t>To make the result easier to interpret, the DV can be converted from nominal to ordinal. e.g. </a:t>
            </a:r>
          </a:p>
          <a:p>
            <a:pPr eaLnBrk="1">
              <a:buSzPct val="45000"/>
              <a:buFont typeface="Wingdings" panose="05000000000000000000" pitchFamily="2" charset="2"/>
              <a:buNone/>
            </a:pPr>
            <a:endParaRPr lang="en-US" altLang="en-US"/>
          </a:p>
          <a:p>
            <a:pPr lvl="1">
              <a:buFont typeface="Times New Roman" panose="02020603050405020304" pitchFamily="18" charset="0"/>
              <a:buChar char="–"/>
            </a:pPr>
            <a:r>
              <a:rPr lang="en-US" altLang="en-US"/>
              <a:t>1: better 0: worse</a:t>
            </a:r>
          </a:p>
          <a:p>
            <a:pPr lvl="1">
              <a:buFont typeface="Times New Roman" panose="02020603050405020304" pitchFamily="18" charset="0"/>
              <a:buChar char="–"/>
            </a:pPr>
            <a:r>
              <a:rPr lang="en-US" altLang="en-US"/>
              <a:t>1: pass 0: fail </a:t>
            </a:r>
          </a:p>
          <a:p>
            <a:pPr lvl="1">
              <a:buFont typeface="Times New Roman" panose="02020603050405020304" pitchFamily="18" charset="0"/>
              <a:buChar char="–"/>
            </a:pPr>
            <a:r>
              <a:rPr lang="en-US" altLang="en-US"/>
              <a:t>1: proficient 0: not proficient</a:t>
            </a:r>
          </a:p>
          <a:p>
            <a:pPr lvl="1">
              <a:buFont typeface="Times New Roman" panose="02020603050405020304" pitchFamily="18" charset="0"/>
              <a:buChar char="–"/>
            </a:pPr>
            <a:r>
              <a:rPr lang="en-US" altLang="en-US"/>
              <a:t>1: Nikon photographers 0: Canon :)</a:t>
            </a:r>
          </a:p>
          <a:p>
            <a:pPr lvl="1">
              <a:buFont typeface="Times New Roman" panose="02020603050405020304" pitchFamily="18" charset="0"/>
              <a:buChar char="–"/>
            </a:pPr>
            <a:r>
              <a:rPr lang="en-US" altLang="en-US"/>
              <a:t>1: Mac users 0: Windows users :)</a:t>
            </a:r>
          </a:p>
        </p:txBody>
      </p:sp>
      <p:pic>
        <p:nvPicPr>
          <p:cNvPr id="8294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038" y="2743200"/>
            <a:ext cx="2789237" cy="1890713"/>
          </a:xfrm>
          <a:prstGeom prst="rect">
            <a:avLst/>
          </a:prstGeom>
          <a:noFill/>
          <a:ln>
            <a:noFill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475" y="3030538"/>
            <a:ext cx="5453063" cy="373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4995" name="Text Box 2"/>
          <p:cNvSpPr txBox="1">
            <a:spLocks noChangeArrowheads="1"/>
          </p:cNvSpPr>
          <p:nvPr/>
        </p:nvSpPr>
        <p:spPr bwMode="auto">
          <a:xfrm>
            <a:off x="720725" y="539750"/>
            <a:ext cx="8640763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800000"/>
                </a:solidFill>
              </a:rPr>
              <a:t>Ordinal stepwise regression</a:t>
            </a:r>
          </a:p>
        </p:txBody>
      </p:sp>
      <p:sp>
        <p:nvSpPr>
          <p:cNvPr id="84996" name="Text Box 3"/>
          <p:cNvSpPr txBox="1">
            <a:spLocks noChangeArrowheads="1"/>
          </p:cNvSpPr>
          <p:nvPr/>
        </p:nvSpPr>
        <p:spPr bwMode="auto">
          <a:xfrm>
            <a:off x="684213" y="1646238"/>
            <a:ext cx="8459787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430213" indent="-323850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/>
              <a:t>If the dependent variable is nominal, stepwise regression will force it to be ordinal. But if your coding is incorrect, you may misinterpret the result. 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ext Box 1"/>
          <p:cNvSpPr txBox="1">
            <a:spLocks noChangeArrowheads="1"/>
          </p:cNvSpPr>
          <p:nvPr/>
        </p:nvSpPr>
        <p:spPr bwMode="auto">
          <a:xfrm>
            <a:off x="720725" y="539750"/>
            <a:ext cx="8639175" cy="102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87043" name="Text Box 2"/>
          <p:cNvSpPr txBox="1">
            <a:spLocks noChangeArrowheads="1"/>
          </p:cNvSpPr>
          <p:nvPr/>
        </p:nvSpPr>
        <p:spPr bwMode="auto">
          <a:xfrm>
            <a:off x="720725" y="1979613"/>
            <a:ext cx="8458200" cy="377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pic>
        <p:nvPicPr>
          <p:cNvPr id="8704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" y="539750"/>
            <a:ext cx="5746750" cy="631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7045" name="Text Box 4"/>
          <p:cNvSpPr txBox="1">
            <a:spLocks noChangeArrowheads="1"/>
          </p:cNvSpPr>
          <p:nvPr/>
        </p:nvSpPr>
        <p:spPr bwMode="auto">
          <a:xfrm>
            <a:off x="6583363" y="822325"/>
            <a:ext cx="2651125" cy="4573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/>
            <a:r>
              <a:rPr lang="en-US" altLang="en-US" sz="2800"/>
              <a:t>You will be </a:t>
            </a:r>
            <a:r>
              <a:rPr lang="en-US" altLang="en-US" sz="2800">
                <a:solidFill>
                  <a:srgbClr val="FF0000"/>
                </a:solidFill>
              </a:rPr>
              <a:t>punished</a:t>
            </a:r>
            <a:r>
              <a:rPr lang="en-US" altLang="en-US" sz="2800"/>
              <a:t> if the analysis is not done properly!</a:t>
            </a:r>
          </a:p>
          <a:p>
            <a:pPr eaLnBrk="1"/>
            <a:r>
              <a:rPr lang="en-US" altLang="en-US" sz="2800"/>
              <a:t>Akaike Information Criterion Corrected (AICc): </a:t>
            </a:r>
            <a:r>
              <a:rPr lang="en-US" altLang="en-US" sz="2800">
                <a:solidFill>
                  <a:srgbClr val="FF0000"/>
                </a:solidFill>
              </a:rPr>
              <a:t>Penalty</a:t>
            </a:r>
            <a:r>
              <a:rPr lang="en-US" altLang="en-US" sz="2800"/>
              <a:t> against complexity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6613" y="2378075"/>
            <a:ext cx="6215062" cy="447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9091" name="Text Box 2"/>
          <p:cNvSpPr txBox="1">
            <a:spLocks noChangeArrowheads="1"/>
          </p:cNvSpPr>
          <p:nvPr/>
        </p:nvSpPr>
        <p:spPr bwMode="auto">
          <a:xfrm>
            <a:off x="823913" y="447675"/>
            <a:ext cx="8412162" cy="184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430213" indent="-323850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 dirty="0"/>
              <a:t>Science enjoyment is near the end of the list. But stepwise regression identifies it as the first most important predictor (see next slide)!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ext Box 1"/>
          <p:cNvSpPr txBox="1">
            <a:spLocks noChangeArrowheads="1"/>
          </p:cNvSpPr>
          <p:nvPr/>
        </p:nvSpPr>
        <p:spPr bwMode="auto">
          <a:xfrm>
            <a:off x="1279525" y="381000"/>
            <a:ext cx="7326313" cy="661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</a:pPr>
            <a:r>
              <a:rPr lang="en-US" altLang="en-US" sz="4400">
                <a:solidFill>
                  <a:srgbClr val="800000"/>
                </a:solidFill>
              </a:rPr>
              <a:t>Smallest AICc = Best</a:t>
            </a:r>
          </a:p>
        </p:txBody>
      </p:sp>
      <p:pic>
        <p:nvPicPr>
          <p:cNvPr id="9113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163" y="1076325"/>
            <a:ext cx="6248400" cy="585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ext Box 1"/>
          <p:cNvSpPr txBox="1">
            <a:spLocks noChangeArrowheads="1"/>
          </p:cNvSpPr>
          <p:nvPr/>
        </p:nvSpPr>
        <p:spPr bwMode="auto">
          <a:xfrm>
            <a:off x="720725" y="539750"/>
            <a:ext cx="8640763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4400">
                <a:solidFill>
                  <a:srgbClr val="800000"/>
                </a:solidFill>
              </a:rPr>
              <a:t>The finding is still too complicated</a:t>
            </a:r>
          </a:p>
        </p:txBody>
      </p:sp>
      <p:sp>
        <p:nvSpPr>
          <p:cNvPr id="93187" name="Text Box 2"/>
          <p:cNvSpPr txBox="1">
            <a:spLocks noChangeArrowheads="1"/>
          </p:cNvSpPr>
          <p:nvPr/>
        </p:nvSpPr>
        <p:spPr bwMode="auto">
          <a:xfrm>
            <a:off x="731838" y="1736725"/>
            <a:ext cx="6218237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430213" indent="-323850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/>
              <a:t>Stepwise regression identifies 17 variables that can predict PISA test performance.</a:t>
            </a:r>
          </a:p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/>
              <a:t>If a student asks me, “Professor, what can I do to improve my test performance in PISA?” Can I give him/her any practical advice? </a:t>
            </a:r>
          </a:p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/>
              <a:t>Compare with the decision tree (will be discussed later), stepwise regression tends to yield a more complicated model.</a:t>
            </a:r>
          </a:p>
        </p:txBody>
      </p:sp>
      <p:pic>
        <p:nvPicPr>
          <p:cNvPr id="9318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563" y="1828800"/>
            <a:ext cx="2217737" cy="3138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ext Box 1"/>
          <p:cNvSpPr txBox="1">
            <a:spLocks noChangeArrowheads="1"/>
          </p:cNvSpPr>
          <p:nvPr/>
        </p:nvSpPr>
        <p:spPr bwMode="auto">
          <a:xfrm>
            <a:off x="687388" y="549275"/>
            <a:ext cx="8640762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4400" dirty="0" smtClean="0">
                <a:solidFill>
                  <a:srgbClr val="800000"/>
                </a:solidFill>
              </a:rPr>
              <a:t>Assignment</a:t>
            </a:r>
            <a:endParaRPr lang="en-US" altLang="en-US" sz="4400" dirty="0">
              <a:solidFill>
                <a:srgbClr val="800000"/>
              </a:solidFill>
            </a:endParaRPr>
          </a:p>
        </p:txBody>
      </p:sp>
      <p:sp>
        <p:nvSpPr>
          <p:cNvPr id="95235" name="Text Box 2"/>
          <p:cNvSpPr txBox="1">
            <a:spLocks noChangeArrowheads="1"/>
          </p:cNvSpPr>
          <p:nvPr/>
        </p:nvSpPr>
        <p:spPr bwMode="auto">
          <a:xfrm>
            <a:off x="777875" y="1722437"/>
            <a:ext cx="8459787" cy="4800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430213" indent="-323850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32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8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4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 sz="2000">
                <a:solidFill>
                  <a:srgbClr val="006B6B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 dirty="0"/>
              <a:t>Open the sample data set “Children's popularity” from JMP. The data set contains children ratings of perceived importance of traits for gaining </a:t>
            </a:r>
            <a:r>
              <a:rPr lang="en-US" altLang="en-US" sz="2800" dirty="0" smtClean="0"/>
              <a:t>popularity. What </a:t>
            </a:r>
            <a:r>
              <a:rPr lang="en-US" altLang="en-US" sz="2800" dirty="0"/>
              <a:t>variables can predict </a:t>
            </a:r>
            <a:r>
              <a:rPr lang="en-US" altLang="en-US" sz="2800"/>
              <a:t>their </a:t>
            </a:r>
            <a:r>
              <a:rPr lang="en-US" altLang="en-US" sz="2800" smtClean="0"/>
              <a:t>goals?</a:t>
            </a:r>
            <a:endParaRPr lang="en-US" altLang="en-US" sz="2800" dirty="0" smtClean="0"/>
          </a:p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 dirty="0" smtClean="0"/>
              <a:t>Open Fit Model from Analyze. Put goals into Y.</a:t>
            </a:r>
            <a:endParaRPr lang="en-US" altLang="en-US" sz="2800" dirty="0"/>
          </a:p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 dirty="0" smtClean="0"/>
              <a:t>Add </a:t>
            </a:r>
            <a:r>
              <a:rPr lang="en-US" altLang="en-US" sz="2800" dirty="0"/>
              <a:t>gender, </a:t>
            </a:r>
            <a:r>
              <a:rPr lang="en-US" altLang="en-US" sz="2800" dirty="0" smtClean="0"/>
              <a:t>grade</a:t>
            </a:r>
            <a:r>
              <a:rPr lang="en-US" altLang="en-US" sz="2800" dirty="0"/>
              <a:t>, age, race, urban/rural, and the four traits (grades, sports, looks, money) into </a:t>
            </a:r>
            <a:r>
              <a:rPr lang="en-US" altLang="en-US" sz="2800" dirty="0" smtClean="0"/>
              <a:t>“Construct model effects”. </a:t>
            </a:r>
            <a:endParaRPr lang="en-US" altLang="en-US" sz="2800" dirty="0"/>
          </a:p>
          <a:p>
            <a:pPr eaLnBrk="1">
              <a:buSzPct val="45000"/>
              <a:buFont typeface="Wingdings" panose="05000000000000000000" pitchFamily="2" charset="2"/>
              <a:buChar char=""/>
            </a:pPr>
            <a:r>
              <a:rPr lang="en-US" altLang="en-US" sz="2800" dirty="0"/>
              <a:t>Run a logistic regression model. Do the </a:t>
            </a:r>
            <a:r>
              <a:rPr lang="en-US" altLang="en-US" sz="2800" i="1" dirty="0"/>
              <a:t>p</a:t>
            </a:r>
            <a:r>
              <a:rPr lang="en-US" altLang="en-US" sz="2800" dirty="0"/>
              <a:t> values look good? Can you trust the result? Why or why not? 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561</TotalTime>
  <Words>2335</Words>
  <Application>Microsoft Macintosh PowerPoint</Application>
  <PresentationFormat>Custom</PresentationFormat>
  <Paragraphs>239</Paragraphs>
  <Slides>54</Slides>
  <Notes>54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1" baseType="lpstr">
      <vt:lpstr>Arial</vt:lpstr>
      <vt:lpstr>Arial Unicode MS</vt:lpstr>
      <vt:lpstr>Microsoft YaHei</vt:lpstr>
      <vt:lpstr>Symbol</vt:lpstr>
      <vt:lpstr>Times New Roman</vt:lpstr>
      <vt:lpstr>Wingdings</vt:lpstr>
      <vt:lpstr>Office Theme</vt:lpstr>
      <vt:lpstr>Logistic regression  Chong Ho Yu (Alex)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Tunnel</dc:title>
  <dc:creator>.</dc:creator>
  <dc:description>Presentation Layout Template</dc:description>
  <cp:lastModifiedBy>Microsoft Office User</cp:lastModifiedBy>
  <cp:revision>144</cp:revision>
  <cp:lastPrinted>2014-09-30T06:56:37Z</cp:lastPrinted>
  <dcterms:created xsi:type="dcterms:W3CDTF">2013-05-14T06:02:52Z</dcterms:created>
  <dcterms:modified xsi:type="dcterms:W3CDTF">2015-10-12T18:05:31Z</dcterms:modified>
</cp:coreProperties>
</file>