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</p:sldMasterIdLst>
  <p:notesMasterIdLst>
    <p:notesMasterId r:id="rId46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8" r:id="rId30"/>
    <p:sldId id="279" r:id="rId31"/>
    <p:sldId id="280" r:id="rId32"/>
    <p:sldId id="282" r:id="rId33"/>
    <p:sldId id="283" r:id="rId34"/>
    <p:sldId id="293" r:id="rId35"/>
    <p:sldId id="294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</p:sldIdLst>
  <p:sldSz cx="10080625" cy="7559675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158" y="6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sldImg"/>
          </p:nvPr>
        </p:nvSpPr>
        <p:spPr bwMode="auto">
          <a:xfrm>
            <a:off x="1138238" y="763588"/>
            <a:ext cx="5494337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9218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endParaRPr lang="en-US" altLang="en-US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endParaRPr lang="en-US" alt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endParaRPr lang="en-US" alt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fld id="{10DC852D-7FA3-4C7F-9DD5-DCB8DCD44C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00302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265F3B1-8BBC-4BE4-9806-F676BC0A9E28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4812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5919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455AD1E-576A-478D-9239-128AECAF1E0E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4915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4077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57C4E9A-1CE8-4728-9013-237C3C6C7D3B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5017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4433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2FBD7A6-2651-4697-A2F2-F864B7953F25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5120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27927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F1E27A0-E056-453A-9816-93A18ECF48B6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5222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3543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5B05E23-C8FB-4A03-ABE1-162CFE071EDC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5324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435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4910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C69505E-1B91-40DD-A8CC-19A4B09E7D55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5427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71303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3A1C9F5-C388-47A9-8182-442692F8F37B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5529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29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4484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871B996-1215-4591-8A55-88F69495FF1F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5632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75710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D8B6BF5-A5F1-4FF8-B13E-F6610E2B039A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5734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734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87228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8DB4F24-BAEF-4D43-AA4F-0A09E006D853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5836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18985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C69AA13-D1E8-416D-B022-943661D0EE8C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5939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73337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DC50530-78E7-4B3D-B9B9-7900AF5F705C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6041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1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07304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B587669-B1BA-4C6B-AF6F-B32A885D4072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6144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92459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EF39AE6-58F5-437B-989C-4DFF2AE595CF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6246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46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77477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B5463FE-520C-4F49-A88A-950727972A11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6348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13441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87C38A5-FAD3-4691-A60A-034823755172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6451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34489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05DA1D6-FC69-49B6-9626-C2D23CF52A6E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6553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3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81890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00CE572-0DCD-4347-A7B6-76082A332DD9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665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698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184F944-1003-4039-A3D6-4EBDE8BEEC7E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6758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4513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8908543-531C-4E95-BCF5-3EB1BB875211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6860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861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40213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E2D42D6-1A88-4881-9810-A99BD9180CA0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706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06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56305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A99AEF2-E4B8-4BE7-B131-866FD85716DA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716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6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29935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3D44560-959B-4CA9-A2CD-B51A7E96AE31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7270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270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865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CB7DE7-1E4C-412B-9F62-000280805DE2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7475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475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61657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3E7F4E3-A928-4CD9-9BA9-4D52DA3D5AEA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7577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57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57913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FFAAB0E-D122-422F-9ACE-65B9DC5E6D17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696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96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13388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EE5C196-6D74-4F0B-8993-97FC0CC8C961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7372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373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80813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2CE95D1-88DB-4D4D-84E2-5E6D228929BA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7680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680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63631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B537887-2748-4CCE-85DF-BD3EB1EE0A20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7782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782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70388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AE1F8CE-39BE-45EB-8DCB-E63A6F28C545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7884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885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04710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4F0A253-D003-4AD0-9F1C-0127CBFAE048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7987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987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84070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D68A91B-CF76-4507-923F-54E79CE06CB3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8089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089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942684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027CCEE-F9FC-48AB-A90B-42B53FA1B60C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8192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2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982752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36B373C-C864-41BE-B716-22C3858EA6A6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8294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294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696263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A525B62-BA6A-409B-8AF2-51D6E679D3CB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8396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397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169993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1F19BB5-43ED-4251-ADFC-C76EBBAFC519}" type="slidenum">
              <a:rPr lang="en-US" altLang="en-US"/>
              <a:pPr/>
              <a:t>37</a:t>
            </a:fld>
            <a:endParaRPr lang="en-US" altLang="en-US"/>
          </a:p>
        </p:txBody>
      </p:sp>
      <p:sp>
        <p:nvSpPr>
          <p:cNvPr id="8499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499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7976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D267F48-1904-433C-B5A6-1C2EF4940B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6522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4AAA919-C8B5-44B4-8D90-2380086546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1019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94B1632-781F-444D-AA01-58E06A5294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7371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9A3ECC5-FC0D-4358-B0A0-16A2F45E5F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6951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1900EB7-3421-46E6-9E27-96F76D9893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8249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723FD7D-11F2-49AC-A191-DC2F6A5002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9643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3E31241-1A42-4F43-9B7A-34EB3E76A5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7366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3917FD7-32EF-4B83-BC25-8FDE904381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5339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AB432DD-5448-49BC-91FB-C73E862E02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6891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A36FFD1-8D12-42CF-A6CC-EA4485BAF0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5727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9747D3-9662-4B6E-A4B7-48290DFA91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8461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E071965-C35D-4B4F-9B56-9C90CC2101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53977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C6ECA4C-5C61-4435-AE2A-77A73392D5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28450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43112C5-4798-4F53-B052-BDE691E118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3749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725" y="1979613"/>
            <a:ext cx="4349750" cy="41386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2875" y="1979613"/>
            <a:ext cx="4351338" cy="41386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1EE43F4-A913-4008-9793-B3B5DC3CCE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39420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5867BB1-FE8B-4BFB-AF35-4DF62932E3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12211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0105231-758E-4310-BDC8-CAAEDC391B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82774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C165E7B-3B54-414D-AD12-D78970A14E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34158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5C1B06E-961F-48C9-9DAE-950E713AF3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45357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E8D9E27-8D2E-42DC-B025-B07F4F9688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7313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927E4C4-3B9F-4EF8-8186-85FE1860ED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0555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7263" y="301625"/>
            <a:ext cx="2266950" cy="5816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1625" cy="5816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1EC6991-BC94-457B-82EF-A7105BB49F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82607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01275A9-50F6-4816-9581-0E0BD5B206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04151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06C54C9-1F8F-414B-B96D-34185132ED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59896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E1C1840-71F0-454C-8429-4BDC7DD806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00688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725" y="1979613"/>
            <a:ext cx="4152900" cy="37782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6025" y="1979613"/>
            <a:ext cx="4152900" cy="37782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41BE4EC-0AF2-4FE4-8050-0825158CB0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82124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BB28D6D-3339-4CC4-9848-0693831588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18586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33EC261-AA2D-4848-AB8B-DF709FB1FD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36425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00EE66F-2CF6-4096-A026-642E44407B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13147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306EA1D-CBDE-4ECE-B14F-2B4FF295CD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9621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C0A52AD-82B1-462B-8B6A-6C5959B69C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16329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CE81315-E9C9-457B-BFCE-CE33B4B2BA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70689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00900" y="539750"/>
            <a:ext cx="2159000" cy="5218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725" y="539750"/>
            <a:ext cx="6327775" cy="52181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394D987-AF03-458B-87AC-5B6B6A5975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44983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5DA55A7-42B0-4E5B-A519-4F63BBA23F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7837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21C3E35-B606-465F-BE38-3044E75C32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42897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A6623E9-5C12-4A44-B30F-C464361532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01013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BDA6DD9-F689-4040-9D35-FE9FF8B8C3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28803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2CE6127-537E-4C13-82F3-974048955D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66145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2BD45AB-BCF6-4BE4-A0D6-C545C2A268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12533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4E53BEF-A7D8-4DFF-804D-EAF881E6D1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95636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FD8DA21-12C1-4A15-A9F9-DA3FAF8467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3317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CDDE767-5217-4754-9FF0-7B441AF0AC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23030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C575B2F-7EC3-4D4D-A933-F444ED7248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26154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02A1923-9E08-4199-8565-2C689F8B43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27035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A68E196-387C-4653-9D2E-06E4A23027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9936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C36CD37-5123-472E-93D1-510BC256FB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07089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D1E7F23-FD67-4BAD-8EAB-7837DE838A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86948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3990975" cy="4987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768475"/>
            <a:ext cx="3990975" cy="4987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6321032-38D5-4233-BB98-80BC83F063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78999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00F3545-B72F-49DA-9E7E-A286568291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345192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3EB7222-1328-40C8-ACD5-45277DC9CE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04062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EC86692-3646-414C-A857-1BC74A3CC8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44663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D59458B-C824-4E6C-85C3-A1EC6A5074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66191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8EC8048-D0EF-475A-9E24-1850A3E928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04018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2EFD165-FFB6-4844-A7C9-128160EC04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431359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0663" y="301625"/>
            <a:ext cx="2068512" cy="64547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0363" y="301625"/>
            <a:ext cx="6057900" cy="6454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4C31E05-C82C-425C-A380-594EFD25AE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78788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32D631F-BC31-46C2-A111-CAED54AAF0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61209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EBB9A98-310A-4454-BD30-BFC912EA7C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874491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6220CE7-76D3-4423-85E8-48E8816A4A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37007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79613" y="1768475"/>
            <a:ext cx="3810000" cy="3810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2013" y="1768475"/>
            <a:ext cx="3811587" cy="3810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48E9147-E73F-4EFD-A91F-BA80AE20FA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05129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84120EE-A0A1-4BC0-B5EF-E31DAEE26A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529674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CCCB7BC-BA5F-406D-BF3A-FA9B987DB1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781257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D83131E-2B1F-4441-B1A6-1DAE3DEAAC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09386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C4FDB51-76CF-413C-8526-A8D8D211D7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45471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9ED3ADB-9EAF-4538-9BFA-93A8ED1D21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018731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4B0D090-2089-4D58-91C6-6D4384B6CF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323872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37488" y="301625"/>
            <a:ext cx="1952625" cy="5276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79613" y="301625"/>
            <a:ext cx="5705475" cy="5276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B93A159-586E-44CD-B4FB-10FE9F6887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069513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6119F7F-85FF-44B2-AD75-5C5353E67A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085746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549874E-CC17-41BE-A40E-6BD3CFBF9E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922326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15F1B9F-08E6-4C2B-A634-7EAB1B969A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747358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4821331-2798-4EC6-8F59-A6FFACB263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13096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FF02C12-A421-4670-B3ED-62C21584CB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414145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C542DAB-699C-4E9D-848B-6622B718FE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972684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9E70B3E-55C7-4ABE-9C32-969BF63595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7776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9B7F14A-EE0A-4AD8-B2BE-B08B075536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22580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8FA2ED4-7B9B-4A82-B830-B2B67B56F5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852059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613117C-9044-447E-83BF-003BF284DB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694194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2273FFF-160D-450E-97CF-6FB2D078D1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71764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6B00EBE-A014-4C8F-8466-E6BF9BBF17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73234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6318B83-76BE-4389-BC05-625FF77EE3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027835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C454C47-911C-4558-B17C-1E7C7F9FFC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825303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63" y="1979613"/>
            <a:ext cx="4062412" cy="39576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06975" y="1979613"/>
            <a:ext cx="4064000" cy="39576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260FC74-A118-43BD-B46E-36095C42BB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153016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EDD106D-B9BC-47A0-AD3C-6012DFC40A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31775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CA80A01-F9AF-4A44-8B75-51F5C20878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914343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E427C09-078F-47D6-B544-ED3A622B51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090285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756BED2-5146-433E-BF5D-C1DEC84724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301613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115F1DF-62C0-419D-94F1-DD7234EB1A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76933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564D48C-818F-45F4-A2E0-272C9B069A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682322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45338" y="554038"/>
            <a:ext cx="2212975" cy="53832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554038"/>
            <a:ext cx="6489700" cy="53832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E516368-2F39-4849-AA32-A63215B880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482254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554038"/>
            <a:ext cx="8855075" cy="1260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539750" y="6419850"/>
            <a:ext cx="2346325" cy="519113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448050" y="6419850"/>
            <a:ext cx="3194050" cy="519113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7083425" y="6419850"/>
            <a:ext cx="2346325" cy="519113"/>
          </a:xfrm>
        </p:spPr>
        <p:txBody>
          <a:bodyPr/>
          <a:lstStyle>
            <a:lvl1pPr>
              <a:defRPr/>
            </a:lvl1pPr>
          </a:lstStyle>
          <a:p>
            <a:fld id="{CE8D47C3-EC5A-4531-9981-E8B56C095E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8373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endParaRPr lang="en-US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fld id="{42448F68-16A9-4185-8486-71542D87736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13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725" y="1979613"/>
            <a:ext cx="8853488" cy="4138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12775" y="656272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556000" y="6562725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335838" y="656272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fld id="{0C9DD2CD-1AF3-4D19-81F1-DE91F42477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kern="1200">
          <a:solidFill>
            <a:srgbClr val="280099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280099"/>
          </a:solidFill>
          <a:latin typeface="Arial" panose="020B0604020202020204" pitchFamily="34" charset="0"/>
          <a:cs typeface="Arial Unicode MS" panose="020B0604020202020204" pitchFamily="34" charset="-128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8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8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8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8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8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20725" y="539750"/>
            <a:ext cx="8639175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725" y="1979613"/>
            <a:ext cx="8458200" cy="377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76275" y="6300788"/>
            <a:ext cx="2346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19475" y="6318250"/>
            <a:ext cx="32210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011988" y="6318250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fld id="{5C897E13-B513-4193-B268-AE7EE5C13C9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kern="1200">
          <a:solidFill>
            <a:srgbClr val="8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6B6B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6B6B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6B6B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6B6B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6B6B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fld id="{FC3992A9-6855-4338-8F3E-CD7649AB2D1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00008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000080"/>
          </a:solidFill>
          <a:latin typeface="Arial" panose="020B0604020202020204" pitchFamily="34" charset="0"/>
          <a:cs typeface="Arial Unicode MS" panose="020B0604020202020204" pitchFamily="34" charset="-128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000080"/>
          </a:solidFill>
          <a:latin typeface="Arial" panose="020B0604020202020204" pitchFamily="34" charset="0"/>
          <a:cs typeface="Arial Unicode MS" panose="020B0604020202020204" pitchFamily="34" charset="-128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000080"/>
          </a:solidFill>
          <a:latin typeface="Arial" panose="020B0604020202020204" pitchFamily="34" charset="0"/>
          <a:cs typeface="Arial Unicode MS" panose="020B0604020202020204" pitchFamily="34" charset="-128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000080"/>
          </a:solidFill>
          <a:latin typeface="Arial" panose="020B0604020202020204" pitchFamily="34" charset="0"/>
          <a:cs typeface="Arial Unicode MS" panose="020B0604020202020204" pitchFamily="34" charset="-128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000080"/>
          </a:solidFill>
          <a:latin typeface="Arial" panose="020B0604020202020204" pitchFamily="34" charset="0"/>
          <a:cs typeface="Arial Unicode MS" panose="020B0604020202020204" pitchFamily="34" charset="-128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000080"/>
          </a:solidFill>
          <a:latin typeface="Arial" panose="020B0604020202020204" pitchFamily="34" charset="0"/>
          <a:cs typeface="Arial Unicode MS" panose="020B0604020202020204" pitchFamily="34" charset="-128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000080"/>
          </a:solidFill>
          <a:latin typeface="Arial" panose="020B0604020202020204" pitchFamily="34" charset="0"/>
          <a:cs typeface="Arial Unicode MS" panose="020B0604020202020204" pitchFamily="34" charset="-128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000080"/>
          </a:solidFill>
          <a:latin typeface="Arial" panose="020B0604020202020204" pitchFamily="34" charset="0"/>
          <a:cs typeface="Arial Unicode MS" panose="020B0604020202020204" pitchFamily="34" charset="-128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60363" y="301625"/>
            <a:ext cx="8278812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8134350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014663" y="6886575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435725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fld id="{28318336-A245-42DD-BA54-8A40F32718D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 kern="1200">
          <a:solidFill>
            <a:srgbClr val="198A8A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>
          <a:solidFill>
            <a:srgbClr val="198A8A"/>
          </a:solidFill>
          <a:latin typeface="Arial" panose="020B0604020202020204" pitchFamily="34" charset="0"/>
          <a:cs typeface="Arial Unicode MS" panose="020B0604020202020204" pitchFamily="34" charset="-128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>
          <a:solidFill>
            <a:srgbClr val="198A8A"/>
          </a:solidFill>
          <a:latin typeface="Arial" panose="020B0604020202020204" pitchFamily="34" charset="0"/>
          <a:cs typeface="Arial Unicode MS" panose="020B0604020202020204" pitchFamily="34" charset="-128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>
          <a:solidFill>
            <a:srgbClr val="198A8A"/>
          </a:solidFill>
          <a:latin typeface="Arial" panose="020B0604020202020204" pitchFamily="34" charset="0"/>
          <a:cs typeface="Arial Unicode MS" panose="020B0604020202020204" pitchFamily="34" charset="-128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>
          <a:solidFill>
            <a:srgbClr val="198A8A"/>
          </a:solidFill>
          <a:latin typeface="Arial" panose="020B0604020202020204" pitchFamily="34" charset="0"/>
          <a:cs typeface="Arial Unicode MS" panose="020B0604020202020204" pitchFamily="34" charset="-128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>
          <a:solidFill>
            <a:srgbClr val="198A8A"/>
          </a:solidFill>
          <a:latin typeface="Arial" panose="020B0604020202020204" pitchFamily="34" charset="0"/>
          <a:cs typeface="Arial Unicode MS" panose="020B0604020202020204" pitchFamily="34" charset="-128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>
          <a:solidFill>
            <a:srgbClr val="198A8A"/>
          </a:solidFill>
          <a:latin typeface="Arial" panose="020B0604020202020204" pitchFamily="34" charset="0"/>
          <a:cs typeface="Arial Unicode MS" panose="020B0604020202020204" pitchFamily="34" charset="-128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>
          <a:solidFill>
            <a:srgbClr val="198A8A"/>
          </a:solidFill>
          <a:latin typeface="Arial" panose="020B0604020202020204" pitchFamily="34" charset="0"/>
          <a:cs typeface="Arial Unicode MS" panose="020B0604020202020204" pitchFamily="34" charset="-128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>
          <a:solidFill>
            <a:srgbClr val="198A8A"/>
          </a:solidFill>
          <a:latin typeface="Arial" panose="020B0604020202020204" pitchFamily="34" charset="0"/>
          <a:cs typeface="Arial Unicode MS" panose="020B0604020202020204" pitchFamily="34" charset="-128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635375" y="301625"/>
            <a:ext cx="6154738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79613" y="1768475"/>
            <a:ext cx="7773987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1763713" y="6094413"/>
            <a:ext cx="2346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4203700" y="6707188"/>
            <a:ext cx="31940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515225" y="6707188"/>
            <a:ext cx="2346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fld id="{EC1AEA8F-1C66-4A9E-999F-43955DB35FA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 i="1" kern="1200">
          <a:solidFill>
            <a:srgbClr val="800000"/>
          </a:solidFill>
          <a:latin typeface="+mj-lt"/>
          <a:ea typeface="+mj-ea"/>
          <a:cs typeface="+mj-cs"/>
        </a:defRPr>
      </a:lvl1pPr>
      <a:lvl2pPr marL="742950" indent="-285750" algn="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 i="1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2pPr>
      <a:lvl3pPr marL="1143000" indent="-228600" algn="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 i="1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3pPr>
      <a:lvl4pPr marL="1600200" indent="-228600" algn="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 i="1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4pPr>
      <a:lvl5pPr marL="2057400" indent="-228600" algn="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 i="1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5pPr>
      <a:lvl6pPr marL="2514600" indent="-228600" algn="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 i="1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6pPr>
      <a:lvl7pPr marL="2971800" indent="-228600" algn="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 i="1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7pPr>
      <a:lvl8pPr marL="3429000" indent="-228600" algn="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 i="1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8pPr>
      <a:lvl9pPr marL="3886200" indent="-228600" algn="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 i="1">
          <a:solidFill>
            <a:srgbClr val="800000"/>
          </a:solidFill>
          <a:latin typeface="Arial" panose="020B0604020202020204" pitchFamily="34" charset="0"/>
          <a:cs typeface="Arial Unicode MS" panose="020B0604020202020204" pitchFamily="34" charset="-128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01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76263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fld id="{14F557D2-BC00-4B17-A80C-E694946DAF0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 kern="1200">
          <a:solidFill>
            <a:srgbClr val="FFFFFF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>
          <a:solidFill>
            <a:srgbClr val="FFFFFF"/>
          </a:solidFill>
          <a:latin typeface="Times New Roman" panose="02020603050405020304" pitchFamily="18" charset="0"/>
          <a:cs typeface="Arial Unicode MS" panose="020B0604020202020204" pitchFamily="34" charset="-128"/>
        </a:defRPr>
      </a:lvl2pPr>
      <a:lvl3pPr marL="1143000" indent="-22860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>
          <a:solidFill>
            <a:srgbClr val="FFFFFF"/>
          </a:solidFill>
          <a:latin typeface="Times New Roman" panose="02020603050405020304" pitchFamily="18" charset="0"/>
          <a:cs typeface="Arial Unicode MS" panose="020B0604020202020204" pitchFamily="34" charset="-128"/>
        </a:defRPr>
      </a:lvl3pPr>
      <a:lvl4pPr marL="1600200" indent="-22860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>
          <a:solidFill>
            <a:srgbClr val="FFFFFF"/>
          </a:solidFill>
          <a:latin typeface="Times New Roman" panose="02020603050405020304" pitchFamily="18" charset="0"/>
          <a:cs typeface="Arial Unicode MS" panose="020B0604020202020204" pitchFamily="34" charset="-128"/>
        </a:defRPr>
      </a:lvl4pPr>
      <a:lvl5pPr marL="2057400" indent="-22860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>
          <a:solidFill>
            <a:srgbClr val="FFFFFF"/>
          </a:solidFill>
          <a:latin typeface="Times New Roman" panose="02020603050405020304" pitchFamily="18" charset="0"/>
          <a:cs typeface="Arial Unicode MS" panose="020B0604020202020204" pitchFamily="34" charset="-128"/>
        </a:defRPr>
      </a:lvl5pPr>
      <a:lvl6pPr marL="2514600" indent="-22860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>
          <a:solidFill>
            <a:srgbClr val="FFFFFF"/>
          </a:solidFill>
          <a:latin typeface="Times New Roman" panose="02020603050405020304" pitchFamily="18" charset="0"/>
          <a:cs typeface="Arial Unicode MS" panose="020B0604020202020204" pitchFamily="34" charset="-128"/>
        </a:defRPr>
      </a:lvl6pPr>
      <a:lvl7pPr marL="2971800" indent="-22860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>
          <a:solidFill>
            <a:srgbClr val="FFFFFF"/>
          </a:solidFill>
          <a:latin typeface="Times New Roman" panose="02020603050405020304" pitchFamily="18" charset="0"/>
          <a:cs typeface="Arial Unicode MS" panose="020B0604020202020204" pitchFamily="34" charset="-128"/>
        </a:defRPr>
      </a:lvl7pPr>
      <a:lvl8pPr marL="3429000" indent="-22860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>
          <a:solidFill>
            <a:srgbClr val="FFFFFF"/>
          </a:solidFill>
          <a:latin typeface="Times New Roman" panose="02020603050405020304" pitchFamily="18" charset="0"/>
          <a:cs typeface="Arial Unicode MS" panose="020B0604020202020204" pitchFamily="34" charset="-128"/>
        </a:defRPr>
      </a:lvl8pPr>
      <a:lvl9pPr marL="3886200" indent="-22860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>
          <a:solidFill>
            <a:srgbClr val="FFFFFF"/>
          </a:solidFill>
          <a:latin typeface="Times New Roman" panose="02020603050405020304" pitchFamily="18" charset="0"/>
          <a:cs typeface="Arial Unicode MS" panose="020B0604020202020204" pitchFamily="34" charset="-128"/>
        </a:defRPr>
      </a:lvl9pPr>
    </p:titleStyle>
    <p:bodyStyle>
      <a:lvl1pPr marL="342900" indent="-342900" algn="l" defTabSz="457200" rtl="0" fontAlgn="base" hangingPunct="0">
        <a:lnSpc>
          <a:spcPct val="95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5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554038"/>
            <a:ext cx="8855075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92163" y="1979613"/>
            <a:ext cx="8278812" cy="3957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39750" y="6419850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419850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endParaRPr lang="en-US" alt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083425" y="6419850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defRPr>
            </a:lvl1pPr>
          </a:lstStyle>
          <a:p>
            <a:fld id="{30C613D7-0944-4643-9A40-1AF775C686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b="1">
          <a:solidFill>
            <a:srgbClr val="000000"/>
          </a:solidFill>
          <a:latin typeface="Arial" panose="020B0604020202020204" pitchFamily="34" charset="0"/>
          <a:cs typeface="Arial Unicode MS" panose="020B0604020202020204" pitchFamily="34" charset="-128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8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8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8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8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8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Mixed modeling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914400" y="5943600"/>
            <a:ext cx="8280400" cy="8540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28224" rIns="0" bIns="0" anchor="ctr"/>
          <a:lstStyle/>
          <a:p>
            <a:pPr marL="0" indent="0"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>
                <a:solidFill>
                  <a:srgbClr val="000000"/>
                </a:solidFill>
              </a:rPr>
              <a:t>Chong Ho Yu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1554163"/>
            <a:ext cx="2389187" cy="298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100" y="2625725"/>
            <a:ext cx="2200275" cy="330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725" y="1554163"/>
            <a:ext cx="2366963" cy="361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613" y="3565525"/>
            <a:ext cx="2139950" cy="320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Violation of assumption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8280400" cy="4462462"/>
          </a:xfrm>
          <a:ln/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/>
              <a:t>In between-subject ANOVA one of the parametric </a:t>
            </a:r>
            <a:r>
              <a:rPr lang="en-US" altLang="en-US" dirty="0" smtClean="0"/>
              <a:t>assumptions </a:t>
            </a:r>
            <a:r>
              <a:rPr lang="en-US" altLang="en-US" dirty="0"/>
              <a:t>is independence of observations.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/>
              <a:t>This assumption is violated when you use </a:t>
            </a:r>
            <a:r>
              <a:rPr lang="en-US" altLang="en-US" dirty="0">
                <a:solidFill>
                  <a:srgbClr val="FF0000"/>
                </a:solidFill>
              </a:rPr>
              <a:t>multi-stage sampling</a:t>
            </a:r>
            <a:r>
              <a:rPr lang="en-US" altLang="en-US" dirty="0"/>
              <a:t> e.g. sample states → school districts → schools → classes → students.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/>
              <a:t>Responses from the same group (class, school...etc.) are correlated.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Violation of assumption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709738"/>
            <a:ext cx="8280400" cy="3959225"/>
          </a:xfrm>
          <a:ln/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In within-subject ANOVA (repeated measures) one of the assumptions is that the covariance matrix structure meets the requirement of </a:t>
            </a:r>
            <a:r>
              <a:rPr lang="en-US" altLang="en-US">
                <a:solidFill>
                  <a:srgbClr val="FF0000"/>
                </a:solidFill>
              </a:rPr>
              <a:t>compound symmetry</a:t>
            </a:r>
            <a:r>
              <a:rPr lang="en-US" altLang="en-US"/>
              <a:t> (the covariance between measurement times is constant; don't worry about what it means now). 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Very often it is violated. 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13" y="5608638"/>
            <a:ext cx="4932362" cy="124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474663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HLM= Multi-level modeling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8280400" cy="3959225"/>
          </a:xfrm>
          <a:ln/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Hierarchical linear modeling (HLM)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Multi-level modeling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Take the data structure into account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The data structure is hierarchical or multi-level (e.g. state, school district, school, class, student) 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The data are correlated and repeated (e.g. week1, week2, week3, week4...etc.)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Other names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736725"/>
            <a:ext cx="8280400" cy="2103438"/>
          </a:xfrm>
          <a:ln/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Random coefficient regression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Covariance component modeling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Mixed modeling: Fixed and random effects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3" y="3606800"/>
            <a:ext cx="8167687" cy="336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98488"/>
            <a:ext cx="8856662" cy="1171575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Questions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8280400" cy="4006850"/>
          </a:xfrm>
          <a:ln/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I selected 1,000 students from 10 colleges and universities.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I want to see whether there is any test performance gap between boys and girls. Is gender effect fixed or random?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I want to see whether students in different schools perform differently. Is school effect fixed or random?  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Free at last!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8280400" cy="3959225"/>
          </a:xfrm>
          <a:ln/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Thanks God Almighty! I am free at last!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Thanks God Almighty! I am free at last!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Thanks God Almighty! I am free at last!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And no more assumptions to be violated!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75" y="4479925"/>
            <a:ext cx="7650163" cy="242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Caution!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39763" y="4114800"/>
            <a:ext cx="8686800" cy="2560638"/>
          </a:xfrm>
          <a:ln/>
        </p:spPr>
        <p:txBody>
          <a:bodyPr tIns="24695"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800"/>
              <a:t>Mixed modeling relaxes the assumption of independence and compound symmetry, but others are still needed e.g. 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Residuals are normal.</a:t>
            </a:r>
          </a:p>
          <a:p>
            <a:pPr marL="1727200" lvl="1" indent="-609600"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Equal variances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038" y="1568450"/>
            <a:ext cx="7464425" cy="236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Not yet free from </a:t>
            </a:r>
            <a:br>
              <a:rPr lang="en-US" altLang="en-US"/>
            </a:br>
            <a:r>
              <a:rPr lang="en-US" altLang="en-US"/>
              <a:t>huge sample size requirement!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8280400" cy="4884737"/>
          </a:xfrm>
          <a:ln/>
        </p:spPr>
        <p:txBody>
          <a:bodyPr tIns="24695"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800"/>
              <a:t>Castelloe and O'Brien (2000):  no generally accepted standard for power computations in HLM. 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800"/>
              <a:t>The major factors: effect size, sample size, and covariance structure (Fang, 2006). But the covariance structure is not known before data collection. 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800"/>
              <a:t>Autoregressive structure is widely adopted for growth modeling (Singer &amp; Willett, 2003). 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800"/>
              <a:t>For autoregressive structure, power level = .8, effect size = .5, n per group = 200 (Fang, 2006).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Sample size for HLM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8280400" cy="4641850"/>
          </a:xfrm>
          <a:ln/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If I have three groups, I need n = 600! It is impractical! 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Solution: get as many as you can, and do </a:t>
            </a:r>
            <a:r>
              <a:rPr lang="en-US" altLang="en-US">
                <a:solidFill>
                  <a:srgbClr val="FF0000"/>
                </a:solidFill>
              </a:rPr>
              <a:t>resampling</a:t>
            </a:r>
            <a:r>
              <a:rPr lang="en-US" altLang="en-US"/>
              <a:t> (will be covered later).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What if the covariance matrix structure is NOT autoregressive?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Solution: Make your best guess. If it is not autoregressive, use “</a:t>
            </a:r>
            <a:r>
              <a:rPr lang="en-US" altLang="en-US">
                <a:solidFill>
                  <a:srgbClr val="FF0000"/>
                </a:solidFill>
              </a:rPr>
              <a:t>unstructured</a:t>
            </a:r>
            <a:r>
              <a:rPr lang="en-US" altLang="en-US"/>
              <a:t>” (i.e. I don't know).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Example from JMP: Yield study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8280400" cy="4367212"/>
          </a:xfrm>
          <a:ln/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Yield study (wheat.jmp)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10 varieties of wheat are </a:t>
            </a:r>
            <a:r>
              <a:rPr lang="en-US" altLang="en-US">
                <a:solidFill>
                  <a:srgbClr val="FF0000"/>
                </a:solidFill>
              </a:rPr>
              <a:t>randomly</a:t>
            </a:r>
            <a:r>
              <a:rPr lang="en-US" altLang="en-US"/>
              <a:t> selected from the population.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They are randomly assigned to six lands. 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In each land the amount of moisture is </a:t>
            </a:r>
            <a:r>
              <a:rPr lang="en-US" altLang="en-US">
                <a:solidFill>
                  <a:srgbClr val="FF0000"/>
                </a:solidFill>
              </a:rPr>
              <a:t>determined (fixed)</a:t>
            </a:r>
            <a:r>
              <a:rPr lang="en-US" altLang="en-US"/>
              <a:t>.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You want to know whether moisture can affect yield.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Define the fixed effect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8280400" cy="3959225"/>
          </a:xfrm>
          <a:ln/>
        </p:spPr>
        <p:txBody>
          <a:bodyPr/>
          <a:lstStyle/>
          <a:p>
            <a:endParaRPr lang="en-US" altLang="en-US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725" y="2103438"/>
            <a:ext cx="6553200" cy="4724400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Define the random effect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8280400" cy="3959225"/>
          </a:xfrm>
          <a:ln/>
        </p:spPr>
        <p:txBody>
          <a:bodyPr/>
          <a:lstStyle/>
          <a:p>
            <a:endParaRPr lang="en-US" altLang="en-US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75" y="2103438"/>
            <a:ext cx="65532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body"/>
          </p:nvPr>
        </p:nvSpPr>
        <p:spPr>
          <a:xfrm>
            <a:off x="568325" y="914400"/>
            <a:ext cx="3749675" cy="5761038"/>
          </a:xfrm>
          <a:ln/>
        </p:spPr>
        <p:txBody>
          <a:bodyPr tIns="24695" anchor="t"/>
          <a:lstStyle/>
          <a:p>
            <a:pPr marL="431800" indent="-323850" algn="l"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 sz="2800" b="0">
                <a:solidFill>
                  <a:srgbClr val="000080"/>
                </a:solidFill>
              </a:rPr>
              <a:t>You can see a fixed effect report and a random effect report.</a:t>
            </a:r>
          </a:p>
          <a:p>
            <a:pPr marL="431800" indent="-323850" algn="l"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 sz="2800" b="0">
                <a:solidFill>
                  <a:srgbClr val="000080"/>
                </a:solidFill>
              </a:rPr>
              <a:t>The fixed effect report is straight-forward. The moisture significantly influences the yield (</a:t>
            </a:r>
            <a:r>
              <a:rPr lang="en-US" altLang="en-US" sz="2800" b="0" i="1">
                <a:solidFill>
                  <a:srgbClr val="000080"/>
                </a:solidFill>
              </a:rPr>
              <a:t>p</a:t>
            </a:r>
            <a:r>
              <a:rPr lang="en-US" altLang="en-US" sz="2800" b="0">
                <a:solidFill>
                  <a:srgbClr val="000080"/>
                </a:solidFill>
              </a:rPr>
              <a:t>&lt;.0001).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963" y="639763"/>
            <a:ext cx="4891087" cy="6148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Random effect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4786312" cy="4511675"/>
          </a:xfrm>
          <a:ln/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/>
              <a:t>The intercept and the slope of each variety is different. 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/>
              <a:t>Can I see the actual regression slope of each? 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525" y="2011363"/>
            <a:ext cx="3184525" cy="347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Use Graph Builder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617663"/>
            <a:ext cx="8280400" cy="3959225"/>
          </a:xfrm>
          <a:ln/>
        </p:spPr>
        <p:txBody>
          <a:bodyPr tIns="24695"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800"/>
              <a:t>Plot yield by moisture and use variety as overlay</a:t>
            </a: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725" y="2151063"/>
            <a:ext cx="6597650" cy="481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909637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Example from JMP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571625"/>
            <a:ext cx="9051925" cy="5759450"/>
          </a:xfrm>
          <a:ln/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Test 2 new cholesterol drugs against the control and the placebo conditions.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5 patients are randomly assigned into 4 conditions.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Each patient's cholesterol level was measured 6 times: First day in April, May &amp; June, and in the morning and afternoon.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Want to know whether the drug can lower patients' cholesterol level and whether there is an interaction of treatment and time. 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Define the fixed effect</a:t>
            </a: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8280400" cy="3959225"/>
          </a:xfrm>
          <a:ln/>
        </p:spPr>
        <p:txBody>
          <a:bodyPr/>
          <a:lstStyle/>
          <a:p>
            <a:endParaRPr lang="en-US" altLang="en-US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163" y="1816100"/>
            <a:ext cx="7100887" cy="486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Define the repeated structure</a:t>
            </a: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3113" y="1646238"/>
            <a:ext cx="8280400" cy="3959225"/>
          </a:xfrm>
          <a:ln/>
        </p:spPr>
        <p:txBody>
          <a:bodyPr tIns="24695"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800"/>
              <a:t>You don't have to assume a covariance structure.</a:t>
            </a: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159000"/>
            <a:ext cx="6994525" cy="479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How well the model can predict?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8280400" cy="3959225"/>
          </a:xfrm>
          <a:ln/>
        </p:spPr>
        <p:txBody>
          <a:bodyPr/>
          <a:lstStyle/>
          <a:p>
            <a:endParaRPr lang="en-US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112" y="1795930"/>
            <a:ext cx="6419048" cy="488571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Data structure</a:t>
            </a: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5334000" cy="3959225"/>
          </a:xfrm>
          <a:ln/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/>
              <a:t>ANOVA repeated measure: wide structure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/>
              <a:t>Mixed modeling: Tall structure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altLang="en-US"/>
              <a:t>JMP Table features make it easier:</a:t>
            </a:r>
          </a:p>
          <a:p>
            <a:pPr marL="431800" indent="-323850"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endParaRPr lang="en-US" altLang="en-US"/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600" y="2028825"/>
            <a:ext cx="2619375" cy="400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xfrm>
            <a:off x="639763" y="914400"/>
            <a:ext cx="4341812" cy="1760538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/>
              <a:t>SPSS Example: </a:t>
            </a:r>
            <a:br>
              <a:rPr lang="en-US" altLang="en-US"/>
            </a:br>
            <a:r>
              <a:rPr lang="en-US" altLang="en-US"/>
              <a:t>Repeated measures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2925763"/>
            <a:ext cx="4329113" cy="3840162"/>
          </a:xfrm>
          <a:ln/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/>
              <a:t>Ten students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/>
              <a:t>Test1, Midterm, Final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/>
              <a:t>I want to see whether my teaching style could lead to any improvement over time.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775" y="731838"/>
            <a:ext cx="3924300" cy="619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SPSS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8280400" cy="3959225"/>
          </a:xfrm>
          <a:ln/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Set the covariance matrix to unstructured.</a:t>
            </a: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763" y="2651125"/>
            <a:ext cx="3786187" cy="279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25" y="2651125"/>
            <a:ext cx="4137025" cy="416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SPSS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761038" y="1979613"/>
            <a:ext cx="3475037" cy="4281487"/>
          </a:xfrm>
          <a:ln/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altLang="en-US"/>
              <a:t>Define the fixed effect: I want to know what happened between the pretest and final.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altLang="en-US"/>
              <a:t>The three levels are all what I need. </a:t>
            </a: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2011363"/>
            <a:ext cx="4967288" cy="390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Get parameter estimates</a:t>
            </a:r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22325" y="5303838"/>
            <a:ext cx="8280400" cy="1371600"/>
          </a:xfrm>
          <a:ln/>
        </p:spPr>
        <p:txBody>
          <a:bodyPr tIns="24695"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800"/>
              <a:t>All together it seems there is no improvement over time.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800"/>
              <a:t>But Test 1 is significantly different from others.</a:t>
            </a:r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3" y="1730375"/>
            <a:ext cx="2376487" cy="320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738313"/>
            <a:ext cx="5075238" cy="347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Grp="1" noChangeArrowheads="1"/>
          </p:cNvSpPr>
          <p:nvPr>
            <p:ph type="title"/>
          </p:nvPr>
        </p:nvSpPr>
        <p:spPr>
          <a:xfrm>
            <a:off x="5910263" y="931863"/>
            <a:ext cx="35988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altLang="en-US"/>
              <a:t>Parallel co-ordinate plot</a:t>
            </a:r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31838" y="3657600"/>
            <a:ext cx="8443912" cy="3157538"/>
          </a:xfrm>
          <a:ln/>
        </p:spPr>
        <p:txBody>
          <a:bodyPr tIns="22932"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600"/>
              <a:t>When the three sets of scores are displayed side by side, you can see that the variation of test 1 and test 3 is high but test 2 has a short range. There may be a short equalizing effect, but at the end the scores spread out again.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600"/>
              <a:t>Indeed Test 3 shows substantial improvement, but two students who are the best in Test 1 get worse and worse over time.</a:t>
            </a: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8" y="822325"/>
            <a:ext cx="5106987" cy="243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Results</a:t>
            </a: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8280400" cy="3959225"/>
          </a:xfrm>
          <a:ln/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AIC corrected: lower is better</a:t>
            </a: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890713"/>
            <a:ext cx="2514600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3314700"/>
            <a:ext cx="8396287" cy="3176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3465375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IC: Smaller is better</a:t>
            </a: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8280400" cy="3959225"/>
          </a:xfrm>
          <a:ln/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Unlike what people say in Texas (bigger is better), for information criteria small is better: </a:t>
            </a:r>
            <a:r>
              <a:rPr lang="en-US" altLang="en-US">
                <a:solidFill>
                  <a:srgbClr val="FF0000"/>
                </a:solidFill>
              </a:rPr>
              <a:t>Occam razor</a:t>
            </a:r>
            <a:r>
              <a:rPr lang="en-US" altLang="en-US"/>
              <a:t>.</a:t>
            </a:r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038" y="3475038"/>
            <a:ext cx="3565525" cy="317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325" y="3475038"/>
            <a:ext cx="3108325" cy="310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1655542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What is AIC?</a:t>
            </a:r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655763"/>
            <a:ext cx="4968875" cy="5194300"/>
          </a:xfrm>
          <a:ln/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/>
              <a:t>AIC, AICc, BIC are all based on </a:t>
            </a:r>
            <a:r>
              <a:rPr lang="en-US" altLang="en-US">
                <a:solidFill>
                  <a:srgbClr val="FF0000"/>
                </a:solidFill>
              </a:rPr>
              <a:t>Ockham’s razor</a:t>
            </a:r>
            <a:r>
              <a:rPr lang="en-US" altLang="en-US"/>
              <a:t>: Given all things being equal, the simplest model tends to be the best one.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/>
              <a:t>Named after William of  Ockham (c.1285-1347/49): Entitles should not be multiplied </a:t>
            </a:r>
            <a:r>
              <a:rPr lang="en-US" altLang="en-US">
                <a:solidFill>
                  <a:srgbClr val="FF0000"/>
                </a:solidFill>
              </a:rPr>
              <a:t>unnecessarily</a:t>
            </a:r>
            <a:r>
              <a:rPr lang="en-US" altLang="en-US"/>
              <a:t>.</a:t>
            </a:r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163" y="1736725"/>
            <a:ext cx="2835275" cy="385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Issac Newton</a:t>
            </a:r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816100"/>
            <a:ext cx="5060950" cy="4281488"/>
          </a:xfrm>
          <a:ln/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/>
              <a:t>“We are to admit no more causes of natural things than such as are both true and sufficient to explain appearances.”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altLang="en-US"/>
              <a:t>Translation: when there are two competing and equally good models, pick the simplest one.</a:t>
            </a:r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163" y="1816100"/>
            <a:ext cx="3100387" cy="425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Einstein vs. Lorentz</a:t>
            </a: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4054475" cy="3959225"/>
          </a:xfrm>
          <a:ln/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/>
              <a:t>Both proposed a model to explain the space-time continuum. Einstein's model is simpler. 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altLang="en-US"/>
              <a:t>Can you guess who is right? </a:t>
            </a: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475" y="2095500"/>
            <a:ext cx="3017838" cy="4083050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68119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altLang="en-US"/>
              <a:t>What is simplicity?</a:t>
            </a: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2714625"/>
            <a:ext cx="8280400" cy="3959225"/>
          </a:xfrm>
          <a:ln/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Keep it simple, stupid (KISS).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Simplicity is a function of </a:t>
            </a:r>
            <a:r>
              <a:rPr lang="en-US" altLang="en-US">
                <a:solidFill>
                  <a:srgbClr val="FF0000"/>
                </a:solidFill>
              </a:rPr>
              <a:t>the number of parameters</a:t>
            </a:r>
            <a:r>
              <a:rPr lang="en-US" altLang="en-US"/>
              <a:t> to be estimated (e.g. regression coefficient).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AIC is a fitness index for trading off the complexity of a model against how well the model fits the data.</a:t>
            </a:r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363" y="1271588"/>
            <a:ext cx="2179637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AIC</a:t>
            </a: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8280400" cy="4186237"/>
          </a:xfrm>
          <a:ln/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The general form of AIC is: AIC = 2k – 2lnL 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>
                <a:solidFill>
                  <a:srgbClr val="FF0000"/>
                </a:solidFill>
              </a:rPr>
              <a:t>k</a:t>
            </a:r>
            <a:r>
              <a:rPr lang="en-US" altLang="en-US"/>
              <a:t> is the number of parameters 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>
                <a:solidFill>
                  <a:srgbClr val="FF0000"/>
                </a:solidFill>
              </a:rPr>
              <a:t>L</a:t>
            </a:r>
            <a:r>
              <a:rPr lang="en-US" altLang="en-US"/>
              <a:t> is the likelihood function of the estimated parameters. (Don't worry about what it means).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AIC not only rewards goodness of fit, but also includes a </a:t>
            </a:r>
            <a:r>
              <a:rPr lang="en-US" altLang="en-US">
                <a:solidFill>
                  <a:srgbClr val="FF0000"/>
                </a:solidFill>
              </a:rPr>
              <a:t>penalty</a:t>
            </a:r>
            <a:r>
              <a:rPr lang="en-US" altLang="en-US"/>
              <a:t> when the number of estimated parameters increases.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AICc</a:t>
            </a:r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8280400" cy="3959225"/>
          </a:xfrm>
          <a:ln/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SPSS uses AIC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JMP uses AICc (AIC corrected)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AICs: Greater penalty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Burnham and Anderson (2002) recommend replacing AIC with AICc, especially when the sample size is small and the number of parameters is large.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BIC</a:t>
            </a:r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31838" y="1670050"/>
            <a:ext cx="5791200" cy="4641850"/>
          </a:xfrm>
          <a:ln/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altLang="en-US"/>
              <a:t>Named after Thomas Bayes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altLang="en-US"/>
              <a:t>Heavier penalty than AIC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altLang="en-US"/>
              <a:t>AIC is more optimal than BIC.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altLang="en-US"/>
              <a:t>The Bayesian approach needs a </a:t>
            </a:r>
            <a:r>
              <a:rPr lang="en-US" altLang="en-US">
                <a:solidFill>
                  <a:srgbClr val="FF0000"/>
                </a:solidFill>
              </a:rPr>
              <a:t>prior input</a:t>
            </a:r>
            <a:r>
              <a:rPr lang="en-US" altLang="en-US"/>
              <a:t> (a guess based on background information or prior knowledge), but it is debatable. </a:t>
            </a:r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763" y="1722438"/>
            <a:ext cx="2316162" cy="2482850"/>
          </a:xfrm>
          <a:prstGeom prst="rect">
            <a:avLst/>
          </a:prstGeom>
          <a:noFill/>
          <a:ln>
            <a:noFill/>
          </a:ln>
          <a:effectLst>
            <a:outerShdw dist="10182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Assignment 5.1</a:t>
            </a:r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3113" y="1851025"/>
            <a:ext cx="8280400" cy="4641850"/>
          </a:xfrm>
          <a:ln/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Open the data set “cholesterol_stacked” from the JMP sample database.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Run a mixed model using the same set-up.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But in the repeated structure choose “Residual” (don't worry about what it means)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/>
              <a:t>What is the AICc? Compare with the model using the unstructured covariance matrix, which one is better?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554038"/>
            <a:ext cx="8856662" cy="1262062"/>
          </a:xfrm>
          <a:ln/>
        </p:spPr>
        <p:txBody>
          <a:bodyPr tIns="3616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Assignment 5.2</a:t>
            </a:r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2163" y="1979613"/>
            <a:ext cx="8280400" cy="4799012"/>
          </a:xfrm>
          <a:ln/>
        </p:spPr>
        <p:txBody>
          <a:bodyPr tIns="21168"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400"/>
              <a:t>Download the data set “students nested with school” from Unit 5 folder.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400"/>
              <a:t>You want to know whether tutoring hours can predict test scores, but students are not independent. They are randomly selected from five schools.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400"/>
              <a:t>In Graph builder put scores into the Y-axis and hours into the X-axis. Choose a linear regression line. 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400"/>
              <a:t>Drag school into overlay and and deselect confidence of fit.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400"/>
              <a:t>Which school has the weakest relationship between tutoring hours and test scores? Which school has the strongest one?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Arial Unicode MS"/>
      </a:majorFont>
      <a:minorFont>
        <a:latin typeface="Times New Roman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1401</Words>
  <Application>Microsoft Office PowerPoint</Application>
  <PresentationFormat>Custom</PresentationFormat>
  <Paragraphs>165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37</vt:i4>
      </vt:variant>
    </vt:vector>
  </HeadingPairs>
  <TitlesOfParts>
    <vt:vector size="51" baseType="lpstr">
      <vt:lpstr>Times New Roman</vt:lpstr>
      <vt:lpstr>Arial</vt:lpstr>
      <vt:lpstr>Microsoft YaHei</vt:lpstr>
      <vt:lpstr>Arial Unicode MS</vt:lpstr>
      <vt:lpstr>Wingdings</vt:lpstr>
      <vt:lpstr>Symbol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Mixed modeling</vt:lpstr>
      <vt:lpstr>Violation of assumption</vt:lpstr>
      <vt:lpstr>Violation of assumption</vt:lpstr>
      <vt:lpstr>HLM= Multi-level modeling</vt:lpstr>
      <vt:lpstr>Other names</vt:lpstr>
      <vt:lpstr>Questions</vt:lpstr>
      <vt:lpstr>Free at last!</vt:lpstr>
      <vt:lpstr>Caution!</vt:lpstr>
      <vt:lpstr>Not yet free from  huge sample size requirement!</vt:lpstr>
      <vt:lpstr>Sample size for HLM</vt:lpstr>
      <vt:lpstr>Example from JMP: Yield study</vt:lpstr>
      <vt:lpstr>Define the fixed effect</vt:lpstr>
      <vt:lpstr>Define the random effect</vt:lpstr>
      <vt:lpstr>PowerPoint Presentation</vt:lpstr>
      <vt:lpstr>Random effect</vt:lpstr>
      <vt:lpstr>Use Graph Builder</vt:lpstr>
      <vt:lpstr>Example from JMP</vt:lpstr>
      <vt:lpstr>Define the fixed effect</vt:lpstr>
      <vt:lpstr>Define the repeated structure</vt:lpstr>
      <vt:lpstr>How well the model can predict?</vt:lpstr>
      <vt:lpstr>Data structure</vt:lpstr>
      <vt:lpstr>SPSS Example:  Repeated measures</vt:lpstr>
      <vt:lpstr>SPSS</vt:lpstr>
      <vt:lpstr>SPSS</vt:lpstr>
      <vt:lpstr>Get parameter estimates</vt:lpstr>
      <vt:lpstr>Parallel co-ordinate plot</vt:lpstr>
      <vt:lpstr>Results</vt:lpstr>
      <vt:lpstr>IC: Smaller is better</vt:lpstr>
      <vt:lpstr>What is AIC?</vt:lpstr>
      <vt:lpstr>Issac Newton</vt:lpstr>
      <vt:lpstr>Einstein vs. Lorentz</vt:lpstr>
      <vt:lpstr>What is simplicity?</vt:lpstr>
      <vt:lpstr>AIC</vt:lpstr>
      <vt:lpstr>AICc</vt:lpstr>
      <vt:lpstr>BIC</vt:lpstr>
      <vt:lpstr>Assignment 5.1</vt:lpstr>
      <vt:lpstr>Assignment 5.2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Mixed modeling</dc:title>
  <dc:creator>.</dc:creator>
  <cp:lastModifiedBy>Chong Ho Yu</cp:lastModifiedBy>
  <cp:revision>67</cp:revision>
  <cp:lastPrinted>2014-10-02T09:14:23Z</cp:lastPrinted>
  <dcterms:created xsi:type="dcterms:W3CDTF">2014-09-20T20:10:08Z</dcterms:created>
  <dcterms:modified xsi:type="dcterms:W3CDTF">2015-10-16T06:04:06Z</dcterms:modified>
</cp:coreProperties>
</file>