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Lst>
  <p:notesMasterIdLst>
    <p:notesMasterId r:id="rId5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305" r:id="rId25"/>
    <p:sldId id="306" r:id="rId26"/>
    <p:sldId id="307" r:id="rId27"/>
    <p:sldId id="308" r:id="rId28"/>
    <p:sldId id="309" r:id="rId29"/>
    <p:sldId id="278" r:id="rId30"/>
    <p:sldId id="279" r:id="rId31"/>
    <p:sldId id="303" r:id="rId32"/>
    <p:sldId id="280" r:id="rId33"/>
    <p:sldId id="301" r:id="rId34"/>
    <p:sldId id="281" r:id="rId35"/>
    <p:sldId id="282" r:id="rId36"/>
    <p:sldId id="283" r:id="rId37"/>
    <p:sldId id="284" r:id="rId38"/>
    <p:sldId id="297" r:id="rId39"/>
    <p:sldId id="298" r:id="rId40"/>
    <p:sldId id="299" r:id="rId41"/>
    <p:sldId id="300" r:id="rId42"/>
    <p:sldId id="302" r:id="rId43"/>
    <p:sldId id="285" r:id="rId44"/>
    <p:sldId id="286" r:id="rId45"/>
    <p:sldId id="287" r:id="rId46"/>
    <p:sldId id="310" r:id="rId47"/>
    <p:sldId id="304" r:id="rId48"/>
    <p:sldId id="288" r:id="rId49"/>
    <p:sldId id="289" r:id="rId50"/>
    <p:sldId id="290" r:id="rId51"/>
    <p:sldId id="291" r:id="rId52"/>
    <p:sldId id="292" r:id="rId53"/>
    <p:sldId id="293" r:id="rId54"/>
    <p:sldId id="294" r:id="rId55"/>
    <p:sldId id="295" r:id="rId56"/>
    <p:sldId id="296" r:id="rId57"/>
  </p:sldIdLst>
  <p:sldSz cx="10080625" cy="7559675"/>
  <p:notesSz cx="7559675" cy="10691813"/>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158" y="66"/>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Rectangle 1"/>
          <p:cNvSpPr>
            <a:spLocks noGrp="1" noRot="1" noChangeAspect="1" noChangeArrowheads="1"/>
          </p:cNvSpPr>
          <p:nvPr>
            <p:ph type="sldImg"/>
          </p:nvPr>
        </p:nvSpPr>
        <p:spPr bwMode="auto">
          <a:xfrm>
            <a:off x="1106488" y="812800"/>
            <a:ext cx="5343525" cy="4006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4" name="Rectangle 2"/>
          <p:cNvSpPr>
            <a:spLocks noGrp="1" noChangeArrowheads="1"/>
          </p:cNvSpPr>
          <p:nvPr>
            <p:ph type="body"/>
          </p:nvPr>
        </p:nvSpPr>
        <p:spPr bwMode="auto">
          <a:xfrm>
            <a:off x="755650" y="5078413"/>
            <a:ext cx="6046788" cy="481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altLang="en-US" smtClean="0"/>
          </a:p>
        </p:txBody>
      </p:sp>
      <p:sp>
        <p:nvSpPr>
          <p:cNvPr id="3075" name="Rectangle 3"/>
          <p:cNvSpPr>
            <a:spLocks noGrp="1" noChangeArrowheads="1"/>
          </p:cNvSpPr>
          <p:nvPr>
            <p:ph type="hdr"/>
          </p:nvPr>
        </p:nvSpPr>
        <p:spPr bwMode="auto">
          <a:xfrm>
            <a:off x="0"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Arial Unicode MS" panose="020B0604020202020204" pitchFamily="34" charset="-128"/>
              </a:defRPr>
            </a:lvl1pPr>
          </a:lstStyle>
          <a:p>
            <a:endParaRPr lang="de-DE" altLang="en-US"/>
          </a:p>
        </p:txBody>
      </p:sp>
      <p:sp>
        <p:nvSpPr>
          <p:cNvPr id="3076" name="Rectangle 4"/>
          <p:cNvSpPr>
            <a:spLocks noGrp="1" noChangeArrowheads="1"/>
          </p:cNvSpPr>
          <p:nvPr>
            <p:ph type="dt"/>
          </p:nvPr>
        </p:nvSpPr>
        <p:spPr bwMode="auto">
          <a:xfrm>
            <a:off x="4278313"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Arial Unicode MS" panose="020B0604020202020204" pitchFamily="34" charset="-128"/>
              </a:defRPr>
            </a:lvl1pPr>
          </a:lstStyle>
          <a:p>
            <a:endParaRPr lang="de-DE" altLang="en-US"/>
          </a:p>
        </p:txBody>
      </p:sp>
      <p:sp>
        <p:nvSpPr>
          <p:cNvPr id="3077" name="Rectangle 5"/>
          <p:cNvSpPr>
            <a:spLocks noGrp="1" noChangeArrowheads="1"/>
          </p:cNvSpPr>
          <p:nvPr>
            <p:ph type="ftr"/>
          </p:nvPr>
        </p:nvSpPr>
        <p:spPr bwMode="auto">
          <a:xfrm>
            <a:off x="0"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Arial Unicode MS" panose="020B0604020202020204" pitchFamily="34" charset="-128"/>
              </a:defRPr>
            </a:lvl1pPr>
          </a:lstStyle>
          <a:p>
            <a:endParaRPr lang="de-DE" altLang="en-US"/>
          </a:p>
        </p:txBody>
      </p:sp>
      <p:sp>
        <p:nvSpPr>
          <p:cNvPr id="3078" name="Rectangle 6"/>
          <p:cNvSpPr>
            <a:spLocks noGrp="1" noChangeArrowheads="1"/>
          </p:cNvSpPr>
          <p:nvPr>
            <p:ph type="sldNum"/>
          </p:nvPr>
        </p:nvSpPr>
        <p:spPr bwMode="auto">
          <a:xfrm>
            <a:off x="4278313"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Arial Unicode MS" panose="020B0604020202020204" pitchFamily="34" charset="-128"/>
              </a:defRPr>
            </a:lvl1pPr>
          </a:lstStyle>
          <a:p>
            <a:fld id="{E76CEEC8-0C0E-461E-ABAA-EFF333104EDF}" type="slidenum">
              <a:rPr lang="de-DE" altLang="en-US"/>
              <a:pPr/>
              <a:t>‹#›</a:t>
            </a:fld>
            <a:endParaRPr lang="de-DE" altLang="en-US"/>
          </a:p>
        </p:txBody>
      </p:sp>
    </p:spTree>
    <p:extLst>
      <p:ext uri="{BB962C8B-B14F-4D97-AF65-F5344CB8AC3E}">
        <p14:creationId xmlns:p14="http://schemas.microsoft.com/office/powerpoint/2010/main" val="2087129413"/>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B3CC025-E8FF-417A-9B9C-17FB57A48AB4}" type="slidenum">
              <a:rPr lang="de-DE" altLang="en-US"/>
              <a:pPr/>
              <a:t>1</a:t>
            </a:fld>
            <a:endParaRPr lang="de-DE" altLang="en-US"/>
          </a:p>
        </p:txBody>
      </p:sp>
      <p:sp>
        <p:nvSpPr>
          <p:cNvPr id="4608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305868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8F6F46B-A61A-4A5F-83CD-E6358A9E0AAE}" type="slidenum">
              <a:rPr lang="de-DE" altLang="en-US"/>
              <a:pPr/>
              <a:t>2</a:t>
            </a:fld>
            <a:endParaRPr lang="de-DE" altLang="en-US"/>
          </a:p>
        </p:txBody>
      </p:sp>
      <p:sp>
        <p:nvSpPr>
          <p:cNvPr id="4710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967761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A23B981-1105-46DD-B2AB-9DAAD38DADF7}" type="slidenum">
              <a:rPr lang="de-DE" altLang="en-US"/>
              <a:pPr/>
              <a:t>3</a:t>
            </a:fld>
            <a:endParaRPr lang="de-DE" altLang="en-US"/>
          </a:p>
        </p:txBody>
      </p:sp>
      <p:sp>
        <p:nvSpPr>
          <p:cNvPr id="4812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493283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C06BC41-D401-41E7-8005-DFDA818DD3DD}" type="slidenum">
              <a:rPr lang="de-DE" altLang="en-US"/>
              <a:pPr/>
              <a:t>4</a:t>
            </a:fld>
            <a:endParaRPr lang="de-DE" altLang="en-US"/>
          </a:p>
        </p:txBody>
      </p:sp>
      <p:sp>
        <p:nvSpPr>
          <p:cNvPr id="49153"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19948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73A930C-17CA-4764-8111-0D690E49D1A6}" type="slidenum">
              <a:rPr lang="de-DE" altLang="en-US"/>
              <a:pPr/>
              <a:t>5</a:t>
            </a:fld>
            <a:endParaRPr lang="de-DE" altLang="en-US"/>
          </a:p>
        </p:txBody>
      </p:sp>
      <p:sp>
        <p:nvSpPr>
          <p:cNvPr id="5017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017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989277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C027E75-22AB-46A6-AE2B-DEC0A7BA022E}" type="slidenum">
              <a:rPr lang="de-DE" altLang="en-US"/>
              <a:pPr/>
              <a:t>6</a:t>
            </a:fld>
            <a:endParaRPr lang="de-DE" altLang="en-US"/>
          </a:p>
        </p:txBody>
      </p:sp>
      <p:sp>
        <p:nvSpPr>
          <p:cNvPr id="5120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692487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E4352FC-19B2-4AD1-A20E-B16066B2646E}" type="slidenum">
              <a:rPr lang="de-DE" altLang="en-US"/>
              <a:pPr/>
              <a:t>7</a:t>
            </a:fld>
            <a:endParaRPr lang="de-DE" altLang="en-US"/>
          </a:p>
        </p:txBody>
      </p:sp>
      <p:sp>
        <p:nvSpPr>
          <p:cNvPr id="5222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222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684480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A1E8BCD-1981-492D-BEBB-41C030C3715D}" type="slidenum">
              <a:rPr lang="de-DE" altLang="en-US"/>
              <a:pPr/>
              <a:t>8</a:t>
            </a:fld>
            <a:endParaRPr lang="de-DE" altLang="en-US"/>
          </a:p>
        </p:txBody>
      </p:sp>
      <p:sp>
        <p:nvSpPr>
          <p:cNvPr id="5324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3561106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F11FD34-2164-4F7D-82AF-D16349DB1AD2}" type="slidenum">
              <a:rPr lang="de-DE" altLang="en-US"/>
              <a:pPr/>
              <a:t>9</a:t>
            </a:fld>
            <a:endParaRPr lang="de-DE" altLang="en-US"/>
          </a:p>
        </p:txBody>
      </p:sp>
      <p:sp>
        <p:nvSpPr>
          <p:cNvPr id="54273"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427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318068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E8F1B00-02B3-4BB4-9E36-F1E2C5EA086E}" type="slidenum">
              <a:rPr lang="de-DE" altLang="en-US"/>
              <a:pPr/>
              <a:t>10</a:t>
            </a:fld>
            <a:endParaRPr lang="de-DE" altLang="en-US"/>
          </a:p>
        </p:txBody>
      </p:sp>
      <p:sp>
        <p:nvSpPr>
          <p:cNvPr id="5529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29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0555465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7308E56-F40D-4533-B54D-EAA1893479D3}" type="slidenum">
              <a:rPr lang="de-DE" altLang="en-US"/>
              <a:pPr/>
              <a:t>11</a:t>
            </a:fld>
            <a:endParaRPr lang="de-DE" altLang="en-US"/>
          </a:p>
        </p:txBody>
      </p:sp>
      <p:sp>
        <p:nvSpPr>
          <p:cNvPr id="5632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195934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3776FF8-B0B9-486E-9AA3-B145C3240777}" type="slidenum">
              <a:rPr lang="de-DE" altLang="en-US"/>
              <a:pPr/>
              <a:t>12</a:t>
            </a:fld>
            <a:endParaRPr lang="de-DE" altLang="en-US"/>
          </a:p>
        </p:txBody>
      </p:sp>
      <p:sp>
        <p:nvSpPr>
          <p:cNvPr id="5734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5496984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A7A4D8B-2B39-4D2A-B5A2-A4D42F42531B}" type="slidenum">
              <a:rPr lang="de-DE" altLang="en-US"/>
              <a:pPr/>
              <a:t>13</a:t>
            </a:fld>
            <a:endParaRPr lang="de-DE" altLang="en-US"/>
          </a:p>
        </p:txBody>
      </p:sp>
      <p:sp>
        <p:nvSpPr>
          <p:cNvPr id="5836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3842716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84BB76C-578B-4D24-9FE0-3FCB92856529}" type="slidenum">
              <a:rPr lang="de-DE" altLang="en-US"/>
              <a:pPr/>
              <a:t>14</a:t>
            </a:fld>
            <a:endParaRPr lang="de-DE" altLang="en-US"/>
          </a:p>
        </p:txBody>
      </p:sp>
      <p:sp>
        <p:nvSpPr>
          <p:cNvPr id="59393"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2772163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8C07A0C-13A1-4A00-A44A-6691AC217EAD}" type="slidenum">
              <a:rPr lang="de-DE" altLang="en-US"/>
              <a:pPr/>
              <a:t>15</a:t>
            </a:fld>
            <a:endParaRPr lang="de-DE" altLang="en-US"/>
          </a:p>
        </p:txBody>
      </p:sp>
      <p:sp>
        <p:nvSpPr>
          <p:cNvPr id="6041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041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3108148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D3593C9-8930-4C45-A411-0A8C09CB038C}" type="slidenum">
              <a:rPr lang="de-DE" altLang="en-US"/>
              <a:pPr/>
              <a:t>16</a:t>
            </a:fld>
            <a:endParaRPr lang="de-DE" altLang="en-US"/>
          </a:p>
        </p:txBody>
      </p:sp>
      <p:sp>
        <p:nvSpPr>
          <p:cNvPr id="6144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1854027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F0976AD-90A9-495E-947B-FFD7C427DAC9}" type="slidenum">
              <a:rPr lang="de-DE" altLang="en-US"/>
              <a:pPr/>
              <a:t>17</a:t>
            </a:fld>
            <a:endParaRPr lang="de-DE" altLang="en-US"/>
          </a:p>
        </p:txBody>
      </p:sp>
      <p:sp>
        <p:nvSpPr>
          <p:cNvPr id="6246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246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9933885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A6B4BAB-6816-4A1F-B88C-37E56379D9C5}" type="slidenum">
              <a:rPr lang="de-DE" altLang="en-US"/>
              <a:pPr/>
              <a:t>18</a:t>
            </a:fld>
            <a:endParaRPr lang="de-DE" altLang="en-US"/>
          </a:p>
        </p:txBody>
      </p:sp>
      <p:sp>
        <p:nvSpPr>
          <p:cNvPr id="6348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349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9772890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0A9F49C-B0F2-4D53-8B7F-4DC145311BEC}" type="slidenum">
              <a:rPr lang="de-DE" altLang="en-US"/>
              <a:pPr/>
              <a:t>19</a:t>
            </a:fld>
            <a:endParaRPr lang="de-DE" altLang="en-US"/>
          </a:p>
        </p:txBody>
      </p:sp>
      <p:sp>
        <p:nvSpPr>
          <p:cNvPr id="64513"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451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4060271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2BAEC49-F2BF-41EC-A3EE-35C1BFD4CDB6}" type="slidenum">
              <a:rPr lang="de-DE" altLang="en-US"/>
              <a:pPr/>
              <a:t>20</a:t>
            </a:fld>
            <a:endParaRPr lang="de-DE" altLang="en-US"/>
          </a:p>
        </p:txBody>
      </p:sp>
      <p:sp>
        <p:nvSpPr>
          <p:cNvPr id="6553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9066379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2B02154-C797-4E35-AE92-6C346E2678E6}" type="slidenum">
              <a:rPr lang="de-DE" altLang="en-US"/>
              <a:pPr/>
              <a:t>21</a:t>
            </a:fld>
            <a:endParaRPr lang="de-DE" altLang="en-US"/>
          </a:p>
        </p:txBody>
      </p:sp>
      <p:sp>
        <p:nvSpPr>
          <p:cNvPr id="6656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656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3169741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D50EFE1-DD37-44FF-A733-F42DACD7F6BA}" type="slidenum">
              <a:rPr lang="de-DE" altLang="en-US"/>
              <a:pPr/>
              <a:t>22</a:t>
            </a:fld>
            <a:endParaRPr lang="de-DE" altLang="en-US"/>
          </a:p>
        </p:txBody>
      </p:sp>
      <p:sp>
        <p:nvSpPr>
          <p:cNvPr id="6758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758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1584250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11E6DA6-39AF-4D33-8DC6-F83BFB35B8F6}" type="slidenum">
              <a:rPr lang="de-DE" altLang="en-US"/>
              <a:pPr/>
              <a:t>28</a:t>
            </a:fld>
            <a:endParaRPr lang="de-DE" altLang="en-US"/>
          </a:p>
        </p:txBody>
      </p:sp>
      <p:sp>
        <p:nvSpPr>
          <p:cNvPr id="6860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861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9159797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85D5AC2-A84D-456E-9CE3-F334D233A712}" type="slidenum">
              <a:rPr lang="de-DE" altLang="en-US"/>
              <a:pPr/>
              <a:t>29</a:t>
            </a:fld>
            <a:endParaRPr lang="de-DE" altLang="en-US"/>
          </a:p>
        </p:txBody>
      </p:sp>
      <p:sp>
        <p:nvSpPr>
          <p:cNvPr id="69633"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963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0965996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82E6D61-C66A-4DE1-BE87-701867CCC151}" type="slidenum">
              <a:rPr lang="de-DE" altLang="en-US"/>
              <a:pPr/>
              <a:t>31</a:t>
            </a:fld>
            <a:endParaRPr lang="de-DE" altLang="en-US"/>
          </a:p>
        </p:txBody>
      </p:sp>
      <p:sp>
        <p:nvSpPr>
          <p:cNvPr id="7065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065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1197907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B90D4D7-EC43-4CDD-9E57-C822A7987029}" type="slidenum">
              <a:rPr lang="de-DE" altLang="en-US"/>
              <a:pPr/>
              <a:t>33</a:t>
            </a:fld>
            <a:endParaRPr lang="de-DE" altLang="en-US"/>
          </a:p>
        </p:txBody>
      </p:sp>
      <p:sp>
        <p:nvSpPr>
          <p:cNvPr id="7168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168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8293523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40E9DB7-0FAB-49A2-8D39-38928C9A704F}" type="slidenum">
              <a:rPr lang="de-DE" altLang="en-US"/>
              <a:pPr/>
              <a:t>34</a:t>
            </a:fld>
            <a:endParaRPr lang="de-DE" altLang="en-US"/>
          </a:p>
        </p:txBody>
      </p:sp>
      <p:sp>
        <p:nvSpPr>
          <p:cNvPr id="7270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270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000231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60ECF9C-AB67-49A5-974A-AEDC6026F5C8}" type="slidenum">
              <a:rPr lang="de-DE" altLang="en-US"/>
              <a:pPr/>
              <a:t>35</a:t>
            </a:fld>
            <a:endParaRPr lang="de-DE" altLang="en-US"/>
          </a:p>
        </p:txBody>
      </p:sp>
      <p:sp>
        <p:nvSpPr>
          <p:cNvPr id="7372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373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6633535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DE8951F-2263-4CE9-9102-96AE935108EF}" type="slidenum">
              <a:rPr lang="de-DE" altLang="en-US"/>
              <a:pPr/>
              <a:t>36</a:t>
            </a:fld>
            <a:endParaRPr lang="de-DE" altLang="en-US"/>
          </a:p>
        </p:txBody>
      </p:sp>
      <p:sp>
        <p:nvSpPr>
          <p:cNvPr id="74753"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475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0232329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290F025-9AA8-4C07-93BE-663B7A633AAE}" type="slidenum">
              <a:rPr lang="de-DE" altLang="en-US"/>
              <a:pPr/>
              <a:t>42</a:t>
            </a:fld>
            <a:endParaRPr lang="de-DE" altLang="en-US"/>
          </a:p>
        </p:txBody>
      </p:sp>
      <p:sp>
        <p:nvSpPr>
          <p:cNvPr id="7577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577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5384099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D8903EA-7FB5-421E-8606-CAD5A3C9D781}" type="slidenum">
              <a:rPr lang="de-DE" altLang="en-US"/>
              <a:pPr/>
              <a:t>43</a:t>
            </a:fld>
            <a:endParaRPr lang="de-DE" altLang="en-US"/>
          </a:p>
        </p:txBody>
      </p:sp>
      <p:sp>
        <p:nvSpPr>
          <p:cNvPr id="7680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680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2525966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74A576F-4EF3-4951-8374-92AECC14C7FA}" type="slidenum">
              <a:rPr lang="de-DE" altLang="en-US"/>
              <a:pPr/>
              <a:t>44</a:t>
            </a:fld>
            <a:endParaRPr lang="de-DE" altLang="en-US"/>
          </a:p>
        </p:txBody>
      </p:sp>
      <p:sp>
        <p:nvSpPr>
          <p:cNvPr id="7782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782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9865845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49BD73A-8486-402A-94FC-82FC1BD8CA59}" type="slidenum">
              <a:rPr lang="de-DE" altLang="en-US"/>
              <a:pPr/>
              <a:t>47</a:t>
            </a:fld>
            <a:endParaRPr lang="de-DE" altLang="en-US"/>
          </a:p>
        </p:txBody>
      </p:sp>
      <p:sp>
        <p:nvSpPr>
          <p:cNvPr id="7884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885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2028419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0F10F05-F58E-4EF1-85CC-5C5DF62B2659}" type="slidenum">
              <a:rPr lang="de-DE" altLang="en-US"/>
              <a:pPr/>
              <a:t>48</a:t>
            </a:fld>
            <a:endParaRPr lang="de-DE" altLang="en-US"/>
          </a:p>
        </p:txBody>
      </p:sp>
      <p:sp>
        <p:nvSpPr>
          <p:cNvPr id="79873"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987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6692901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6F738BB-8CDD-4278-8526-0CDD1AECA1DE}" type="slidenum">
              <a:rPr lang="de-DE" altLang="en-US"/>
              <a:pPr/>
              <a:t>49</a:t>
            </a:fld>
            <a:endParaRPr lang="de-DE" altLang="en-US"/>
          </a:p>
        </p:txBody>
      </p:sp>
      <p:sp>
        <p:nvSpPr>
          <p:cNvPr id="8089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089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4705564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929F6A2-52AD-4DBC-99F8-7B3511F9FB41}" type="slidenum">
              <a:rPr lang="de-DE" altLang="en-US"/>
              <a:pPr/>
              <a:t>50</a:t>
            </a:fld>
            <a:endParaRPr lang="de-DE" altLang="en-US"/>
          </a:p>
        </p:txBody>
      </p:sp>
      <p:sp>
        <p:nvSpPr>
          <p:cNvPr id="8192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2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4743897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69081D1-71F8-4F90-AF9A-71DF89516D2C}" type="slidenum">
              <a:rPr lang="de-DE" altLang="en-US"/>
              <a:pPr/>
              <a:t>51</a:t>
            </a:fld>
            <a:endParaRPr lang="de-DE" altLang="en-US"/>
          </a:p>
        </p:txBody>
      </p:sp>
      <p:sp>
        <p:nvSpPr>
          <p:cNvPr id="8294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294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2502268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4FB9E81-3881-47DE-8EE9-06C64093E675}" type="slidenum">
              <a:rPr lang="de-DE" altLang="en-US"/>
              <a:pPr/>
              <a:t>52</a:t>
            </a:fld>
            <a:endParaRPr lang="de-DE" altLang="en-US"/>
          </a:p>
        </p:txBody>
      </p:sp>
      <p:sp>
        <p:nvSpPr>
          <p:cNvPr id="8396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397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0746424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E16FA8C-B35E-4D42-99A5-668CE6F3595E}" type="slidenum">
              <a:rPr lang="de-DE" altLang="en-US"/>
              <a:pPr/>
              <a:t>53</a:t>
            </a:fld>
            <a:endParaRPr lang="de-DE" altLang="en-US"/>
          </a:p>
        </p:txBody>
      </p:sp>
      <p:sp>
        <p:nvSpPr>
          <p:cNvPr id="84993"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499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094157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2B52473-5ED1-4600-9B77-F532971C60A9}" type="slidenum">
              <a:rPr lang="de-DE" altLang="en-US"/>
              <a:pPr/>
              <a:t>54</a:t>
            </a:fld>
            <a:endParaRPr lang="de-DE" altLang="en-US"/>
          </a:p>
        </p:txBody>
      </p:sp>
      <p:sp>
        <p:nvSpPr>
          <p:cNvPr id="8601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601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3490765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220BBAC-BE28-4E9E-B32E-AF7CAD233AE5}" type="slidenum">
              <a:rPr lang="de-DE" altLang="en-US"/>
              <a:pPr/>
              <a:t>55</a:t>
            </a:fld>
            <a:endParaRPr lang="de-DE" altLang="en-US"/>
          </a:p>
        </p:txBody>
      </p:sp>
      <p:sp>
        <p:nvSpPr>
          <p:cNvPr id="8704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704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305118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C5C5B1F0-7DE5-4689-A6D0-6F16D7630B07}" type="slidenum">
              <a:rPr lang="en-US" altLang="en-US"/>
              <a:pPr/>
              <a:t>‹#›</a:t>
            </a:fld>
            <a:endParaRPr lang="en-US" altLang="en-US"/>
          </a:p>
        </p:txBody>
      </p:sp>
    </p:spTree>
    <p:extLst>
      <p:ext uri="{BB962C8B-B14F-4D97-AF65-F5344CB8AC3E}">
        <p14:creationId xmlns:p14="http://schemas.microsoft.com/office/powerpoint/2010/main" val="4113296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411CBC0F-CFC6-4093-B7B9-E869E77B155E}" type="slidenum">
              <a:rPr lang="en-US" altLang="en-US"/>
              <a:pPr/>
              <a:t>‹#›</a:t>
            </a:fld>
            <a:endParaRPr lang="en-US" altLang="en-US"/>
          </a:p>
        </p:txBody>
      </p:sp>
    </p:spTree>
    <p:extLst>
      <p:ext uri="{BB962C8B-B14F-4D97-AF65-F5344CB8AC3E}">
        <p14:creationId xmlns:p14="http://schemas.microsoft.com/office/powerpoint/2010/main" val="3174611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615FDD07-0C44-4430-8D51-AFB3382AB163}" type="slidenum">
              <a:rPr lang="en-US" altLang="en-US"/>
              <a:pPr/>
              <a:t>‹#›</a:t>
            </a:fld>
            <a:endParaRPr lang="en-US" altLang="en-US"/>
          </a:p>
        </p:txBody>
      </p:sp>
    </p:spTree>
    <p:extLst>
      <p:ext uri="{BB962C8B-B14F-4D97-AF65-F5344CB8AC3E}">
        <p14:creationId xmlns:p14="http://schemas.microsoft.com/office/powerpoint/2010/main" val="548030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9750" y="1768475"/>
            <a:ext cx="4332288" cy="50688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4438" y="1768475"/>
            <a:ext cx="4333875" cy="50688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8116A344-898F-4008-8651-226280567561}" type="slidenum">
              <a:rPr lang="en-US" altLang="en-US"/>
              <a:pPr/>
              <a:t>‹#›</a:t>
            </a:fld>
            <a:endParaRPr lang="en-US" altLang="en-US"/>
          </a:p>
        </p:txBody>
      </p:sp>
    </p:spTree>
    <p:extLst>
      <p:ext uri="{BB962C8B-B14F-4D97-AF65-F5344CB8AC3E}">
        <p14:creationId xmlns:p14="http://schemas.microsoft.com/office/powerpoint/2010/main" val="3137005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en-US" altLang="en-US"/>
          </a:p>
        </p:txBody>
      </p:sp>
      <p:sp>
        <p:nvSpPr>
          <p:cNvPr id="8" name="Footer Placeholder 7"/>
          <p:cNvSpPr>
            <a:spLocks noGrp="1"/>
          </p:cNvSpPr>
          <p:nvPr>
            <p:ph type="ftr" idx="11"/>
          </p:nvPr>
        </p:nvSpPr>
        <p:spPr/>
        <p:txBody>
          <a:bodyPr/>
          <a:lstStyle>
            <a:lvl1pPr>
              <a:defRPr/>
            </a:lvl1pPr>
          </a:lstStyle>
          <a:p>
            <a:endParaRPr lang="en-US" altLang="en-US"/>
          </a:p>
        </p:txBody>
      </p:sp>
      <p:sp>
        <p:nvSpPr>
          <p:cNvPr id="9" name="Slide Number Placeholder 8"/>
          <p:cNvSpPr>
            <a:spLocks noGrp="1"/>
          </p:cNvSpPr>
          <p:nvPr>
            <p:ph type="sldNum" idx="12"/>
          </p:nvPr>
        </p:nvSpPr>
        <p:spPr/>
        <p:txBody>
          <a:bodyPr/>
          <a:lstStyle>
            <a:lvl1pPr>
              <a:defRPr/>
            </a:lvl1pPr>
          </a:lstStyle>
          <a:p>
            <a:fld id="{917B54B7-1FC4-48B2-940D-8615B5697660}" type="slidenum">
              <a:rPr lang="en-US" altLang="en-US"/>
              <a:pPr/>
              <a:t>‹#›</a:t>
            </a:fld>
            <a:endParaRPr lang="en-US" altLang="en-US"/>
          </a:p>
        </p:txBody>
      </p:sp>
    </p:spTree>
    <p:extLst>
      <p:ext uri="{BB962C8B-B14F-4D97-AF65-F5344CB8AC3E}">
        <p14:creationId xmlns:p14="http://schemas.microsoft.com/office/powerpoint/2010/main" val="3167839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en-US" altLang="en-US"/>
          </a:p>
        </p:txBody>
      </p:sp>
      <p:sp>
        <p:nvSpPr>
          <p:cNvPr id="4" name="Footer Placeholder 3"/>
          <p:cNvSpPr>
            <a:spLocks noGrp="1"/>
          </p:cNvSpPr>
          <p:nvPr>
            <p:ph type="ftr" idx="11"/>
          </p:nvPr>
        </p:nvSpPr>
        <p:spPr/>
        <p:txBody>
          <a:bodyPr/>
          <a:lstStyle>
            <a:lvl1pPr>
              <a:defRPr/>
            </a:lvl1pPr>
          </a:lstStyle>
          <a:p>
            <a:endParaRPr lang="en-US" altLang="en-US"/>
          </a:p>
        </p:txBody>
      </p:sp>
      <p:sp>
        <p:nvSpPr>
          <p:cNvPr id="5" name="Slide Number Placeholder 4"/>
          <p:cNvSpPr>
            <a:spLocks noGrp="1"/>
          </p:cNvSpPr>
          <p:nvPr>
            <p:ph type="sldNum" idx="12"/>
          </p:nvPr>
        </p:nvSpPr>
        <p:spPr/>
        <p:txBody>
          <a:bodyPr/>
          <a:lstStyle>
            <a:lvl1pPr>
              <a:defRPr/>
            </a:lvl1pPr>
          </a:lstStyle>
          <a:p>
            <a:fld id="{351F74DB-4CAC-4672-9329-745F8CCE765D}" type="slidenum">
              <a:rPr lang="en-US" altLang="en-US"/>
              <a:pPr/>
              <a:t>‹#›</a:t>
            </a:fld>
            <a:endParaRPr lang="en-US" altLang="en-US"/>
          </a:p>
        </p:txBody>
      </p:sp>
    </p:spTree>
    <p:extLst>
      <p:ext uri="{BB962C8B-B14F-4D97-AF65-F5344CB8AC3E}">
        <p14:creationId xmlns:p14="http://schemas.microsoft.com/office/powerpoint/2010/main" val="1397805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US" altLang="en-US"/>
          </a:p>
        </p:txBody>
      </p:sp>
      <p:sp>
        <p:nvSpPr>
          <p:cNvPr id="3" name="Footer Placeholder 2"/>
          <p:cNvSpPr>
            <a:spLocks noGrp="1"/>
          </p:cNvSpPr>
          <p:nvPr>
            <p:ph type="ftr" idx="11"/>
          </p:nvPr>
        </p:nvSpPr>
        <p:spPr/>
        <p:txBody>
          <a:bodyPr/>
          <a:lstStyle>
            <a:lvl1pPr>
              <a:defRPr/>
            </a:lvl1pPr>
          </a:lstStyle>
          <a:p>
            <a:endParaRPr lang="en-US" altLang="en-US"/>
          </a:p>
        </p:txBody>
      </p:sp>
      <p:sp>
        <p:nvSpPr>
          <p:cNvPr id="4" name="Slide Number Placeholder 3"/>
          <p:cNvSpPr>
            <a:spLocks noGrp="1"/>
          </p:cNvSpPr>
          <p:nvPr>
            <p:ph type="sldNum" idx="12"/>
          </p:nvPr>
        </p:nvSpPr>
        <p:spPr/>
        <p:txBody>
          <a:bodyPr/>
          <a:lstStyle>
            <a:lvl1pPr>
              <a:defRPr/>
            </a:lvl1pPr>
          </a:lstStyle>
          <a:p>
            <a:fld id="{1FA835ED-8324-4804-9497-A25ED4AFF6A8}" type="slidenum">
              <a:rPr lang="en-US" altLang="en-US"/>
              <a:pPr/>
              <a:t>‹#›</a:t>
            </a:fld>
            <a:endParaRPr lang="en-US" altLang="en-US"/>
          </a:p>
        </p:txBody>
      </p:sp>
    </p:spTree>
    <p:extLst>
      <p:ext uri="{BB962C8B-B14F-4D97-AF65-F5344CB8AC3E}">
        <p14:creationId xmlns:p14="http://schemas.microsoft.com/office/powerpoint/2010/main" val="725804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A72CBF25-2430-4977-B2AB-92C04E3A3A41}" type="slidenum">
              <a:rPr lang="en-US" altLang="en-US"/>
              <a:pPr/>
              <a:t>‹#›</a:t>
            </a:fld>
            <a:endParaRPr lang="en-US" altLang="en-US"/>
          </a:p>
        </p:txBody>
      </p:sp>
    </p:spTree>
    <p:extLst>
      <p:ext uri="{BB962C8B-B14F-4D97-AF65-F5344CB8AC3E}">
        <p14:creationId xmlns:p14="http://schemas.microsoft.com/office/powerpoint/2010/main" val="597853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F7DD767F-D204-4904-A7DA-A10C981BA605}" type="slidenum">
              <a:rPr lang="en-US" altLang="en-US"/>
              <a:pPr/>
              <a:t>‹#›</a:t>
            </a:fld>
            <a:endParaRPr lang="en-US" altLang="en-US"/>
          </a:p>
        </p:txBody>
      </p:sp>
    </p:spTree>
    <p:extLst>
      <p:ext uri="{BB962C8B-B14F-4D97-AF65-F5344CB8AC3E}">
        <p14:creationId xmlns:p14="http://schemas.microsoft.com/office/powerpoint/2010/main" val="2484743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189F8EA6-8F67-42E1-9CAD-05801B3BC0B3}" type="slidenum">
              <a:rPr lang="en-US" altLang="en-US"/>
              <a:pPr/>
              <a:t>‹#›</a:t>
            </a:fld>
            <a:endParaRPr lang="en-US" altLang="en-US"/>
          </a:p>
        </p:txBody>
      </p:sp>
    </p:spTree>
    <p:extLst>
      <p:ext uri="{BB962C8B-B14F-4D97-AF65-F5344CB8AC3E}">
        <p14:creationId xmlns:p14="http://schemas.microsoft.com/office/powerpoint/2010/main" val="4213331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54863" y="539750"/>
            <a:ext cx="2203450" cy="6297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9750" y="539750"/>
            <a:ext cx="6462713" cy="62976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ECEAD569-6B43-4541-9BFC-4D39BFF8F9C5}" type="slidenum">
              <a:rPr lang="en-US" altLang="en-US"/>
              <a:pPr/>
              <a:t>‹#›</a:t>
            </a:fld>
            <a:endParaRPr lang="en-US" altLang="en-US"/>
          </a:p>
        </p:txBody>
      </p:sp>
    </p:spTree>
    <p:extLst>
      <p:ext uri="{BB962C8B-B14F-4D97-AF65-F5344CB8AC3E}">
        <p14:creationId xmlns:p14="http://schemas.microsoft.com/office/powerpoint/2010/main" val="14353179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de-DE" altLang="en-US"/>
          </a:p>
        </p:txBody>
      </p:sp>
      <p:sp>
        <p:nvSpPr>
          <p:cNvPr id="5" name="Footer Placeholder 4"/>
          <p:cNvSpPr>
            <a:spLocks noGrp="1"/>
          </p:cNvSpPr>
          <p:nvPr>
            <p:ph type="ftr" idx="11"/>
          </p:nvPr>
        </p:nvSpPr>
        <p:spPr/>
        <p:txBody>
          <a:bodyPr/>
          <a:lstStyle>
            <a:lvl1pPr>
              <a:defRPr/>
            </a:lvl1pPr>
          </a:lstStyle>
          <a:p>
            <a:endParaRPr lang="de-DE" altLang="en-US"/>
          </a:p>
        </p:txBody>
      </p:sp>
      <p:sp>
        <p:nvSpPr>
          <p:cNvPr id="6" name="Slide Number Placeholder 5"/>
          <p:cNvSpPr>
            <a:spLocks noGrp="1"/>
          </p:cNvSpPr>
          <p:nvPr>
            <p:ph type="sldNum" idx="12"/>
          </p:nvPr>
        </p:nvSpPr>
        <p:spPr/>
        <p:txBody>
          <a:bodyPr/>
          <a:lstStyle>
            <a:lvl1pPr>
              <a:defRPr/>
            </a:lvl1pPr>
          </a:lstStyle>
          <a:p>
            <a:fld id="{022DD782-7E6E-4662-874B-5213D0451CF6}" type="slidenum">
              <a:rPr lang="de-DE" altLang="en-US"/>
              <a:pPr/>
              <a:t>‹#›</a:t>
            </a:fld>
            <a:endParaRPr lang="de-DE" altLang="en-US"/>
          </a:p>
        </p:txBody>
      </p:sp>
    </p:spTree>
    <p:extLst>
      <p:ext uri="{BB962C8B-B14F-4D97-AF65-F5344CB8AC3E}">
        <p14:creationId xmlns:p14="http://schemas.microsoft.com/office/powerpoint/2010/main" val="41135795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de-DE" altLang="en-US"/>
          </a:p>
        </p:txBody>
      </p:sp>
      <p:sp>
        <p:nvSpPr>
          <p:cNvPr id="5" name="Footer Placeholder 4"/>
          <p:cNvSpPr>
            <a:spLocks noGrp="1"/>
          </p:cNvSpPr>
          <p:nvPr>
            <p:ph type="ftr" idx="11"/>
          </p:nvPr>
        </p:nvSpPr>
        <p:spPr/>
        <p:txBody>
          <a:bodyPr/>
          <a:lstStyle>
            <a:lvl1pPr>
              <a:defRPr/>
            </a:lvl1pPr>
          </a:lstStyle>
          <a:p>
            <a:endParaRPr lang="de-DE" altLang="en-US"/>
          </a:p>
        </p:txBody>
      </p:sp>
      <p:sp>
        <p:nvSpPr>
          <p:cNvPr id="6" name="Slide Number Placeholder 5"/>
          <p:cNvSpPr>
            <a:spLocks noGrp="1"/>
          </p:cNvSpPr>
          <p:nvPr>
            <p:ph type="sldNum" idx="12"/>
          </p:nvPr>
        </p:nvSpPr>
        <p:spPr/>
        <p:txBody>
          <a:bodyPr/>
          <a:lstStyle>
            <a:lvl1pPr>
              <a:defRPr/>
            </a:lvl1pPr>
          </a:lstStyle>
          <a:p>
            <a:fld id="{1DE6C523-E4FB-4E9F-B88B-6090EE2D021A}" type="slidenum">
              <a:rPr lang="de-DE" altLang="en-US"/>
              <a:pPr/>
              <a:t>‹#›</a:t>
            </a:fld>
            <a:endParaRPr lang="de-DE" altLang="en-US"/>
          </a:p>
        </p:txBody>
      </p:sp>
    </p:spTree>
    <p:extLst>
      <p:ext uri="{BB962C8B-B14F-4D97-AF65-F5344CB8AC3E}">
        <p14:creationId xmlns:p14="http://schemas.microsoft.com/office/powerpoint/2010/main" val="17506662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endParaRPr lang="de-DE" altLang="en-US"/>
          </a:p>
        </p:txBody>
      </p:sp>
      <p:sp>
        <p:nvSpPr>
          <p:cNvPr id="5" name="Footer Placeholder 4"/>
          <p:cNvSpPr>
            <a:spLocks noGrp="1"/>
          </p:cNvSpPr>
          <p:nvPr>
            <p:ph type="ftr" idx="11"/>
          </p:nvPr>
        </p:nvSpPr>
        <p:spPr/>
        <p:txBody>
          <a:bodyPr/>
          <a:lstStyle>
            <a:lvl1pPr>
              <a:defRPr/>
            </a:lvl1pPr>
          </a:lstStyle>
          <a:p>
            <a:endParaRPr lang="de-DE" altLang="en-US"/>
          </a:p>
        </p:txBody>
      </p:sp>
      <p:sp>
        <p:nvSpPr>
          <p:cNvPr id="6" name="Slide Number Placeholder 5"/>
          <p:cNvSpPr>
            <a:spLocks noGrp="1"/>
          </p:cNvSpPr>
          <p:nvPr>
            <p:ph type="sldNum" idx="12"/>
          </p:nvPr>
        </p:nvSpPr>
        <p:spPr/>
        <p:txBody>
          <a:bodyPr/>
          <a:lstStyle>
            <a:lvl1pPr>
              <a:defRPr/>
            </a:lvl1pPr>
          </a:lstStyle>
          <a:p>
            <a:fld id="{195E25EE-C61E-451C-8709-592E465BDAAF}" type="slidenum">
              <a:rPr lang="de-DE" altLang="en-US"/>
              <a:pPr/>
              <a:t>‹#›</a:t>
            </a:fld>
            <a:endParaRPr lang="de-DE" altLang="en-US"/>
          </a:p>
        </p:txBody>
      </p:sp>
    </p:spTree>
    <p:extLst>
      <p:ext uri="{BB962C8B-B14F-4D97-AF65-F5344CB8AC3E}">
        <p14:creationId xmlns:p14="http://schemas.microsoft.com/office/powerpoint/2010/main" val="39276453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20725" y="1912938"/>
            <a:ext cx="4260850" cy="434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3975" y="1912938"/>
            <a:ext cx="4260850" cy="434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de-DE" altLang="en-US"/>
          </a:p>
        </p:txBody>
      </p:sp>
      <p:sp>
        <p:nvSpPr>
          <p:cNvPr id="6" name="Footer Placeholder 5"/>
          <p:cNvSpPr>
            <a:spLocks noGrp="1"/>
          </p:cNvSpPr>
          <p:nvPr>
            <p:ph type="ftr" idx="11"/>
          </p:nvPr>
        </p:nvSpPr>
        <p:spPr/>
        <p:txBody>
          <a:bodyPr/>
          <a:lstStyle>
            <a:lvl1pPr>
              <a:defRPr/>
            </a:lvl1pPr>
          </a:lstStyle>
          <a:p>
            <a:endParaRPr lang="de-DE" altLang="en-US"/>
          </a:p>
        </p:txBody>
      </p:sp>
      <p:sp>
        <p:nvSpPr>
          <p:cNvPr id="7" name="Slide Number Placeholder 6"/>
          <p:cNvSpPr>
            <a:spLocks noGrp="1"/>
          </p:cNvSpPr>
          <p:nvPr>
            <p:ph type="sldNum" idx="12"/>
          </p:nvPr>
        </p:nvSpPr>
        <p:spPr/>
        <p:txBody>
          <a:bodyPr/>
          <a:lstStyle>
            <a:lvl1pPr>
              <a:defRPr/>
            </a:lvl1pPr>
          </a:lstStyle>
          <a:p>
            <a:fld id="{EB7A89E2-69C8-4A95-B1AF-5BD62EDADEB1}" type="slidenum">
              <a:rPr lang="de-DE" altLang="en-US"/>
              <a:pPr/>
              <a:t>‹#›</a:t>
            </a:fld>
            <a:endParaRPr lang="de-DE" altLang="en-US"/>
          </a:p>
        </p:txBody>
      </p:sp>
    </p:spTree>
    <p:extLst>
      <p:ext uri="{BB962C8B-B14F-4D97-AF65-F5344CB8AC3E}">
        <p14:creationId xmlns:p14="http://schemas.microsoft.com/office/powerpoint/2010/main" val="13621079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de-DE" altLang="en-US"/>
          </a:p>
        </p:txBody>
      </p:sp>
      <p:sp>
        <p:nvSpPr>
          <p:cNvPr id="8" name="Footer Placeholder 7"/>
          <p:cNvSpPr>
            <a:spLocks noGrp="1"/>
          </p:cNvSpPr>
          <p:nvPr>
            <p:ph type="ftr" idx="11"/>
          </p:nvPr>
        </p:nvSpPr>
        <p:spPr/>
        <p:txBody>
          <a:bodyPr/>
          <a:lstStyle>
            <a:lvl1pPr>
              <a:defRPr/>
            </a:lvl1pPr>
          </a:lstStyle>
          <a:p>
            <a:endParaRPr lang="de-DE" altLang="en-US"/>
          </a:p>
        </p:txBody>
      </p:sp>
      <p:sp>
        <p:nvSpPr>
          <p:cNvPr id="9" name="Slide Number Placeholder 8"/>
          <p:cNvSpPr>
            <a:spLocks noGrp="1"/>
          </p:cNvSpPr>
          <p:nvPr>
            <p:ph type="sldNum" idx="12"/>
          </p:nvPr>
        </p:nvSpPr>
        <p:spPr/>
        <p:txBody>
          <a:bodyPr/>
          <a:lstStyle>
            <a:lvl1pPr>
              <a:defRPr/>
            </a:lvl1pPr>
          </a:lstStyle>
          <a:p>
            <a:fld id="{E3A09311-6BA5-482F-B26E-82FAE50D90A4}" type="slidenum">
              <a:rPr lang="de-DE" altLang="en-US"/>
              <a:pPr/>
              <a:t>‹#›</a:t>
            </a:fld>
            <a:endParaRPr lang="de-DE" altLang="en-US"/>
          </a:p>
        </p:txBody>
      </p:sp>
    </p:spTree>
    <p:extLst>
      <p:ext uri="{BB962C8B-B14F-4D97-AF65-F5344CB8AC3E}">
        <p14:creationId xmlns:p14="http://schemas.microsoft.com/office/powerpoint/2010/main" val="39207707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de-DE" altLang="en-US"/>
          </a:p>
        </p:txBody>
      </p:sp>
      <p:sp>
        <p:nvSpPr>
          <p:cNvPr id="4" name="Footer Placeholder 3"/>
          <p:cNvSpPr>
            <a:spLocks noGrp="1"/>
          </p:cNvSpPr>
          <p:nvPr>
            <p:ph type="ftr" idx="11"/>
          </p:nvPr>
        </p:nvSpPr>
        <p:spPr/>
        <p:txBody>
          <a:bodyPr/>
          <a:lstStyle>
            <a:lvl1pPr>
              <a:defRPr/>
            </a:lvl1pPr>
          </a:lstStyle>
          <a:p>
            <a:endParaRPr lang="de-DE" altLang="en-US"/>
          </a:p>
        </p:txBody>
      </p:sp>
      <p:sp>
        <p:nvSpPr>
          <p:cNvPr id="5" name="Slide Number Placeholder 4"/>
          <p:cNvSpPr>
            <a:spLocks noGrp="1"/>
          </p:cNvSpPr>
          <p:nvPr>
            <p:ph type="sldNum" idx="12"/>
          </p:nvPr>
        </p:nvSpPr>
        <p:spPr/>
        <p:txBody>
          <a:bodyPr/>
          <a:lstStyle>
            <a:lvl1pPr>
              <a:defRPr/>
            </a:lvl1pPr>
          </a:lstStyle>
          <a:p>
            <a:fld id="{7DFDF742-CF00-4F5C-9563-F7789DEF2B68}" type="slidenum">
              <a:rPr lang="de-DE" altLang="en-US"/>
              <a:pPr/>
              <a:t>‹#›</a:t>
            </a:fld>
            <a:endParaRPr lang="de-DE" altLang="en-US"/>
          </a:p>
        </p:txBody>
      </p:sp>
    </p:spTree>
    <p:extLst>
      <p:ext uri="{BB962C8B-B14F-4D97-AF65-F5344CB8AC3E}">
        <p14:creationId xmlns:p14="http://schemas.microsoft.com/office/powerpoint/2010/main" val="5437819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de-DE" altLang="en-US"/>
          </a:p>
        </p:txBody>
      </p:sp>
      <p:sp>
        <p:nvSpPr>
          <p:cNvPr id="3" name="Footer Placeholder 2"/>
          <p:cNvSpPr>
            <a:spLocks noGrp="1"/>
          </p:cNvSpPr>
          <p:nvPr>
            <p:ph type="ftr" idx="11"/>
          </p:nvPr>
        </p:nvSpPr>
        <p:spPr/>
        <p:txBody>
          <a:bodyPr/>
          <a:lstStyle>
            <a:lvl1pPr>
              <a:defRPr/>
            </a:lvl1pPr>
          </a:lstStyle>
          <a:p>
            <a:endParaRPr lang="de-DE" altLang="en-US"/>
          </a:p>
        </p:txBody>
      </p:sp>
      <p:sp>
        <p:nvSpPr>
          <p:cNvPr id="4" name="Slide Number Placeholder 3"/>
          <p:cNvSpPr>
            <a:spLocks noGrp="1"/>
          </p:cNvSpPr>
          <p:nvPr>
            <p:ph type="sldNum" idx="12"/>
          </p:nvPr>
        </p:nvSpPr>
        <p:spPr/>
        <p:txBody>
          <a:bodyPr/>
          <a:lstStyle>
            <a:lvl1pPr>
              <a:defRPr/>
            </a:lvl1pPr>
          </a:lstStyle>
          <a:p>
            <a:fld id="{47B4B704-0695-41AA-BC78-C8CAFB030466}" type="slidenum">
              <a:rPr lang="de-DE" altLang="en-US"/>
              <a:pPr/>
              <a:t>‹#›</a:t>
            </a:fld>
            <a:endParaRPr lang="de-DE" altLang="en-US"/>
          </a:p>
        </p:txBody>
      </p:sp>
    </p:spTree>
    <p:extLst>
      <p:ext uri="{BB962C8B-B14F-4D97-AF65-F5344CB8AC3E}">
        <p14:creationId xmlns:p14="http://schemas.microsoft.com/office/powerpoint/2010/main" val="39189614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de-DE" altLang="en-US"/>
          </a:p>
        </p:txBody>
      </p:sp>
      <p:sp>
        <p:nvSpPr>
          <p:cNvPr id="6" name="Footer Placeholder 5"/>
          <p:cNvSpPr>
            <a:spLocks noGrp="1"/>
          </p:cNvSpPr>
          <p:nvPr>
            <p:ph type="ftr" idx="11"/>
          </p:nvPr>
        </p:nvSpPr>
        <p:spPr/>
        <p:txBody>
          <a:bodyPr/>
          <a:lstStyle>
            <a:lvl1pPr>
              <a:defRPr/>
            </a:lvl1pPr>
          </a:lstStyle>
          <a:p>
            <a:endParaRPr lang="de-DE" altLang="en-US"/>
          </a:p>
        </p:txBody>
      </p:sp>
      <p:sp>
        <p:nvSpPr>
          <p:cNvPr id="7" name="Slide Number Placeholder 6"/>
          <p:cNvSpPr>
            <a:spLocks noGrp="1"/>
          </p:cNvSpPr>
          <p:nvPr>
            <p:ph type="sldNum" idx="12"/>
          </p:nvPr>
        </p:nvSpPr>
        <p:spPr/>
        <p:txBody>
          <a:bodyPr/>
          <a:lstStyle>
            <a:lvl1pPr>
              <a:defRPr/>
            </a:lvl1pPr>
          </a:lstStyle>
          <a:p>
            <a:fld id="{6C772A27-A314-4A80-B3C5-94B8E9909DBC}" type="slidenum">
              <a:rPr lang="de-DE" altLang="en-US"/>
              <a:pPr/>
              <a:t>‹#›</a:t>
            </a:fld>
            <a:endParaRPr lang="de-DE" altLang="en-US"/>
          </a:p>
        </p:txBody>
      </p:sp>
    </p:spTree>
    <p:extLst>
      <p:ext uri="{BB962C8B-B14F-4D97-AF65-F5344CB8AC3E}">
        <p14:creationId xmlns:p14="http://schemas.microsoft.com/office/powerpoint/2010/main" val="4140247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de-DE" altLang="en-US"/>
          </a:p>
        </p:txBody>
      </p:sp>
      <p:sp>
        <p:nvSpPr>
          <p:cNvPr id="6" name="Footer Placeholder 5"/>
          <p:cNvSpPr>
            <a:spLocks noGrp="1"/>
          </p:cNvSpPr>
          <p:nvPr>
            <p:ph type="ftr" idx="11"/>
          </p:nvPr>
        </p:nvSpPr>
        <p:spPr/>
        <p:txBody>
          <a:bodyPr/>
          <a:lstStyle>
            <a:lvl1pPr>
              <a:defRPr/>
            </a:lvl1pPr>
          </a:lstStyle>
          <a:p>
            <a:endParaRPr lang="de-DE" altLang="en-US"/>
          </a:p>
        </p:txBody>
      </p:sp>
      <p:sp>
        <p:nvSpPr>
          <p:cNvPr id="7" name="Slide Number Placeholder 6"/>
          <p:cNvSpPr>
            <a:spLocks noGrp="1"/>
          </p:cNvSpPr>
          <p:nvPr>
            <p:ph type="sldNum" idx="12"/>
          </p:nvPr>
        </p:nvSpPr>
        <p:spPr/>
        <p:txBody>
          <a:bodyPr/>
          <a:lstStyle>
            <a:lvl1pPr>
              <a:defRPr/>
            </a:lvl1pPr>
          </a:lstStyle>
          <a:p>
            <a:fld id="{6D784872-6BE2-4C46-9C6D-D845639228F6}" type="slidenum">
              <a:rPr lang="de-DE" altLang="en-US"/>
              <a:pPr/>
              <a:t>‹#›</a:t>
            </a:fld>
            <a:endParaRPr lang="de-DE" altLang="en-US"/>
          </a:p>
        </p:txBody>
      </p:sp>
    </p:spTree>
    <p:extLst>
      <p:ext uri="{BB962C8B-B14F-4D97-AF65-F5344CB8AC3E}">
        <p14:creationId xmlns:p14="http://schemas.microsoft.com/office/powerpoint/2010/main" val="25623041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de-DE" altLang="en-US"/>
          </a:p>
        </p:txBody>
      </p:sp>
      <p:sp>
        <p:nvSpPr>
          <p:cNvPr id="5" name="Footer Placeholder 4"/>
          <p:cNvSpPr>
            <a:spLocks noGrp="1"/>
          </p:cNvSpPr>
          <p:nvPr>
            <p:ph type="ftr" idx="11"/>
          </p:nvPr>
        </p:nvSpPr>
        <p:spPr/>
        <p:txBody>
          <a:bodyPr/>
          <a:lstStyle>
            <a:lvl1pPr>
              <a:defRPr/>
            </a:lvl1pPr>
          </a:lstStyle>
          <a:p>
            <a:endParaRPr lang="de-DE" altLang="en-US"/>
          </a:p>
        </p:txBody>
      </p:sp>
      <p:sp>
        <p:nvSpPr>
          <p:cNvPr id="6" name="Slide Number Placeholder 5"/>
          <p:cNvSpPr>
            <a:spLocks noGrp="1"/>
          </p:cNvSpPr>
          <p:nvPr>
            <p:ph type="sldNum" idx="12"/>
          </p:nvPr>
        </p:nvSpPr>
        <p:spPr/>
        <p:txBody>
          <a:bodyPr/>
          <a:lstStyle>
            <a:lvl1pPr>
              <a:defRPr/>
            </a:lvl1pPr>
          </a:lstStyle>
          <a:p>
            <a:fld id="{6CF2B625-B648-4DF4-B5B1-A746EF9546A8}" type="slidenum">
              <a:rPr lang="de-DE" altLang="en-US"/>
              <a:pPr/>
              <a:t>‹#›</a:t>
            </a:fld>
            <a:endParaRPr lang="de-DE" altLang="en-US"/>
          </a:p>
        </p:txBody>
      </p:sp>
    </p:spTree>
    <p:extLst>
      <p:ext uri="{BB962C8B-B14F-4D97-AF65-F5344CB8AC3E}">
        <p14:creationId xmlns:p14="http://schemas.microsoft.com/office/powerpoint/2010/main" val="11638365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7263" y="539750"/>
            <a:ext cx="2266950" cy="57229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4825" y="539750"/>
            <a:ext cx="6650038" cy="57229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de-DE" altLang="en-US"/>
          </a:p>
        </p:txBody>
      </p:sp>
      <p:sp>
        <p:nvSpPr>
          <p:cNvPr id="5" name="Footer Placeholder 4"/>
          <p:cNvSpPr>
            <a:spLocks noGrp="1"/>
          </p:cNvSpPr>
          <p:nvPr>
            <p:ph type="ftr" idx="11"/>
          </p:nvPr>
        </p:nvSpPr>
        <p:spPr/>
        <p:txBody>
          <a:bodyPr/>
          <a:lstStyle>
            <a:lvl1pPr>
              <a:defRPr/>
            </a:lvl1pPr>
          </a:lstStyle>
          <a:p>
            <a:endParaRPr lang="de-DE" altLang="en-US"/>
          </a:p>
        </p:txBody>
      </p:sp>
      <p:sp>
        <p:nvSpPr>
          <p:cNvPr id="6" name="Slide Number Placeholder 5"/>
          <p:cNvSpPr>
            <a:spLocks noGrp="1"/>
          </p:cNvSpPr>
          <p:nvPr>
            <p:ph type="sldNum" idx="12"/>
          </p:nvPr>
        </p:nvSpPr>
        <p:spPr/>
        <p:txBody>
          <a:bodyPr/>
          <a:lstStyle>
            <a:lvl1pPr>
              <a:defRPr/>
            </a:lvl1pPr>
          </a:lstStyle>
          <a:p>
            <a:fld id="{F5E0D3BE-E9D9-4F05-93FA-CABFB44A9A09}" type="slidenum">
              <a:rPr lang="de-DE" altLang="en-US"/>
              <a:pPr/>
              <a:t>‹#›</a:t>
            </a:fld>
            <a:endParaRPr lang="de-DE" altLang="en-US"/>
          </a:p>
        </p:txBody>
      </p:sp>
    </p:spTree>
    <p:extLst>
      <p:ext uri="{BB962C8B-B14F-4D97-AF65-F5344CB8AC3E}">
        <p14:creationId xmlns:p14="http://schemas.microsoft.com/office/powerpoint/2010/main" val="2213119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04825" y="539750"/>
            <a:ext cx="9069388" cy="1260475"/>
          </a:xfrm>
        </p:spPr>
        <p:txBody>
          <a:bodyPr/>
          <a:lstStyle/>
          <a:p>
            <a:r>
              <a:rPr lang="en-US" smtClean="0"/>
              <a:t>Click to edit Master title style</a:t>
            </a:r>
            <a:endParaRPr lang="en-US"/>
          </a:p>
        </p:txBody>
      </p:sp>
      <p:sp>
        <p:nvSpPr>
          <p:cNvPr id="3" name="Date Placeholder 2"/>
          <p:cNvSpPr>
            <a:spLocks noGrp="1"/>
          </p:cNvSpPr>
          <p:nvPr>
            <p:ph type="dt" idx="10"/>
          </p:nvPr>
        </p:nvSpPr>
        <p:spPr>
          <a:xfrm>
            <a:off x="576263" y="6527800"/>
            <a:ext cx="2346325" cy="519113"/>
          </a:xfrm>
        </p:spPr>
        <p:txBody>
          <a:bodyPr/>
          <a:lstStyle>
            <a:lvl1pPr>
              <a:defRPr/>
            </a:lvl1pPr>
          </a:lstStyle>
          <a:p>
            <a:endParaRPr lang="de-DE" altLang="en-US"/>
          </a:p>
        </p:txBody>
      </p:sp>
      <p:sp>
        <p:nvSpPr>
          <p:cNvPr id="4" name="Footer Placeholder 3"/>
          <p:cNvSpPr>
            <a:spLocks noGrp="1"/>
          </p:cNvSpPr>
          <p:nvPr>
            <p:ph type="ftr" idx="11"/>
          </p:nvPr>
        </p:nvSpPr>
        <p:spPr>
          <a:xfrm>
            <a:off x="3448050" y="6527800"/>
            <a:ext cx="3194050" cy="519113"/>
          </a:xfrm>
        </p:spPr>
        <p:txBody>
          <a:bodyPr/>
          <a:lstStyle>
            <a:lvl1pPr>
              <a:defRPr/>
            </a:lvl1pPr>
          </a:lstStyle>
          <a:p>
            <a:endParaRPr lang="de-DE" altLang="en-US"/>
          </a:p>
        </p:txBody>
      </p:sp>
      <p:sp>
        <p:nvSpPr>
          <p:cNvPr id="5" name="Slide Number Placeholder 4"/>
          <p:cNvSpPr>
            <a:spLocks noGrp="1"/>
          </p:cNvSpPr>
          <p:nvPr>
            <p:ph type="sldNum" idx="12"/>
          </p:nvPr>
        </p:nvSpPr>
        <p:spPr>
          <a:xfrm>
            <a:off x="7154863" y="6527800"/>
            <a:ext cx="2346325" cy="519113"/>
          </a:xfrm>
        </p:spPr>
        <p:txBody>
          <a:bodyPr/>
          <a:lstStyle>
            <a:lvl1pPr>
              <a:defRPr/>
            </a:lvl1pPr>
          </a:lstStyle>
          <a:p>
            <a:fld id="{3097D61A-BD3E-47F4-8633-0B1868668D1C}" type="slidenum">
              <a:rPr lang="de-DE" altLang="en-US"/>
              <a:pPr/>
              <a:t>‹#›</a:t>
            </a:fld>
            <a:endParaRPr lang="de-DE" altLang="en-US"/>
          </a:p>
        </p:txBody>
      </p:sp>
    </p:spTree>
    <p:extLst>
      <p:ext uri="{BB962C8B-B14F-4D97-AF65-F5344CB8AC3E}">
        <p14:creationId xmlns:p14="http://schemas.microsoft.com/office/powerpoint/2010/main" val="1225596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539750" y="539750"/>
            <a:ext cx="8818563" cy="1022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1026" name="Rectangle 2"/>
          <p:cNvSpPr>
            <a:spLocks noGrp="1" noChangeArrowheads="1"/>
          </p:cNvSpPr>
          <p:nvPr>
            <p:ph type="body" idx="1"/>
          </p:nvPr>
        </p:nvSpPr>
        <p:spPr bwMode="auto">
          <a:xfrm>
            <a:off x="539750" y="1768475"/>
            <a:ext cx="8818563" cy="5068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1027" name="Rectangle 3"/>
          <p:cNvSpPr>
            <a:spLocks noGrp="1" noChangeArrowheads="1"/>
          </p:cNvSpPr>
          <p:nvPr>
            <p:ph type="dt"/>
          </p:nvPr>
        </p:nvSpPr>
        <p:spPr bwMode="auto">
          <a:xfrm>
            <a:off x="539750" y="6996113"/>
            <a:ext cx="2336800"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Lst>
              <a:defRPr sz="1400">
                <a:solidFill>
                  <a:srgbClr val="FFFFFF"/>
                </a:solidFill>
                <a:latin typeface="Times New Roman" panose="02020603050405020304" pitchFamily="18" charset="0"/>
                <a:cs typeface="+mn-cs"/>
              </a:defRPr>
            </a:lvl1pPr>
          </a:lstStyle>
          <a:p>
            <a:endParaRPr lang="en-US" altLang="en-US"/>
          </a:p>
        </p:txBody>
      </p:sp>
      <p:sp>
        <p:nvSpPr>
          <p:cNvPr id="1028" name="Rectangle 4"/>
          <p:cNvSpPr>
            <a:spLocks noGrp="1" noChangeArrowheads="1"/>
          </p:cNvSpPr>
          <p:nvPr>
            <p:ph type="ftr"/>
          </p:nvPr>
        </p:nvSpPr>
        <p:spPr bwMode="auto">
          <a:xfrm>
            <a:off x="3471863" y="6996113"/>
            <a:ext cx="3179762"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5000"/>
              </a:lnSpc>
              <a:tabLst>
                <a:tab pos="723900" algn="l"/>
                <a:tab pos="1447800" algn="l"/>
                <a:tab pos="2171700" algn="l"/>
                <a:tab pos="2895600" algn="l"/>
              </a:tabLst>
              <a:defRPr sz="1400">
                <a:solidFill>
                  <a:srgbClr val="FFFFFF"/>
                </a:solidFill>
                <a:latin typeface="Times New Roman" panose="02020603050405020304" pitchFamily="18" charset="0"/>
                <a:cs typeface="+mn-cs"/>
              </a:defRPr>
            </a:lvl1pPr>
          </a:lstStyle>
          <a:p>
            <a:endParaRPr lang="en-US" altLang="en-US"/>
          </a:p>
        </p:txBody>
      </p:sp>
      <p:sp>
        <p:nvSpPr>
          <p:cNvPr id="1029" name="Rectangle 5"/>
          <p:cNvSpPr>
            <a:spLocks noGrp="1" noChangeArrowheads="1"/>
          </p:cNvSpPr>
          <p:nvPr>
            <p:ph type="sldNum"/>
          </p:nvPr>
        </p:nvSpPr>
        <p:spPr bwMode="auto">
          <a:xfrm>
            <a:off x="7237413" y="6996113"/>
            <a:ext cx="2336800"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FFFFFF"/>
                </a:solidFill>
                <a:latin typeface="Times New Roman" panose="02020603050405020304" pitchFamily="18" charset="0"/>
                <a:cs typeface="+mn-cs"/>
              </a:defRPr>
            </a:lvl1pPr>
          </a:lstStyle>
          <a:p>
            <a:fld id="{570927C1-BEC7-4084-98F5-CD2FDF4ACFEE}"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kern="1200">
          <a:solidFill>
            <a:srgbClr val="FFFFFF"/>
          </a:solidFill>
          <a:latin typeface="+mj-lt"/>
          <a:ea typeface="+mj-ea"/>
          <a:cs typeface="+mj-cs"/>
        </a:defRPr>
      </a:lvl1pPr>
      <a:lvl2pPr marL="742950" indent="-28575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2pPr>
      <a:lvl3pPr marL="11430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3pPr>
      <a:lvl4pPr marL="16002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4pPr>
      <a:lvl5pPr marL="20574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9pPr>
    </p:titleStyle>
    <p:bodyStyle>
      <a:lvl1pPr marL="342900" indent="-342900" algn="l" defTabSz="449263" rtl="0" fontAlgn="base" hangingPunct="0">
        <a:lnSpc>
          <a:spcPct val="93000"/>
        </a:lnSpc>
        <a:spcBef>
          <a:spcPct val="0"/>
        </a:spcBef>
        <a:spcAft>
          <a:spcPts val="1413"/>
        </a:spcAft>
        <a:buClr>
          <a:srgbClr val="000000"/>
        </a:buClr>
        <a:buSzPct val="100000"/>
        <a:buFont typeface="Times New Roman" panose="02020603050405020304" pitchFamily="18" charset="0"/>
        <a:defRPr sz="3200" kern="1200">
          <a:solidFill>
            <a:srgbClr val="FFFFFF"/>
          </a:solidFill>
          <a:latin typeface="+mn-lt"/>
          <a:ea typeface="+mn-ea"/>
          <a:cs typeface="+mn-cs"/>
        </a:defRPr>
      </a:lvl1pPr>
      <a:lvl2pPr marL="742950" indent="-285750" algn="l" defTabSz="449263" rtl="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FFFFFF"/>
          </a:solidFill>
          <a:latin typeface="+mn-lt"/>
          <a:ea typeface="+mn-ea"/>
          <a:cs typeface="+mn-cs"/>
        </a:defRPr>
      </a:lvl2pPr>
      <a:lvl3pPr marL="1143000" indent="-228600" algn="l" defTabSz="449263" rtl="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FFFFFF"/>
          </a:solidFill>
          <a:latin typeface="+mn-lt"/>
          <a:ea typeface="+mn-ea"/>
          <a:cs typeface="+mn-cs"/>
        </a:defRPr>
      </a:lvl3pPr>
      <a:lvl4pPr marL="1600200" indent="-228600" algn="l" defTabSz="449263" rtl="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FFFFFF"/>
          </a:solidFill>
          <a:latin typeface="+mn-lt"/>
          <a:ea typeface="+mn-ea"/>
          <a:cs typeface="+mn-cs"/>
        </a:defRPr>
      </a:lvl4pPr>
      <a:lvl5pPr marL="2057400" indent="-228600" algn="l" defTabSz="449263" rtl="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504825" y="539750"/>
            <a:ext cx="9069388"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2050" name="Rectangle 2"/>
          <p:cNvSpPr>
            <a:spLocks noGrp="1" noChangeArrowheads="1"/>
          </p:cNvSpPr>
          <p:nvPr>
            <p:ph type="body" idx="1"/>
          </p:nvPr>
        </p:nvSpPr>
        <p:spPr bwMode="auto">
          <a:xfrm>
            <a:off x="720725" y="1912938"/>
            <a:ext cx="8674100" cy="4349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2051" name="Rectangle 3"/>
          <p:cNvSpPr>
            <a:spLocks noGrp="1" noChangeArrowheads="1"/>
          </p:cNvSpPr>
          <p:nvPr>
            <p:ph type="dt"/>
          </p:nvPr>
        </p:nvSpPr>
        <p:spPr bwMode="auto">
          <a:xfrm>
            <a:off x="576263" y="6527800"/>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Lst>
              <a:defRPr sz="1400">
                <a:solidFill>
                  <a:srgbClr val="FFFFFF"/>
                </a:solidFill>
                <a:latin typeface="Times New Roman" panose="02020603050405020304" pitchFamily="18" charset="0"/>
                <a:cs typeface="+mn-cs"/>
              </a:defRPr>
            </a:lvl1pPr>
          </a:lstStyle>
          <a:p>
            <a:endParaRPr lang="de-DE" altLang="en-US"/>
          </a:p>
        </p:txBody>
      </p:sp>
      <p:sp>
        <p:nvSpPr>
          <p:cNvPr id="2052" name="Rectangle 4"/>
          <p:cNvSpPr>
            <a:spLocks noGrp="1" noChangeArrowheads="1"/>
          </p:cNvSpPr>
          <p:nvPr>
            <p:ph type="ftr"/>
          </p:nvPr>
        </p:nvSpPr>
        <p:spPr bwMode="auto">
          <a:xfrm>
            <a:off x="3448050" y="6527800"/>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5000"/>
              </a:lnSpc>
              <a:tabLst>
                <a:tab pos="723900" algn="l"/>
                <a:tab pos="1447800" algn="l"/>
                <a:tab pos="2171700" algn="l"/>
                <a:tab pos="2895600" algn="l"/>
              </a:tabLst>
              <a:defRPr sz="1400">
                <a:solidFill>
                  <a:srgbClr val="FFFFFF"/>
                </a:solidFill>
                <a:latin typeface="Times New Roman" panose="02020603050405020304" pitchFamily="18" charset="0"/>
                <a:cs typeface="+mn-cs"/>
              </a:defRPr>
            </a:lvl1pPr>
          </a:lstStyle>
          <a:p>
            <a:endParaRPr lang="de-DE" altLang="en-US"/>
          </a:p>
        </p:txBody>
      </p:sp>
      <p:sp>
        <p:nvSpPr>
          <p:cNvPr id="2053" name="Rectangle 5"/>
          <p:cNvSpPr>
            <a:spLocks noGrp="1" noChangeArrowheads="1"/>
          </p:cNvSpPr>
          <p:nvPr>
            <p:ph type="sldNum"/>
          </p:nvPr>
        </p:nvSpPr>
        <p:spPr bwMode="auto">
          <a:xfrm>
            <a:off x="7154863" y="6527800"/>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FFFFFF"/>
                </a:solidFill>
                <a:latin typeface="Times New Roman" panose="02020603050405020304" pitchFamily="18" charset="0"/>
                <a:cs typeface="+mn-cs"/>
              </a:defRPr>
            </a:lvl1pPr>
          </a:lstStyle>
          <a:p>
            <a:fld id="{E4D93BC5-0FFF-4E5C-B8BF-19F2490FA90B}" type="slidenum">
              <a:rPr lang="de-DE" altLang="en-US"/>
              <a:pPr/>
              <a:t>‹#›</a:t>
            </a:fld>
            <a:endParaRPr lang="de-DE"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kern="1200">
          <a:solidFill>
            <a:srgbClr val="FFFFFF"/>
          </a:solidFill>
          <a:latin typeface="+mj-lt"/>
          <a:ea typeface="+mj-ea"/>
          <a:cs typeface="+mj-cs"/>
        </a:defRPr>
      </a:lvl1pPr>
      <a:lvl2pPr marL="742950" indent="-28575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2pPr>
      <a:lvl3pPr marL="11430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3pPr>
      <a:lvl4pPr marL="16002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4pPr>
      <a:lvl5pPr marL="20574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9pPr>
    </p:titleStyle>
    <p:bodyStyle>
      <a:lvl1pPr marL="342900" indent="-342900" algn="l" defTabSz="449263" rtl="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FFFFFF"/>
          </a:solidFill>
          <a:latin typeface="+mn-lt"/>
          <a:ea typeface="+mn-ea"/>
          <a:cs typeface="+mn-cs"/>
        </a:defRPr>
      </a:lvl1pPr>
      <a:lvl2pPr marL="742950" indent="-285750" algn="l" defTabSz="449263" rtl="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FFFFFF"/>
          </a:solidFill>
          <a:latin typeface="+mn-lt"/>
          <a:ea typeface="+mn-ea"/>
          <a:cs typeface="+mn-cs"/>
        </a:defRPr>
      </a:lvl2pPr>
      <a:lvl3pPr marL="1143000" indent="-228600" algn="l" defTabSz="449263" rtl="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FFFFFF"/>
          </a:solidFill>
          <a:latin typeface="+mn-lt"/>
          <a:ea typeface="+mn-ea"/>
          <a:cs typeface="+mn-cs"/>
        </a:defRPr>
      </a:lvl3pPr>
      <a:lvl4pPr marL="1600200" indent="-228600" algn="l" defTabSz="449263" rtl="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FFFFFF"/>
          </a:solidFill>
          <a:latin typeface="+mn-lt"/>
          <a:ea typeface="+mn-ea"/>
          <a:cs typeface="+mn-cs"/>
        </a:defRPr>
      </a:lvl4pPr>
      <a:lvl5pPr marL="2057400" indent="-228600" algn="l" defTabSz="449263" rtl="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29.jpeg"/></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6.xml"/><Relationship Id="rId1" Type="http://schemas.openxmlformats.org/officeDocument/2006/relationships/slideLayout" Target="../slideLayouts/slideLayout13.xml"/><Relationship Id="rId4" Type="http://schemas.openxmlformats.org/officeDocument/2006/relationships/image" Target="../media/image39.png"/></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13.xml"/><Relationship Id="rId4" Type="http://schemas.openxmlformats.org/officeDocument/2006/relationships/image" Target="../media/image41.png"/></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8.xml"/><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a:xfrm>
            <a:off x="639763" y="2208213"/>
            <a:ext cx="8820150" cy="1023937"/>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Resampling: Making up data?</a:t>
            </a:r>
          </a:p>
        </p:txBody>
      </p:sp>
      <p:sp>
        <p:nvSpPr>
          <p:cNvPr id="4098" name="Rectangle 2"/>
          <p:cNvSpPr>
            <a:spLocks noGrp="1" noChangeArrowheads="1"/>
          </p:cNvSpPr>
          <p:nvPr>
            <p:ph type="subTitle" idx="4294967295"/>
          </p:nvPr>
        </p:nvSpPr>
        <p:spPr bwMode="auto">
          <a:xfrm>
            <a:off x="720725" y="1912938"/>
            <a:ext cx="8675688" cy="43513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28224" rIns="0" bIns="0" anchor="ctr"/>
          <a:lstStyle/>
          <a:p>
            <a:pPr marL="0" indent="0" algn="ctr">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dirty="0"/>
              <a:t>Chong Ho Yu</a:t>
            </a:r>
          </a:p>
        </p:txBody>
      </p:sp>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Definition</a:t>
            </a:r>
          </a:p>
        </p:txBody>
      </p:sp>
      <p:sp>
        <p:nvSpPr>
          <p:cNvPr id="5122" name="Rectangle 2"/>
          <p:cNvSpPr>
            <a:spLocks noGrp="1" noChangeArrowheads="1"/>
          </p:cNvSpPr>
          <p:nvPr>
            <p:ph type="body" idx="1"/>
          </p:nvPr>
        </p:nvSpPr>
        <p:spPr>
          <a:xfrm>
            <a:off x="539750" y="1768475"/>
            <a:ext cx="5311775" cy="5070475"/>
          </a:xfrm>
          <a:ln/>
        </p:spPr>
        <p:txBody>
          <a:bodyPr tIns="24695"/>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de-DE" altLang="en-US" sz="2800"/>
              <a:t>Reuse the same data</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de-DE" altLang="en-US" sz="2800"/>
              <a:t>Root: </a:t>
            </a:r>
            <a:r>
              <a:rPr lang="de-DE" altLang="en-US" sz="2800">
                <a:solidFill>
                  <a:srgbClr val="FF0000"/>
                </a:solidFill>
              </a:rPr>
              <a:t>Monte Carlo simulation</a:t>
            </a:r>
            <a:r>
              <a:rPr lang="de-DE" altLang="en-US" sz="2800"/>
              <a:t> –  researchers "make up" data and draw conclusions based on many possible scenarios.</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de-DE" altLang="en-US" sz="2800"/>
              <a:t> "Monte Carlo" comes from an analogy to the gambling houses on the French Riviera.</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de-DE" altLang="en-US" sz="2800"/>
              <a:t>Study how to maximize their chances of winning by using simulations.</a:t>
            </a:r>
          </a:p>
        </p:txBody>
      </p:sp>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6163" y="1736725"/>
            <a:ext cx="2925762" cy="3657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Common ground &amp; difference</a:t>
            </a:r>
          </a:p>
        </p:txBody>
      </p:sp>
      <p:sp>
        <p:nvSpPr>
          <p:cNvPr id="6146" name="Rectangle 2"/>
          <p:cNvSpPr>
            <a:spLocks noGrp="1" noChangeArrowheads="1"/>
          </p:cNvSpPr>
          <p:nvPr>
            <p:ph type="body" idx="1"/>
          </p:nvPr>
        </p:nvSpPr>
        <p:spPr>
          <a:xfrm>
            <a:off x="720725" y="1912938"/>
            <a:ext cx="8675688" cy="4918075"/>
          </a:xfrm>
          <a:ln/>
        </p:spPr>
        <p:txBody>
          <a:bodyPr/>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a:t>Common ground: Both find the probability by generating all or many possible scenarios.</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a:t>Difference: Monte Carlo simulations create </a:t>
            </a:r>
            <a:r>
              <a:rPr lang="de-DE" altLang="en-US">
                <a:solidFill>
                  <a:srgbClr val="FF0000"/>
                </a:solidFill>
              </a:rPr>
              <a:t>totally hypothetical data</a:t>
            </a:r>
            <a:r>
              <a:rPr lang="de-DE" altLang="en-US"/>
              <a:t> whereas resampling must start with some </a:t>
            </a:r>
            <a:r>
              <a:rPr lang="de-DE" altLang="en-US">
                <a:solidFill>
                  <a:srgbClr val="FF0000"/>
                </a:solidFill>
              </a:rPr>
              <a:t>real data</a:t>
            </a:r>
            <a:r>
              <a:rPr lang="de-DE" altLang="en-US"/>
              <a:t>.</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a:t>Application of MCS: test the test – If you want to know whether a robust test can accept a messy data structure, you can utilize MCS to generate different types of strange data to examine the robustness of the test.</a:t>
            </a:r>
          </a:p>
        </p:txBody>
      </p:sp>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Making up data? </a:t>
            </a:r>
          </a:p>
        </p:txBody>
      </p:sp>
      <p:sp>
        <p:nvSpPr>
          <p:cNvPr id="7170" name="Rectangle 2"/>
          <p:cNvSpPr>
            <a:spLocks noGrp="1" noChangeArrowheads="1"/>
          </p:cNvSpPr>
          <p:nvPr>
            <p:ph type="body" idx="1"/>
          </p:nvPr>
        </p:nvSpPr>
        <p:spPr>
          <a:xfrm>
            <a:off x="720725" y="1912938"/>
            <a:ext cx="8675688" cy="4351337"/>
          </a:xfrm>
          <a:ln/>
        </p:spPr>
        <p:txBody>
          <a:bodyPr/>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a:t>Some people rejected resampling because the idea of 'making up' data seems very unethical.</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a:t>Indeed we experience similar things everyday.</a:t>
            </a:r>
          </a:p>
        </p:txBody>
      </p:sp>
      <p:pic>
        <p:nvPicPr>
          <p:cNvPr id="717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21275" y="4114800"/>
            <a:ext cx="3657600" cy="2743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Extrapolation</a:t>
            </a:r>
          </a:p>
        </p:txBody>
      </p:sp>
      <p:sp>
        <p:nvSpPr>
          <p:cNvPr id="8194" name="Rectangle 2"/>
          <p:cNvSpPr>
            <a:spLocks noGrp="1" noChangeArrowheads="1"/>
          </p:cNvSpPr>
          <p:nvPr>
            <p:ph type="body" idx="1"/>
          </p:nvPr>
        </p:nvSpPr>
        <p:spPr>
          <a:xfrm>
            <a:off x="549275" y="1733550"/>
            <a:ext cx="4206875" cy="4351338"/>
          </a:xfrm>
          <a:ln/>
        </p:spPr>
        <p:txBody>
          <a:bodyPr/>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Lst>
            </a:pPr>
            <a:r>
              <a:rPr lang="de-DE" altLang="en-US"/>
              <a:t>You took a picture of Grand Canyon last summer. The picture is great!</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Lst>
            </a:pPr>
            <a:r>
              <a:rPr lang="de-DE" altLang="en-US"/>
              <a:t>Most camera sensors can capture an image with 16-24 mega pixels.</a:t>
            </a:r>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7125" y="1828800"/>
            <a:ext cx="4572000" cy="32908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196" name="Text Box 4"/>
          <p:cNvSpPr txBox="1">
            <a:spLocks noChangeArrowheads="1"/>
          </p:cNvSpPr>
          <p:nvPr/>
        </p:nvSpPr>
        <p:spPr bwMode="auto">
          <a:xfrm>
            <a:off x="541338" y="5748338"/>
            <a:ext cx="8697912" cy="930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8224" rIns="0" bIns="0"/>
          <a:lstStyle>
            <a:lvl1pPr marL="431800" indent="-32385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9pPr>
          </a:lstStyle>
          <a:p>
            <a:pPr>
              <a:spcAft>
                <a:spcPts val="1425"/>
              </a:spcAft>
              <a:buClr>
                <a:srgbClr val="47B8B8"/>
              </a:buClr>
              <a:buSzPct val="45000"/>
              <a:buFont typeface="Wingdings" panose="05000000000000000000" pitchFamily="2" charset="2"/>
              <a:buChar char=""/>
            </a:pPr>
            <a:r>
              <a:rPr lang="de-DE" altLang="en-US" sz="3200">
                <a:solidFill>
                  <a:srgbClr val="FFFFFF"/>
                </a:solidFill>
                <a:cs typeface="Arial Unicode MS" panose="020B0604020202020204" pitchFamily="34" charset="-128"/>
              </a:rPr>
              <a:t>The picture will be very sharp even if you enlarge it to 16X20.</a:t>
            </a:r>
          </a:p>
        </p:txBody>
      </p:sp>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Extrapolation</a:t>
            </a:r>
          </a:p>
        </p:txBody>
      </p:sp>
      <p:sp>
        <p:nvSpPr>
          <p:cNvPr id="9218" name="Rectangle 2"/>
          <p:cNvSpPr>
            <a:spLocks noGrp="1" noChangeArrowheads="1"/>
          </p:cNvSpPr>
          <p:nvPr>
            <p:ph type="body" idx="1"/>
          </p:nvPr>
        </p:nvSpPr>
        <p:spPr>
          <a:xfrm>
            <a:off x="549275" y="1697038"/>
            <a:ext cx="4206875" cy="4351337"/>
          </a:xfrm>
          <a:ln/>
        </p:spPr>
        <p:txBody>
          <a:bodyPr/>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Lst>
            </a:pPr>
            <a:r>
              <a:rPr lang="de-DE" altLang="en-US"/>
              <a:t>But if you want to enlarge your photo to the poster size or the billboard size, there will not be enough pixels to fill up the canvas. NP!</a:t>
            </a:r>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7125" y="1757363"/>
            <a:ext cx="4572000" cy="32908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220" name="Text Box 4"/>
          <p:cNvSpPr txBox="1">
            <a:spLocks noChangeArrowheads="1"/>
          </p:cNvSpPr>
          <p:nvPr/>
        </p:nvSpPr>
        <p:spPr bwMode="auto">
          <a:xfrm>
            <a:off x="539750" y="5157788"/>
            <a:ext cx="8697913" cy="1824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8224" rIns="0" bIns="0"/>
          <a:lstStyle>
            <a:lvl1pPr marL="431800" indent="-32385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9pPr>
          </a:lstStyle>
          <a:p>
            <a:pPr>
              <a:spcAft>
                <a:spcPts val="1425"/>
              </a:spcAft>
              <a:buClr>
                <a:srgbClr val="47B8B8"/>
              </a:buClr>
              <a:buSzPct val="45000"/>
              <a:buFont typeface="Wingdings" panose="05000000000000000000" pitchFamily="2" charset="2"/>
              <a:buChar char=""/>
            </a:pPr>
            <a:r>
              <a:rPr lang="de-DE" altLang="en-US" sz="3200">
                <a:solidFill>
                  <a:srgbClr val="FFFFFF"/>
                </a:solidFill>
                <a:cs typeface="Arial Unicode MS" panose="020B0604020202020204" pitchFamily="34" charset="-128"/>
              </a:rPr>
              <a:t>Some software package, such as OnOne's Perfect Resize, can sample from the existing pixels, duplicate them, and use the resampled pixels to populate the canvas.</a:t>
            </a:r>
          </a:p>
        </p:txBody>
      </p:sp>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idx="4294967295"/>
          </p:nvPr>
        </p:nvSpPr>
        <p:spPr>
          <a:xfrm>
            <a:off x="539750" y="539750"/>
            <a:ext cx="8820150" cy="1023938"/>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Resampling in CLT</a:t>
            </a:r>
          </a:p>
        </p:txBody>
      </p:sp>
      <p:sp>
        <p:nvSpPr>
          <p:cNvPr id="10242" name="Rectangle 2"/>
          <p:cNvSpPr>
            <a:spLocks noGrp="1" noChangeArrowheads="1"/>
          </p:cNvSpPr>
          <p:nvPr>
            <p:ph type="body" idx="4294967295"/>
          </p:nvPr>
        </p:nvSpPr>
        <p:spPr>
          <a:xfrm>
            <a:off x="539750" y="1768475"/>
            <a:ext cx="8820150" cy="5070475"/>
          </a:xfrm>
          <a:ln/>
        </p:spPr>
        <p:txBody>
          <a:bodyPr/>
          <a:lstStyle/>
          <a:p>
            <a:pPr marL="431800" indent="-323850">
              <a:buClr>
                <a:srgbClr val="FFFF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The idea is not completely new.</a:t>
            </a:r>
          </a:p>
          <a:p>
            <a:pPr marL="431800" indent="-323850">
              <a:buClr>
                <a:srgbClr val="FFFF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Remember the Central Limit Theorem (CLT) and sampling distributions?</a:t>
            </a:r>
          </a:p>
          <a:p>
            <a:pPr marL="431800" indent="-323850">
              <a:buClr>
                <a:srgbClr val="FFFF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Regardless of what the distribution of the underlying population is (mesa, camel back, skew, normal...etc), the distribution of the sample statistics approaches normality as repeated sampling is done.</a:t>
            </a:r>
          </a:p>
        </p:txBody>
      </p:sp>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idx="4294967295"/>
          </p:nvPr>
        </p:nvSpPr>
        <p:spPr>
          <a:xfrm>
            <a:off x="539750" y="539750"/>
            <a:ext cx="8820150" cy="1023938"/>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Sampling distribution from unifrom</a:t>
            </a:r>
          </a:p>
        </p:txBody>
      </p:sp>
      <p:sp>
        <p:nvSpPr>
          <p:cNvPr id="11266" name="Rectangle 2"/>
          <p:cNvSpPr>
            <a:spLocks noGrp="1" noChangeArrowheads="1"/>
          </p:cNvSpPr>
          <p:nvPr>
            <p:ph type="body" idx="4294967295"/>
          </p:nvPr>
        </p:nvSpPr>
        <p:spPr>
          <a:xfrm>
            <a:off x="539750" y="1768475"/>
            <a:ext cx="8820150" cy="5070475"/>
          </a:xfrm>
          <a:ln/>
        </p:spPr>
        <p:txBody>
          <a:bodyPr/>
          <a:lstStyle/>
          <a:p>
            <a:endParaRPr lang="en-US" altLang="en-US"/>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738" y="1776413"/>
            <a:ext cx="8653462" cy="46243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idx="4294967295"/>
          </p:nvPr>
        </p:nvSpPr>
        <p:spPr>
          <a:xfrm>
            <a:off x="539750" y="427038"/>
            <a:ext cx="8820150" cy="1250950"/>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Sampling distribution from </a:t>
            </a:r>
            <a:br>
              <a:rPr lang="en-US" altLang="en-US"/>
            </a:br>
            <a:r>
              <a:rPr lang="en-US" altLang="en-US"/>
              <a:t>camel back</a:t>
            </a:r>
          </a:p>
        </p:txBody>
      </p:sp>
      <p:sp>
        <p:nvSpPr>
          <p:cNvPr id="12290" name="Rectangle 2"/>
          <p:cNvSpPr>
            <a:spLocks noGrp="1" noChangeArrowheads="1"/>
          </p:cNvSpPr>
          <p:nvPr>
            <p:ph type="body" idx="4294967295"/>
          </p:nvPr>
        </p:nvSpPr>
        <p:spPr>
          <a:xfrm>
            <a:off x="539750" y="1768475"/>
            <a:ext cx="8820150" cy="5070475"/>
          </a:xfrm>
          <a:ln/>
        </p:spPr>
        <p:txBody>
          <a:bodyPr/>
          <a:lstStyle/>
          <a:p>
            <a:endParaRPr lang="en-US" altLang="en-US"/>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763" y="1828800"/>
            <a:ext cx="8718550" cy="4572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idx="4294967295"/>
          </p:nvPr>
        </p:nvSpPr>
        <p:spPr>
          <a:xfrm>
            <a:off x="539750" y="539750"/>
            <a:ext cx="8820150" cy="1023938"/>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Sampling distribution from skew</a:t>
            </a:r>
          </a:p>
        </p:txBody>
      </p:sp>
      <p:sp>
        <p:nvSpPr>
          <p:cNvPr id="13314" name="Rectangle 2"/>
          <p:cNvSpPr>
            <a:spLocks noGrp="1" noChangeArrowheads="1"/>
          </p:cNvSpPr>
          <p:nvPr>
            <p:ph type="body" idx="4294967295"/>
          </p:nvPr>
        </p:nvSpPr>
        <p:spPr>
          <a:xfrm>
            <a:off x="539750" y="1768475"/>
            <a:ext cx="8820150" cy="5070475"/>
          </a:xfrm>
          <a:ln/>
        </p:spPr>
        <p:txBody>
          <a:bodyPr/>
          <a:lstStyle/>
          <a:p>
            <a:endParaRPr lang="en-US" altLang="en-US"/>
          </a:p>
        </p:txBody>
      </p:sp>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838" y="1768475"/>
            <a:ext cx="8740775" cy="45402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Why resampling?</a:t>
            </a:r>
          </a:p>
        </p:txBody>
      </p:sp>
      <p:sp>
        <p:nvSpPr>
          <p:cNvPr id="14338" name="Rectangle 2"/>
          <p:cNvSpPr>
            <a:spLocks noGrp="1" noChangeArrowheads="1"/>
          </p:cNvSpPr>
          <p:nvPr>
            <p:ph type="body" idx="1"/>
          </p:nvPr>
        </p:nvSpPr>
        <p:spPr>
          <a:xfrm>
            <a:off x="720725" y="1733550"/>
            <a:ext cx="8675688" cy="4725988"/>
          </a:xfrm>
          <a:ln/>
        </p:spPr>
        <p:txBody>
          <a:bodyPr/>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dirty="0"/>
              <a:t>Common criticisms of any research study</a:t>
            </a:r>
          </a:p>
          <a:p>
            <a:pPr marL="1727200" lvl="1" indent="-573088">
              <a:buClr>
                <a:srgbClr val="FFFF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sz="2400" dirty="0"/>
              <a:t>The sample size is too small (Many dissertations end with a sentence like this: </a:t>
            </a:r>
            <a:r>
              <a:rPr lang="de-DE" altLang="en-US" sz="2400" dirty="0" smtClean="0"/>
              <a:t>In </a:t>
            </a:r>
            <a:r>
              <a:rPr lang="de-DE" altLang="en-US" sz="2400" dirty="0"/>
              <a:t>the future more studies with a larger sample size is needed</a:t>
            </a:r>
            <a:r>
              <a:rPr lang="de-DE" altLang="en-US" sz="2400" dirty="0" smtClean="0"/>
              <a:t>.)</a:t>
            </a:r>
            <a:endParaRPr lang="de-DE" altLang="en-US" sz="2400" dirty="0"/>
          </a:p>
          <a:p>
            <a:pPr marL="1727200" lvl="1" indent="-573088">
              <a:buClr>
                <a:srgbClr val="FFFF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sz="2400" dirty="0" smtClean="0"/>
              <a:t>The </a:t>
            </a:r>
            <a:r>
              <a:rPr lang="de-DE" altLang="en-US" sz="2400" dirty="0"/>
              <a:t>data are not normally distributed and do not conform to the parametric assumptions.</a:t>
            </a:r>
          </a:p>
          <a:p>
            <a:pPr marL="1727200" lvl="1" indent="-573088">
              <a:buClr>
                <a:srgbClr val="FFFF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sz="2400" dirty="0"/>
              <a:t>This is one study only. It can be capitalized on chance. You may not be able to replicate the finding next time</a:t>
            </a:r>
            <a:r>
              <a:rPr lang="de-DE" altLang="en-US" sz="2400" dirty="0" smtClean="0"/>
              <a:t>.</a:t>
            </a:r>
          </a:p>
          <a:p>
            <a:pPr marL="1727200" lvl="1" indent="-573088">
              <a:buClr>
                <a:srgbClr val="FFFF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sz="2400" dirty="0"/>
              <a:t>The n is too large. The test </a:t>
            </a:r>
            <a:r>
              <a:rPr lang="de-DE" altLang="en-US" sz="2400" dirty="0" smtClean="0"/>
              <a:t>is </a:t>
            </a:r>
            <a:r>
              <a:rPr lang="de-DE" altLang="en-US" sz="2400" dirty="0" smtClean="0">
                <a:solidFill>
                  <a:srgbClr val="FFC000"/>
                </a:solidFill>
              </a:rPr>
              <a:t>over-powered</a:t>
            </a:r>
            <a:r>
              <a:rPr lang="de-DE" altLang="en-US" sz="2400" dirty="0" smtClean="0"/>
              <a:t>.</a:t>
            </a:r>
            <a:endParaRPr lang="de-DE" altLang="en-US" sz="2400" dirty="0"/>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dirty="0"/>
              <a:t>Resampling can help.</a:t>
            </a:r>
          </a:p>
        </p:txBody>
      </p:sp>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4 types of resampling</a:t>
            </a:r>
          </a:p>
        </p:txBody>
      </p:sp>
      <p:sp>
        <p:nvSpPr>
          <p:cNvPr id="15362" name="Rectangle 2"/>
          <p:cNvSpPr>
            <a:spLocks noGrp="1" noChangeArrowheads="1"/>
          </p:cNvSpPr>
          <p:nvPr>
            <p:ph type="body" idx="1"/>
          </p:nvPr>
        </p:nvSpPr>
        <p:spPr>
          <a:xfrm>
            <a:off x="549275" y="1876425"/>
            <a:ext cx="6218238" cy="4641850"/>
          </a:xfrm>
          <a:ln/>
        </p:spPr>
        <p:txBody>
          <a:bodyPr/>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de-DE" altLang="en-US" dirty="0">
                <a:solidFill>
                  <a:srgbClr val="FFC000"/>
                </a:solidFill>
              </a:rPr>
              <a:t>Randomization exact test: </a:t>
            </a:r>
            <a:r>
              <a:rPr lang="de-DE" altLang="en-US" dirty="0"/>
              <a:t>Permutate different possibilities</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de-DE" altLang="en-US" dirty="0">
                <a:solidFill>
                  <a:srgbClr val="FFC000"/>
                </a:solidFill>
              </a:rPr>
              <a:t>Cross-validation:</a:t>
            </a:r>
            <a:r>
              <a:rPr lang="de-DE" altLang="en-US" dirty="0"/>
              <a:t> divide one sample into 2 or more subsets.</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de-DE" altLang="en-US" dirty="0">
                <a:solidFill>
                  <a:srgbClr val="FFC000"/>
                </a:solidFill>
              </a:rPr>
              <a:t>Jackknife: </a:t>
            </a:r>
            <a:r>
              <a:rPr lang="de-DE" altLang="en-US" dirty="0"/>
              <a:t>leave one out</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de-DE" altLang="en-US" dirty="0">
                <a:solidFill>
                  <a:srgbClr val="FFC000"/>
                </a:solidFill>
              </a:rPr>
              <a:t>Bootstrap: </a:t>
            </a:r>
            <a:r>
              <a:rPr lang="de-DE" altLang="en-US" dirty="0"/>
              <a:t>one sample gives rise to many others by resampling (pulling yourself up by your own bootstrap)</a:t>
            </a:r>
          </a:p>
        </p:txBody>
      </p:sp>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1150" y="1971675"/>
            <a:ext cx="2667000" cy="21796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36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4325" y="4540250"/>
            <a:ext cx="2662238" cy="18684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Exact test</a:t>
            </a:r>
          </a:p>
        </p:txBody>
      </p:sp>
      <p:sp>
        <p:nvSpPr>
          <p:cNvPr id="16386" name="Rectangle 2"/>
          <p:cNvSpPr>
            <a:spLocks noGrp="1" noChangeArrowheads="1"/>
          </p:cNvSpPr>
          <p:nvPr>
            <p:ph type="body" idx="1"/>
          </p:nvPr>
        </p:nvSpPr>
        <p:spPr>
          <a:xfrm>
            <a:off x="720725" y="1733550"/>
            <a:ext cx="5954713" cy="5194300"/>
          </a:xfrm>
          <a:ln/>
        </p:spPr>
        <p:txBody>
          <a:bodyPr/>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de-DE" altLang="en-US" dirty="0"/>
              <a:t>R, A, Fisher met a lady who insisted that her tongue was senstive enough to detect a subtle difference between a cup of tea with the milk being poured first and a cup of tea with the milk being added later.</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de-DE" altLang="en-US" dirty="0"/>
              <a:t>He tested the lady with eight cups of tea. She was right 6 out of </a:t>
            </a:r>
            <a:r>
              <a:rPr lang="de-DE" altLang="en-US" dirty="0" smtClean="0"/>
              <a:t>eight </a:t>
            </a:r>
            <a:r>
              <a:rPr lang="de-DE" altLang="en-US" dirty="0"/>
              <a:t>trials!</a:t>
            </a:r>
          </a:p>
        </p:txBody>
      </p:sp>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0063" y="1847850"/>
            <a:ext cx="2384425" cy="38020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Exact test</a:t>
            </a:r>
          </a:p>
        </p:txBody>
      </p:sp>
      <p:sp>
        <p:nvSpPr>
          <p:cNvPr id="17410" name="Rectangle 2"/>
          <p:cNvSpPr>
            <a:spLocks noGrp="1" noChangeArrowheads="1"/>
          </p:cNvSpPr>
          <p:nvPr>
            <p:ph type="body" idx="1"/>
          </p:nvPr>
        </p:nvSpPr>
        <p:spPr>
          <a:xfrm>
            <a:off x="720725" y="1912938"/>
            <a:ext cx="8423275" cy="4351337"/>
          </a:xfrm>
          <a:ln/>
        </p:spPr>
        <p:txBody>
          <a:bodyPr/>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a:t>With eight observations only, you cannot do a Pearson's chi-square test (some cell count is as low as one).</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a:t>What can Fisher do?</a:t>
            </a:r>
          </a:p>
        </p:txBody>
      </p:sp>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350" y="4598988"/>
            <a:ext cx="8351838" cy="20113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Exact test</a:t>
            </a:r>
          </a:p>
        </p:txBody>
      </p:sp>
      <p:sp>
        <p:nvSpPr>
          <p:cNvPr id="18434" name="Rectangle 2"/>
          <p:cNvSpPr>
            <a:spLocks noGrp="1" noChangeArrowheads="1"/>
          </p:cNvSpPr>
          <p:nvPr>
            <p:ph type="body" idx="1"/>
          </p:nvPr>
        </p:nvSpPr>
        <p:spPr>
          <a:xfrm>
            <a:off x="720725" y="1804988"/>
            <a:ext cx="8675688" cy="5097462"/>
          </a:xfrm>
          <a:ln/>
        </p:spPr>
        <p:txBody>
          <a:bodyPr/>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dirty="0"/>
              <a:t>In classical tests we compare the sample statistics against the theoretical sampling distribution.</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dirty="0"/>
              <a:t>The </a:t>
            </a:r>
            <a:r>
              <a:rPr lang="de-DE" altLang="en-US" i="1" dirty="0"/>
              <a:t>p</a:t>
            </a:r>
            <a:r>
              <a:rPr lang="de-DE" altLang="en-US" dirty="0"/>
              <a:t> value tells you how rare the sample statistics is in the long run (sampling distributions). </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dirty="0"/>
              <a:t>Fisher </a:t>
            </a:r>
            <a:r>
              <a:rPr lang="de-DE" altLang="en-US" dirty="0" smtClean="0"/>
              <a:t>permuted </a:t>
            </a:r>
            <a:r>
              <a:rPr lang="de-DE" altLang="en-US" dirty="0"/>
              <a:t>all possible scenarios to create an </a:t>
            </a:r>
            <a:r>
              <a:rPr lang="de-DE" altLang="en-US" dirty="0">
                <a:solidFill>
                  <a:srgbClr val="FFC000"/>
                </a:solidFill>
              </a:rPr>
              <a:t>empirical sampling distribution</a:t>
            </a:r>
            <a:r>
              <a:rPr lang="de-DE" altLang="en-US" dirty="0"/>
              <a:t>.</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dirty="0"/>
              <a:t>Compare the observed data to the empircal distribution. </a:t>
            </a:r>
          </a:p>
        </p:txBody>
      </p:sp>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Exact test</a:t>
            </a:r>
          </a:p>
        </p:txBody>
      </p:sp>
      <p:sp>
        <p:nvSpPr>
          <p:cNvPr id="19458" name="Rectangle 2"/>
          <p:cNvSpPr>
            <a:spLocks noGrp="1" noChangeArrowheads="1"/>
          </p:cNvSpPr>
          <p:nvPr>
            <p:ph type="body" idx="1"/>
          </p:nvPr>
        </p:nvSpPr>
        <p:spPr>
          <a:xfrm>
            <a:off x="720725" y="1589088"/>
            <a:ext cx="8675688" cy="4351337"/>
          </a:xfrm>
          <a:ln/>
        </p:spPr>
        <p:txBody>
          <a:bodyPr tIns="24695"/>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sz="2800"/>
              <a:t>Exact test is so named because in classical parametric tests you can obtain the approimate </a:t>
            </a:r>
            <a:r>
              <a:rPr lang="de-DE" altLang="en-US" sz="2800" i="1"/>
              <a:t>p</a:t>
            </a:r>
            <a:r>
              <a:rPr lang="de-DE" altLang="en-US" sz="2800"/>
              <a:t> value.</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sz="2800"/>
              <a:t>In Exact test you can know exactly how often or how rare the event can happen </a:t>
            </a:r>
            <a:r>
              <a:rPr lang="de-DE" altLang="en-US" sz="2800">
                <a:solidFill>
                  <a:srgbClr val="FF0000"/>
                </a:solidFill>
              </a:rPr>
              <a:t>given all possible scenarios</a:t>
            </a:r>
            <a:r>
              <a:rPr lang="de-DE" altLang="en-US" sz="2800"/>
              <a:t>.</a:t>
            </a:r>
            <a:r>
              <a:rPr lang="de-DE" altLang="en-US"/>
              <a:t> </a:t>
            </a:r>
          </a:p>
        </p:txBody>
      </p:sp>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3475" y="4297363"/>
            <a:ext cx="7772400" cy="26289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Exact test in JMP</a:t>
            </a:r>
          </a:p>
        </p:txBody>
      </p:sp>
      <p:sp>
        <p:nvSpPr>
          <p:cNvPr id="20482" name="Rectangle 2"/>
          <p:cNvSpPr>
            <a:spLocks noGrp="1" noChangeArrowheads="1"/>
          </p:cNvSpPr>
          <p:nvPr>
            <p:ph type="body" idx="1"/>
          </p:nvPr>
        </p:nvSpPr>
        <p:spPr>
          <a:xfrm>
            <a:off x="720725" y="1912938"/>
            <a:ext cx="8675688" cy="4351337"/>
          </a:xfrm>
          <a:ln/>
        </p:spPr>
        <p:txBody>
          <a:bodyPr/>
          <a:lstStyle/>
          <a:p>
            <a:endParaRPr lang="en-US" altLang="en-US"/>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7125" y="1828800"/>
            <a:ext cx="4297363" cy="51276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8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075" y="1801813"/>
            <a:ext cx="3709988" cy="41417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Exact test in SPSS </a:t>
            </a:r>
            <a:br>
              <a:rPr lang="de-DE" altLang="en-US"/>
            </a:br>
            <a:r>
              <a:rPr lang="de-DE" altLang="en-US"/>
              <a:t>(full version only)</a:t>
            </a:r>
          </a:p>
        </p:txBody>
      </p:sp>
      <p:sp>
        <p:nvSpPr>
          <p:cNvPr id="21506" name="Rectangle 2"/>
          <p:cNvSpPr>
            <a:spLocks noGrp="1" noChangeArrowheads="1"/>
          </p:cNvSpPr>
          <p:nvPr>
            <p:ph type="body" idx="1"/>
          </p:nvPr>
        </p:nvSpPr>
        <p:spPr>
          <a:xfrm>
            <a:off x="720725" y="1912938"/>
            <a:ext cx="8675688" cy="4351337"/>
          </a:xfrm>
          <a:ln/>
        </p:spPr>
        <p:txBody>
          <a:bodyPr/>
          <a:lstStyle/>
          <a:p>
            <a:endParaRPr lang="en-US" altLang="en-US"/>
          </a:p>
        </p:txBody>
      </p:sp>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763" y="1912938"/>
            <a:ext cx="8743950" cy="42132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Exact test in SPSS </a:t>
            </a:r>
            <a:br>
              <a:rPr lang="de-DE" altLang="en-US"/>
            </a:br>
            <a:r>
              <a:rPr lang="de-DE" altLang="en-US"/>
              <a:t>(full version only)</a:t>
            </a:r>
          </a:p>
        </p:txBody>
      </p:sp>
      <p:sp>
        <p:nvSpPr>
          <p:cNvPr id="22530" name="Rectangle 2"/>
          <p:cNvSpPr>
            <a:spLocks noGrp="1" noChangeArrowheads="1"/>
          </p:cNvSpPr>
          <p:nvPr>
            <p:ph type="body" idx="1"/>
          </p:nvPr>
        </p:nvSpPr>
        <p:spPr>
          <a:xfrm>
            <a:off x="720725" y="1912938"/>
            <a:ext cx="8675688" cy="4351337"/>
          </a:xfrm>
          <a:ln/>
        </p:spPr>
        <p:txBody>
          <a:bodyPr/>
          <a:lstStyle/>
          <a:p>
            <a:endParaRPr lang="en-US" altLang="en-US"/>
          </a:p>
        </p:txBody>
      </p:sp>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9438" y="1943100"/>
            <a:ext cx="4983162" cy="21717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53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613" y="1912938"/>
            <a:ext cx="3571875" cy="41227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xfrm>
            <a:off x="2103438" y="822325"/>
            <a:ext cx="5486400" cy="739775"/>
          </a:xfrm>
          <a:ln/>
        </p:spPr>
        <p:txBody>
          <a:bodyPr tIns="38808"/>
          <a:lstStyle/>
          <a:p>
            <a:pPr>
              <a:tabLst>
                <a:tab pos="723900" algn="l"/>
                <a:tab pos="1447800" algn="l"/>
                <a:tab pos="2171700" algn="l"/>
                <a:tab pos="2895600" algn="l"/>
                <a:tab pos="3619500" algn="l"/>
                <a:tab pos="4343400" algn="l"/>
                <a:tab pos="5067300" algn="l"/>
              </a:tabLst>
            </a:pPr>
            <a:r>
              <a:rPr lang="de-DE" altLang="en-US"/>
              <a:t>Cross-validation</a:t>
            </a:r>
          </a:p>
        </p:txBody>
      </p:sp>
      <p:sp>
        <p:nvSpPr>
          <p:cNvPr id="23554" name="Rectangle 2"/>
          <p:cNvSpPr>
            <a:spLocks noGrp="1" noChangeArrowheads="1"/>
          </p:cNvSpPr>
          <p:nvPr>
            <p:ph type="body" idx="1"/>
          </p:nvPr>
        </p:nvSpPr>
        <p:spPr>
          <a:xfrm>
            <a:off x="822325" y="1768475"/>
            <a:ext cx="4206875" cy="5070475"/>
          </a:xfrm>
          <a:ln/>
        </p:spPr>
        <p:txBody>
          <a:bodyPr/>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Lst>
            </a:pPr>
            <a:r>
              <a:rPr lang="de-DE" altLang="en-US"/>
              <a:t>Many conventional tests tend to overfit the model to a single sample.</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Lst>
            </a:pPr>
            <a:r>
              <a:rPr lang="de-DE" altLang="en-US"/>
              <a:t>How can you know the result can be replicated in another study?  </a:t>
            </a:r>
          </a:p>
        </p:txBody>
      </p:sp>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3188" y="1820863"/>
            <a:ext cx="3960812" cy="45799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Cross-validation</a:t>
            </a:r>
          </a:p>
        </p:txBody>
      </p:sp>
      <p:sp>
        <p:nvSpPr>
          <p:cNvPr id="24578" name="Rectangle 2"/>
          <p:cNvSpPr>
            <a:spLocks noGrp="1" noChangeArrowheads="1"/>
          </p:cNvSpPr>
          <p:nvPr>
            <p:ph type="body" idx="1"/>
          </p:nvPr>
        </p:nvSpPr>
        <p:spPr>
          <a:xfrm>
            <a:off x="639763" y="1490663"/>
            <a:ext cx="4065587" cy="5276850"/>
          </a:xfrm>
          <a:ln/>
        </p:spPr>
        <p:txBody>
          <a:bodyPr tIns="22932"/>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Lst>
            </a:pPr>
            <a:r>
              <a:rPr lang="de-DE" altLang="en-US" sz="2600"/>
              <a:t>You can hold back a portion of your data for cross-validation. </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Lst>
            </a:pPr>
            <a:r>
              <a:rPr lang="de-DE" altLang="en-US" sz="2600"/>
              <a:t>If you let the program randomly divide your data, you cannot get the same result next time.</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Lst>
            </a:pPr>
            <a:r>
              <a:rPr lang="de-DE" altLang="en-US" sz="2600"/>
              <a:t>If you assign a group number (validation ID) to the observations, you have the same subsets to recreate the same result.</a:t>
            </a:r>
          </a:p>
        </p:txBody>
      </p:sp>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9813" y="1554163"/>
            <a:ext cx="4283075" cy="32004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Cross-validation</a:t>
            </a:r>
          </a:p>
        </p:txBody>
      </p:sp>
      <p:sp>
        <p:nvSpPr>
          <p:cNvPr id="25602" name="Rectangle 2"/>
          <p:cNvSpPr>
            <a:spLocks noGrp="1" noChangeArrowheads="1"/>
          </p:cNvSpPr>
          <p:nvPr>
            <p:ph type="body" idx="1"/>
          </p:nvPr>
        </p:nvSpPr>
        <p:spPr>
          <a:xfrm>
            <a:off x="720725" y="1660525"/>
            <a:ext cx="8675688" cy="4351338"/>
          </a:xfrm>
          <a:ln/>
        </p:spPr>
        <p:txBody>
          <a:bodyPr tIns="24695"/>
          <a:lstStyle/>
          <a:p>
            <a:pPr marL="0" indent="0">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sz="2800" dirty="0"/>
              <a:t>Divide the sample into two </a:t>
            </a:r>
            <a:r>
              <a:rPr lang="de-DE" altLang="en-US" sz="2800" dirty="0" smtClean="0"/>
              <a:t>or n subsets</a:t>
            </a:r>
            <a:r>
              <a:rPr lang="de-DE" altLang="en-US" sz="2800" dirty="0"/>
              <a:t>. </a:t>
            </a:r>
            <a:r>
              <a:rPr lang="de-DE" altLang="en-US" sz="2800" dirty="0" smtClean="0"/>
              <a:t>Revise </a:t>
            </a:r>
            <a:r>
              <a:rPr lang="de-DE" altLang="en-US" sz="2800" dirty="0"/>
              <a:t>the proposed model </a:t>
            </a:r>
            <a:r>
              <a:rPr lang="de-DE" altLang="en-US" sz="2800" dirty="0" smtClean="0"/>
              <a:t>derived from the first set by fitting </a:t>
            </a:r>
            <a:r>
              <a:rPr lang="de-DE" altLang="en-US" sz="2800" dirty="0"/>
              <a:t>the </a:t>
            </a:r>
            <a:r>
              <a:rPr lang="de-DE" altLang="en-US" sz="2800" dirty="0" smtClean="0"/>
              <a:t>model into </a:t>
            </a:r>
            <a:r>
              <a:rPr lang="de-DE" altLang="en-US" sz="2800" dirty="0"/>
              <a:t>the </a:t>
            </a:r>
            <a:r>
              <a:rPr lang="de-DE" altLang="en-US" sz="2800" dirty="0" smtClean="0"/>
              <a:t>subsequent </a:t>
            </a:r>
            <a:r>
              <a:rPr lang="de-DE" altLang="en-US" sz="2800" dirty="0"/>
              <a:t>set.</a:t>
            </a:r>
          </a:p>
        </p:txBody>
      </p:sp>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1144" y="2908431"/>
            <a:ext cx="7054850" cy="42052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 much power can hurt you!</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25512" y="2027237"/>
            <a:ext cx="8263466" cy="4648200"/>
          </a:xfrm>
        </p:spPr>
      </p:pic>
    </p:spTree>
    <p:extLst>
      <p:ext uri="{BB962C8B-B14F-4D97-AF65-F5344CB8AC3E}">
        <p14:creationId xmlns:p14="http://schemas.microsoft.com/office/powerpoint/2010/main" val="3846011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“Tell someone to do a t-test with a billion subjects!”</a:t>
            </a:r>
            <a:endParaRPr lang="en-US" dirty="0"/>
          </a:p>
        </p:txBody>
      </p:sp>
      <p:sp>
        <p:nvSpPr>
          <p:cNvPr id="3" name="Content Placeholder 2"/>
          <p:cNvSpPr>
            <a:spLocks noGrp="1"/>
          </p:cNvSpPr>
          <p:nvPr>
            <p:ph idx="1"/>
          </p:nvPr>
        </p:nvSpPr>
        <p:spPr>
          <a:xfrm>
            <a:off x="239712" y="1835726"/>
            <a:ext cx="6090443" cy="4349750"/>
          </a:xfrm>
        </p:spPr>
        <p:txBody>
          <a:bodyPr/>
          <a:lstStyle/>
          <a:p>
            <a:pPr marL="457200" indent="-457200">
              <a:buFont typeface="Arial" panose="020B0604020202020204" pitchFamily="34" charset="0"/>
              <a:buChar char="•"/>
            </a:pPr>
            <a:r>
              <a:rPr lang="en-US" sz="2800" dirty="0"/>
              <a:t>In California the average SAT score is 2000. A superintendent wanted to know whether the mean score of his students is significantly behind the state average. After randomly sampling 50 students, he found that the average SAT score of his students is </a:t>
            </a:r>
            <a:r>
              <a:rPr lang="en-US" sz="2800" dirty="0" smtClean="0"/>
              <a:t>1999 </a:t>
            </a:r>
            <a:r>
              <a:rPr lang="en-US" sz="2800" dirty="0"/>
              <a:t>and the standard deviation is 100. A one-sample t-test yielded a non-significant result (p = </a:t>
            </a:r>
            <a:r>
              <a:rPr lang="en-US" sz="2800" dirty="0" smtClean="0"/>
              <a:t>.8419). </a:t>
            </a:r>
            <a:endParaRPr lang="en-US" sz="2800" dirty="0"/>
          </a:p>
        </p:txBody>
      </p:sp>
      <p:pic>
        <p:nvPicPr>
          <p:cNvPr id="4" name="Picture 3"/>
          <p:cNvPicPr>
            <a:picLocks noChangeAspect="1"/>
          </p:cNvPicPr>
          <p:nvPr/>
        </p:nvPicPr>
        <p:blipFill>
          <a:blip r:embed="rId2"/>
          <a:stretch>
            <a:fillRect/>
          </a:stretch>
        </p:blipFill>
        <p:spPr>
          <a:xfrm>
            <a:off x="6488112" y="1951037"/>
            <a:ext cx="2885714" cy="3466667"/>
          </a:xfrm>
          <a:prstGeom prst="rect">
            <a:avLst/>
          </a:prstGeom>
        </p:spPr>
      </p:pic>
      <p:sp>
        <p:nvSpPr>
          <p:cNvPr id="6" name="Content Placeholder 2"/>
          <p:cNvSpPr txBox="1">
            <a:spLocks/>
          </p:cNvSpPr>
          <p:nvPr/>
        </p:nvSpPr>
        <p:spPr bwMode="auto">
          <a:xfrm>
            <a:off x="696912" y="6220978"/>
            <a:ext cx="8291704" cy="11291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lvl1pPr marL="342900" indent="-342900" algn="l" defTabSz="449263" rtl="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FFFFFF"/>
                </a:solidFill>
                <a:latin typeface="+mn-lt"/>
                <a:ea typeface="+mn-ea"/>
                <a:cs typeface="+mn-cs"/>
              </a:defRPr>
            </a:lvl1pPr>
            <a:lvl2pPr marL="742950" indent="-285750" algn="l" defTabSz="449263" rtl="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FFFFFF"/>
                </a:solidFill>
                <a:latin typeface="+mn-lt"/>
                <a:ea typeface="+mn-ea"/>
                <a:cs typeface="+mn-cs"/>
              </a:defRPr>
            </a:lvl2pPr>
            <a:lvl3pPr marL="1143000" indent="-228600" algn="l" defTabSz="449263" rtl="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FFFFFF"/>
                </a:solidFill>
                <a:latin typeface="+mn-lt"/>
                <a:ea typeface="+mn-ea"/>
                <a:cs typeface="+mn-cs"/>
              </a:defRPr>
            </a:lvl3pPr>
            <a:lvl4pPr marL="1600200" indent="-228600" algn="l" defTabSz="449263" rtl="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FFFFFF"/>
                </a:solidFill>
                <a:latin typeface="+mn-lt"/>
                <a:ea typeface="+mn-ea"/>
                <a:cs typeface="+mn-cs"/>
              </a:defRPr>
            </a:lvl4pPr>
            <a:lvl5pPr marL="2057400" indent="-228600" algn="l" defTabSz="449263" rtl="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r>
              <a:rPr lang="en-US" sz="2800" dirty="0" smtClean="0">
                <a:solidFill>
                  <a:srgbClr val="FFC000"/>
                </a:solidFill>
              </a:rPr>
              <a:t>http://www.graphpad.com/quickcalcs/OneSampleT1.cfm?Format=SD</a:t>
            </a:r>
            <a:endParaRPr lang="en-US" sz="2800" dirty="0">
              <a:solidFill>
                <a:srgbClr val="FFC000"/>
              </a:solidFill>
            </a:endParaRPr>
          </a:p>
        </p:txBody>
      </p:sp>
    </p:spTree>
    <p:extLst>
      <p:ext uri="{BB962C8B-B14F-4D97-AF65-F5344CB8AC3E}">
        <p14:creationId xmlns:p14="http://schemas.microsoft.com/office/powerpoint/2010/main" val="39161028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about doing a t-test with </a:t>
            </a:r>
            <a:br>
              <a:rPr lang="en-US" dirty="0" smtClean="0"/>
            </a:br>
            <a:r>
              <a:rPr lang="en-US" dirty="0" smtClean="0"/>
              <a:t>2,000 subjects”</a:t>
            </a:r>
            <a:endParaRPr lang="en-US" dirty="0"/>
          </a:p>
        </p:txBody>
      </p:sp>
      <p:sp>
        <p:nvSpPr>
          <p:cNvPr id="3" name="Content Placeholder 2"/>
          <p:cNvSpPr>
            <a:spLocks noGrp="1"/>
          </p:cNvSpPr>
          <p:nvPr>
            <p:ph idx="1"/>
          </p:nvPr>
        </p:nvSpPr>
        <p:spPr>
          <a:xfrm>
            <a:off x="315912" y="1951036"/>
            <a:ext cx="9067800" cy="4208749"/>
          </a:xfrm>
        </p:spPr>
        <p:txBody>
          <a:bodyPr/>
          <a:lstStyle/>
          <a:p>
            <a:pPr marL="457200" indent="-457200">
              <a:buFont typeface="Arial" panose="020B0604020202020204" pitchFamily="34" charset="0"/>
              <a:buChar char="•"/>
            </a:pPr>
            <a:r>
              <a:rPr lang="en-US" sz="2800" dirty="0"/>
              <a:t>The superintendent was relaxed and said, “We are only one point out of 2,000 behind the state standard. Even if no statistical test was conducted, I can tell that this score difference is not a big deal.” </a:t>
            </a:r>
          </a:p>
        </p:txBody>
      </p:sp>
      <p:pic>
        <p:nvPicPr>
          <p:cNvPr id="5" name="Picture 4"/>
          <p:cNvPicPr>
            <a:picLocks noChangeAspect="1"/>
          </p:cNvPicPr>
          <p:nvPr/>
        </p:nvPicPr>
        <p:blipFill>
          <a:blip r:embed="rId2"/>
          <a:stretch>
            <a:fillRect/>
          </a:stretch>
        </p:blipFill>
        <p:spPr>
          <a:xfrm>
            <a:off x="773112" y="3779837"/>
            <a:ext cx="8299938" cy="3048000"/>
          </a:xfrm>
          <a:prstGeom prst="rect">
            <a:avLst/>
          </a:prstGeom>
        </p:spPr>
      </p:pic>
    </p:spTree>
    <p:extLst>
      <p:ext uri="{BB962C8B-B14F-4D97-AF65-F5344CB8AC3E}">
        <p14:creationId xmlns:p14="http://schemas.microsoft.com/office/powerpoint/2010/main" val="42833883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“Doing a t-test with a billion n”</a:t>
            </a:r>
            <a:endParaRPr lang="en-US" dirty="0"/>
          </a:p>
        </p:txBody>
      </p:sp>
      <p:sp>
        <p:nvSpPr>
          <p:cNvPr id="3" name="Content Placeholder 2"/>
          <p:cNvSpPr>
            <a:spLocks noGrp="1"/>
          </p:cNvSpPr>
          <p:nvPr>
            <p:ph idx="1"/>
          </p:nvPr>
        </p:nvSpPr>
        <p:spPr/>
        <p:txBody>
          <a:bodyPr/>
          <a:lstStyle/>
          <a:p>
            <a:pPr marL="0" indent="0"/>
            <a:r>
              <a:rPr lang="en-US" sz="2400" dirty="0"/>
              <a:t>But a statistician </a:t>
            </a:r>
            <a:r>
              <a:rPr lang="en-US" sz="2400" dirty="0" smtClean="0"/>
              <a:t>is bored and wants to find something to do. He recommended </a:t>
            </a:r>
            <a:r>
              <a:rPr lang="en-US" sz="2400" dirty="0"/>
              <a:t>replicating the study with a sample size of 1,000. As the sample size increased, the variance decreased. While the mean remained the same (</a:t>
            </a:r>
            <a:r>
              <a:rPr lang="en-US" sz="2400" dirty="0" smtClean="0"/>
              <a:t>1999), </a:t>
            </a:r>
            <a:r>
              <a:rPr lang="en-US" sz="2400" dirty="0"/>
              <a:t>the SD dropped to </a:t>
            </a:r>
            <a:r>
              <a:rPr lang="en-US" sz="2400" dirty="0" smtClean="0"/>
              <a:t>10</a:t>
            </a:r>
            <a:r>
              <a:rPr lang="en-US" sz="2400" dirty="0"/>
              <a:t>. But this time the t-test showed a much smaller p value (.</a:t>
            </a:r>
            <a:r>
              <a:rPr lang="en-US" sz="2400" dirty="0" smtClean="0"/>
              <a:t>0001) </a:t>
            </a:r>
            <a:r>
              <a:rPr lang="en-US" sz="2400" dirty="0"/>
              <a:t>and needless to say, this “performance gap” was considered to be statistically significant. </a:t>
            </a:r>
          </a:p>
        </p:txBody>
      </p:sp>
      <p:pic>
        <p:nvPicPr>
          <p:cNvPr id="4" name="Picture 3"/>
          <p:cNvPicPr>
            <a:picLocks noChangeAspect="1"/>
          </p:cNvPicPr>
          <p:nvPr/>
        </p:nvPicPr>
        <p:blipFill>
          <a:blip r:embed="rId2"/>
          <a:stretch>
            <a:fillRect/>
          </a:stretch>
        </p:blipFill>
        <p:spPr>
          <a:xfrm>
            <a:off x="1077912" y="4465637"/>
            <a:ext cx="8014962" cy="2738207"/>
          </a:xfrm>
          <a:prstGeom prst="rect">
            <a:avLst/>
          </a:prstGeom>
          <a:ln>
            <a:solidFill>
              <a:schemeClr val="tx1"/>
            </a:solidFill>
          </a:ln>
        </p:spPr>
      </p:pic>
    </p:spTree>
    <p:extLst>
      <p:ext uri="{BB962C8B-B14F-4D97-AF65-F5344CB8AC3E}">
        <p14:creationId xmlns:p14="http://schemas.microsoft.com/office/powerpoint/2010/main" val="40373280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“Doing a t-test with a billion n”</a:t>
            </a:r>
            <a:endParaRPr lang="en-US" dirty="0"/>
          </a:p>
        </p:txBody>
      </p:sp>
      <p:sp>
        <p:nvSpPr>
          <p:cNvPr id="3" name="Content Placeholder 2"/>
          <p:cNvSpPr>
            <a:spLocks noGrp="1"/>
          </p:cNvSpPr>
          <p:nvPr>
            <p:ph idx="1"/>
          </p:nvPr>
        </p:nvSpPr>
        <p:spPr>
          <a:xfrm>
            <a:off x="720725" y="1912938"/>
            <a:ext cx="4776787" cy="4349750"/>
          </a:xfrm>
        </p:spPr>
        <p:txBody>
          <a:bodyPr/>
          <a:lstStyle/>
          <a:p>
            <a:pPr marL="0" indent="0"/>
            <a:r>
              <a:rPr lang="en-US" sz="2800" dirty="0" smtClean="0"/>
              <a:t>Afterwards</a:t>
            </a:r>
            <a:r>
              <a:rPr lang="en-US" sz="2800" dirty="0"/>
              <a:t>, the board called for a meeting and the superintendent could not sleep. Someone should tell the superintendent that the p value is a function of the sample size and this so-called "performance gap" may be nothing more than a </a:t>
            </a:r>
            <a:r>
              <a:rPr lang="en-US" sz="2800" b="1" dirty="0">
                <a:solidFill>
                  <a:srgbClr val="FFC000"/>
                </a:solidFill>
              </a:rPr>
              <a:t>false alarm</a:t>
            </a:r>
            <a:r>
              <a:rPr lang="en-US" sz="2800" dirty="0" smtClean="0"/>
              <a:t>.</a:t>
            </a:r>
            <a:endParaRPr lang="en-US" sz="2800" dirty="0"/>
          </a:p>
        </p:txBody>
      </p:sp>
      <p:pic>
        <p:nvPicPr>
          <p:cNvPr id="1026" name="Picture 2" descr="http://sd.keepcalm-o-matic.co.uk/i/keep-calm-it-s-only-a-false-alar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6112" y="2011363"/>
            <a:ext cx="3559628" cy="4152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92309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Cross-validation</a:t>
            </a:r>
          </a:p>
        </p:txBody>
      </p:sp>
      <p:sp>
        <p:nvSpPr>
          <p:cNvPr id="26626" name="Rectangle 2"/>
          <p:cNvSpPr>
            <a:spLocks noGrp="1" noChangeArrowheads="1"/>
          </p:cNvSpPr>
          <p:nvPr>
            <p:ph type="body" idx="1"/>
          </p:nvPr>
        </p:nvSpPr>
        <p:spPr>
          <a:xfrm>
            <a:off x="720725" y="1912938"/>
            <a:ext cx="8675688" cy="4351337"/>
          </a:xfrm>
          <a:ln/>
        </p:spPr>
        <p:txBody>
          <a:bodyPr/>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dirty="0"/>
              <a:t>If you have a huge sample size (e.g. 2000), you can easily reject the null hypothesis. Any trivial effect may be mis-identified as significant. </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dirty="0"/>
              <a:t>If you divide your large sample into 10 subsets for CV, then each subset contains  200 subjects only. No test is over-powered</a:t>
            </a:r>
            <a:r>
              <a:rPr lang="de-DE" altLang="en-US" dirty="0" smtClean="0"/>
              <a:t>.</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dirty="0" smtClean="0"/>
              <a:t>But if n = 50, then sub-dividing them may not be practical.</a:t>
            </a:r>
            <a:endParaRPr lang="de-DE" altLang="en-US" dirty="0"/>
          </a:p>
        </p:txBody>
      </p:sp>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Jackknife</a:t>
            </a:r>
          </a:p>
        </p:txBody>
      </p:sp>
      <p:sp>
        <p:nvSpPr>
          <p:cNvPr id="27650" name="Rectangle 2"/>
          <p:cNvSpPr>
            <a:spLocks noGrp="1" noChangeArrowheads="1"/>
          </p:cNvSpPr>
          <p:nvPr>
            <p:ph type="body" idx="1"/>
          </p:nvPr>
        </p:nvSpPr>
        <p:spPr>
          <a:xfrm>
            <a:off x="720725" y="1912938"/>
            <a:ext cx="8675688" cy="4722812"/>
          </a:xfrm>
          <a:ln/>
        </p:spPr>
        <p:txBody>
          <a:bodyPr/>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a:t>Co-invented by John Tukey, the Father of EDA.</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a:t>Jackknife: all-purpose tool.</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a:t>Leave out one observation at each analysis.</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a:t>Re-do the analysis n-1 times. Why?</a:t>
            </a:r>
          </a:p>
          <a:p>
            <a:pPr marL="1727200" lvl="1" indent="-573088">
              <a:buClr>
                <a:srgbClr val="FFFF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a:t>To see how extreme cases and outliers influence the result (senstivity analysis)</a:t>
            </a:r>
          </a:p>
          <a:p>
            <a:pPr marL="1727200" lvl="1" indent="-573088">
              <a:buClr>
                <a:srgbClr val="FFFF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a:t>To counteract the issue of non-independent data.</a:t>
            </a:r>
          </a:p>
        </p:txBody>
      </p:sp>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06913" y="2027237"/>
            <a:ext cx="5067300" cy="4349750"/>
          </a:xfrm>
        </p:spPr>
        <p:txBody>
          <a:bodyPr/>
          <a:lstStyle/>
          <a:p>
            <a:pPr marL="0" indent="0"/>
            <a:r>
              <a:rPr lang="en-US" sz="2800" dirty="0" smtClean="0"/>
              <a:t>Jackknife is available in many JMP procedures.</a:t>
            </a:r>
          </a:p>
          <a:p>
            <a:pPr marL="0" indent="0"/>
            <a:r>
              <a:rPr lang="en-US" sz="2800" dirty="0" smtClean="0"/>
              <a:t>If the sample size is very huge, your CPU may burn. </a:t>
            </a:r>
          </a:p>
          <a:p>
            <a:pPr marL="0" indent="0"/>
            <a:r>
              <a:rPr lang="en-US" sz="2800" dirty="0" smtClean="0"/>
              <a:t>e.g. 10,000 – 1 = re-running the test 9,999 times!</a:t>
            </a:r>
          </a:p>
          <a:p>
            <a:pPr marL="0" indent="0"/>
            <a:r>
              <a:rPr lang="en-US" sz="2800" dirty="0" smtClean="0"/>
              <a:t>Use JF with a smaller sample.</a:t>
            </a:r>
          </a:p>
          <a:p>
            <a:pPr marL="0" indent="0"/>
            <a:r>
              <a:rPr lang="en-US" sz="2800" dirty="0"/>
              <a:t>L</a:t>
            </a:r>
            <a:r>
              <a:rPr lang="en-US" sz="2800" dirty="0" smtClean="0"/>
              <a:t>eave-one-out assumes every observation is treated equally (100%).</a:t>
            </a:r>
            <a:endParaRPr lang="en-US" sz="2800" dirty="0"/>
          </a:p>
        </p:txBody>
      </p:sp>
      <p:pic>
        <p:nvPicPr>
          <p:cNvPr id="4" name="Picture 3"/>
          <p:cNvPicPr>
            <a:picLocks noChangeAspect="1"/>
          </p:cNvPicPr>
          <p:nvPr/>
        </p:nvPicPr>
        <p:blipFill>
          <a:blip r:embed="rId2"/>
          <a:stretch>
            <a:fillRect/>
          </a:stretch>
        </p:blipFill>
        <p:spPr>
          <a:xfrm>
            <a:off x="696913" y="2027238"/>
            <a:ext cx="3589986" cy="3429000"/>
          </a:xfrm>
          <a:prstGeom prst="rect">
            <a:avLst/>
          </a:prstGeom>
        </p:spPr>
      </p:pic>
      <p:sp>
        <p:nvSpPr>
          <p:cNvPr id="5" name="Title 4"/>
          <p:cNvSpPr>
            <a:spLocks noGrp="1"/>
          </p:cNvSpPr>
          <p:nvPr>
            <p:ph type="title"/>
          </p:nvPr>
        </p:nvSpPr>
        <p:spPr/>
        <p:txBody>
          <a:bodyPr/>
          <a:lstStyle/>
          <a:p>
            <a:r>
              <a:rPr lang="en-US" dirty="0" smtClean="0"/>
              <a:t>When to use Jackknife</a:t>
            </a:r>
            <a:endParaRPr lang="en-US" dirty="0"/>
          </a:p>
        </p:txBody>
      </p:sp>
    </p:spTree>
    <p:extLst>
      <p:ext uri="{BB962C8B-B14F-4D97-AF65-F5344CB8AC3E}">
        <p14:creationId xmlns:p14="http://schemas.microsoft.com/office/powerpoint/2010/main" val="2875919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Jackknife</a:t>
            </a:r>
          </a:p>
        </p:txBody>
      </p:sp>
      <p:sp>
        <p:nvSpPr>
          <p:cNvPr id="28674" name="Rectangle 2"/>
          <p:cNvSpPr>
            <a:spLocks noGrp="1" noChangeArrowheads="1"/>
          </p:cNvSpPr>
          <p:nvPr>
            <p:ph type="body" idx="1"/>
          </p:nvPr>
        </p:nvSpPr>
        <p:spPr>
          <a:xfrm>
            <a:off x="620712" y="1570037"/>
            <a:ext cx="8686800" cy="4462462"/>
          </a:xfrm>
          <a:ln/>
        </p:spPr>
        <p:txBody>
          <a:bodyPr/>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sz="2800" dirty="0"/>
              <a:t>The good old day of using simple random sampling is gone!</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sz="2800" dirty="0"/>
              <a:t>In recent years more and more researchers employ multi-stage sampling for complex populations. Now we have nested/multi-level/hierarchical data.</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sz="2800" dirty="0"/>
              <a:t>The parametric assumption that observations are uncorrelated can be met in your dream only.</a:t>
            </a:r>
          </a:p>
        </p:txBody>
      </p:sp>
      <p:pic>
        <p:nvPicPr>
          <p:cNvPr id="1028" name="Picture 4" descr="http://www.proctorgallagherinstitute.com/wp-content/uploads/2014/02/never-stop-dreamin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92712" y="4852190"/>
            <a:ext cx="3505200" cy="194733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dream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712" y="4867095"/>
            <a:ext cx="1981200" cy="19549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Jackknife</a:t>
            </a:r>
            <a:endParaRPr lang="en-US" dirty="0"/>
          </a:p>
        </p:txBody>
      </p:sp>
      <p:sp>
        <p:nvSpPr>
          <p:cNvPr id="3" name="Content Placeholder 2"/>
          <p:cNvSpPr>
            <a:spLocks noGrp="1"/>
          </p:cNvSpPr>
          <p:nvPr>
            <p:ph idx="1"/>
          </p:nvPr>
        </p:nvSpPr>
        <p:spPr>
          <a:xfrm>
            <a:off x="262732" y="1646237"/>
            <a:ext cx="4776787" cy="4349750"/>
          </a:xfrm>
        </p:spPr>
        <p:txBody>
          <a:bodyPr/>
          <a:lstStyle/>
          <a:p>
            <a:pPr marL="457200" indent="-457200">
              <a:buFont typeface="Arial" panose="020B0604020202020204" pitchFamily="34" charset="0"/>
              <a:buChar char="•"/>
            </a:pPr>
            <a:r>
              <a:rPr lang="en-US" dirty="0" smtClean="0"/>
              <a:t>To counter this problem, I need to work on my </a:t>
            </a:r>
            <a:r>
              <a:rPr lang="en-US" dirty="0" smtClean="0">
                <a:solidFill>
                  <a:srgbClr val="FF0000"/>
                </a:solidFill>
              </a:rPr>
              <a:t>weight</a:t>
            </a:r>
            <a:r>
              <a:rPr lang="en-US" dirty="0" smtClean="0"/>
              <a:t>!</a:t>
            </a:r>
          </a:p>
          <a:p>
            <a:pPr marL="457200" indent="-457200">
              <a:buFont typeface="Arial" panose="020B0604020202020204" pitchFamily="34" charset="0"/>
              <a:buChar char="•"/>
            </a:pPr>
            <a:r>
              <a:rPr lang="en-US" dirty="0" smtClean="0"/>
              <a:t>Not this one. That’s Sampling weight!</a:t>
            </a:r>
          </a:p>
          <a:p>
            <a:pPr marL="457200" indent="-457200">
              <a:buFont typeface="Arial" panose="020B0604020202020204" pitchFamily="34" charset="0"/>
              <a:buChar char="•"/>
            </a:pPr>
            <a:r>
              <a:rPr lang="de-DE" altLang="en-US" dirty="0"/>
              <a:t>A US researcher would like to obtain a representative sample across the entire nation</a:t>
            </a:r>
            <a:r>
              <a:rPr lang="de-DE" altLang="en-US" dirty="0" smtClean="0"/>
              <a:t>. What shoud she do? </a:t>
            </a:r>
            <a:endParaRPr lang="de-DE" altLang="en-US" dirty="0"/>
          </a:p>
          <a:p>
            <a:endParaRPr lang="en-US" dirty="0" smtClean="0"/>
          </a:p>
          <a:p>
            <a:endParaRPr lang="en-US" dirty="0"/>
          </a:p>
        </p:txBody>
      </p:sp>
      <p:pic>
        <p:nvPicPr>
          <p:cNvPr id="2050" name="Picture 2" descr="https://thenypost.files.wordpress.com/2013/09/obesit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97512" y="1800225"/>
            <a:ext cx="3886200"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79634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Jackknife</a:t>
            </a:r>
          </a:p>
        </p:txBody>
      </p:sp>
      <p:sp>
        <p:nvSpPr>
          <p:cNvPr id="29698" name="Rectangle 2"/>
          <p:cNvSpPr>
            <a:spLocks noGrp="1" noChangeArrowheads="1"/>
          </p:cNvSpPr>
          <p:nvPr>
            <p:ph type="body" idx="1"/>
          </p:nvPr>
        </p:nvSpPr>
        <p:spPr>
          <a:xfrm>
            <a:off x="720725" y="1625600"/>
            <a:ext cx="6137275" cy="5314950"/>
          </a:xfrm>
          <a:ln/>
        </p:spPr>
        <p:txBody>
          <a:bodyPr tIns="24695"/>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de-DE" altLang="en-US" sz="2800" dirty="0" smtClean="0"/>
              <a:t>If </a:t>
            </a:r>
            <a:r>
              <a:rPr lang="de-DE" altLang="en-US" sz="2800" dirty="0"/>
              <a:t>she blindly believes that simple random sampling treats every American equally, and takes the entire US population as a single sampling space, it is more likely that many people from larger states, such as California, Texas, and New York, will be sampled. But residents in Idaho and Wyoming might never appear on her radar screen. </a:t>
            </a:r>
          </a:p>
        </p:txBody>
      </p:sp>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0713" y="1701800"/>
            <a:ext cx="2447925" cy="30527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Jackknife</a:t>
            </a:r>
          </a:p>
        </p:txBody>
      </p:sp>
      <p:sp>
        <p:nvSpPr>
          <p:cNvPr id="30722" name="Rectangle 2"/>
          <p:cNvSpPr>
            <a:spLocks noGrp="1" noChangeArrowheads="1"/>
          </p:cNvSpPr>
          <p:nvPr>
            <p:ph type="body" idx="1"/>
          </p:nvPr>
        </p:nvSpPr>
        <p:spPr>
          <a:xfrm>
            <a:off x="720725" y="1912938"/>
            <a:ext cx="8675688" cy="4462462"/>
          </a:xfrm>
          <a:ln/>
        </p:spPr>
        <p:txBody>
          <a:bodyPr/>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a:t>To rectify this situation, she might start with randomly selecting several states out of 50 (first stage). </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a:t>Next, each state is divided into non-overlapping segments, and then certain counties in the chosen states are randomly drawn (second stage). </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a:t>In the last stage, subjects are randomly chosen from each county. </a:t>
            </a:r>
          </a:p>
        </p:txBody>
      </p:sp>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Sampling weights</a:t>
            </a:r>
          </a:p>
        </p:txBody>
      </p:sp>
      <p:sp>
        <p:nvSpPr>
          <p:cNvPr id="31746" name="Rectangle 2"/>
          <p:cNvSpPr>
            <a:spLocks noGrp="1" noChangeArrowheads="1"/>
          </p:cNvSpPr>
          <p:nvPr>
            <p:ph type="body" idx="1"/>
          </p:nvPr>
        </p:nvSpPr>
        <p:spPr>
          <a:xfrm>
            <a:off x="720725" y="1912938"/>
            <a:ext cx="8675688" cy="4738687"/>
          </a:xfrm>
          <a:ln/>
        </p:spPr>
        <p:txBody>
          <a:bodyPr/>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dirty="0"/>
              <a:t>Sometimes it is necessary to oversample certain smaller subsets. For instance, the researcher may include 10% Rhode Islanders (105,130) but only 1% Californians (376,919) into her sample. </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dirty="0"/>
              <a:t>In this case, a </a:t>
            </a:r>
            <a:r>
              <a:rPr lang="de-DE" altLang="en-US" dirty="0">
                <a:solidFill>
                  <a:srgbClr val="FFC000"/>
                </a:solidFill>
              </a:rPr>
              <a:t>sampling weight </a:t>
            </a:r>
            <a:r>
              <a:rPr lang="de-DE" altLang="en-US" dirty="0"/>
              <a:t>is required to compensate for the over- or under-sampling segments of the population. If the sampling scheme entails a multi-stage design, then there will be several sampling weights.</a:t>
            </a:r>
          </a:p>
        </p:txBody>
      </p:sp>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TIMSS</a:t>
            </a:r>
          </a:p>
        </p:txBody>
      </p:sp>
      <p:sp>
        <p:nvSpPr>
          <p:cNvPr id="32770" name="Rectangle 2"/>
          <p:cNvSpPr>
            <a:spLocks noGrp="1" noChangeArrowheads="1"/>
          </p:cNvSpPr>
          <p:nvPr>
            <p:ph type="body" idx="1"/>
          </p:nvPr>
        </p:nvSpPr>
        <p:spPr>
          <a:xfrm>
            <a:off x="720725" y="1912938"/>
            <a:ext cx="8675688" cy="4884737"/>
          </a:xfrm>
          <a:ln/>
        </p:spPr>
        <p:txBody>
          <a:bodyPr tIns="24695"/>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sz="2800" dirty="0"/>
              <a:t>Trends for International Mathematics and Science Study (TIMSS) adopted a multi-stage sampling scheme.</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sz="2800" dirty="0"/>
              <a:t>In the first stage, </a:t>
            </a:r>
            <a:r>
              <a:rPr lang="de-DE" altLang="en-US" sz="2800" dirty="0">
                <a:solidFill>
                  <a:srgbClr val="FFC000"/>
                </a:solidFill>
              </a:rPr>
              <a:t>schools</a:t>
            </a:r>
            <a:r>
              <a:rPr lang="de-DE" altLang="en-US" sz="2800" dirty="0"/>
              <a:t> are sampled with probability proportional to size.</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sz="2800" dirty="0"/>
              <a:t>Next, one or more intact </a:t>
            </a:r>
            <a:r>
              <a:rPr lang="de-DE" altLang="en-US" sz="2800" dirty="0">
                <a:solidFill>
                  <a:srgbClr val="FFC000"/>
                </a:solidFill>
              </a:rPr>
              <a:t>classes</a:t>
            </a:r>
            <a:r>
              <a:rPr lang="de-DE" altLang="en-US" sz="2800" dirty="0"/>
              <a:t> of students from the target grades were drawn at the second stage.</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sz="2800" dirty="0"/>
              <a:t>Because of its large population size, the Russian Federation added an additional stratum: </a:t>
            </a:r>
            <a:r>
              <a:rPr lang="de-DE" altLang="en-US" sz="2800" dirty="0">
                <a:solidFill>
                  <a:srgbClr val="FFC000"/>
                </a:solidFill>
              </a:rPr>
              <a:t>regions.</a:t>
            </a:r>
            <a:r>
              <a:rPr lang="de-DE" altLang="en-US" sz="2800" dirty="0"/>
              <a:t> Singapore also had a third sampling stage, from which students were sampled within classes.</a:t>
            </a:r>
          </a:p>
        </p:txBody>
      </p:sp>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 abstract? Example:</a:t>
            </a:r>
            <a:endParaRPr lang="en-US" dirty="0"/>
          </a:p>
        </p:txBody>
      </p:sp>
      <p:sp>
        <p:nvSpPr>
          <p:cNvPr id="3" name="Content Placeholder 2"/>
          <p:cNvSpPr>
            <a:spLocks noGrp="1"/>
          </p:cNvSpPr>
          <p:nvPr>
            <p:ph idx="1"/>
          </p:nvPr>
        </p:nvSpPr>
        <p:spPr/>
        <p:txBody>
          <a:bodyPr/>
          <a:lstStyle/>
          <a:p>
            <a:pPr marL="457200" indent="-457200">
              <a:buClr>
                <a:schemeClr val="bg1"/>
              </a:buClr>
              <a:buFont typeface="Arial" panose="020B0604020202020204" pitchFamily="34" charset="0"/>
              <a:buChar char="•"/>
            </a:pPr>
            <a:r>
              <a:rPr lang="en-US" dirty="0">
                <a:solidFill>
                  <a:srgbClr val="FFC000"/>
                </a:solidFill>
              </a:rPr>
              <a:t>School weight</a:t>
            </a:r>
            <a:r>
              <a:rPr lang="en-US" dirty="0"/>
              <a:t>: The school weight is computed by the inverse of the probability of a school being selected from the region. </a:t>
            </a:r>
            <a:endParaRPr lang="en-US" dirty="0" smtClean="0"/>
          </a:p>
          <a:p>
            <a:pPr marL="457200" indent="-457200">
              <a:buClr>
                <a:schemeClr val="bg1"/>
              </a:buClr>
              <a:buFont typeface="Arial" panose="020B0604020202020204" pitchFamily="34" charset="0"/>
              <a:buChar char="•"/>
            </a:pPr>
            <a:r>
              <a:rPr lang="en-US" dirty="0" smtClean="0"/>
              <a:t>For </a:t>
            </a:r>
            <a:r>
              <a:rPr lang="en-US" dirty="0"/>
              <a:t>example, if there are 10 schools in the region and 2 were selected, then the weight is 1/(2/10) or 10/2 = 5. </a:t>
            </a:r>
            <a:endParaRPr lang="en-US" dirty="0" smtClean="0"/>
          </a:p>
          <a:p>
            <a:pPr marL="457200" indent="-457200">
              <a:buClr>
                <a:schemeClr val="bg1"/>
              </a:buClr>
              <a:buFont typeface="Arial" panose="020B0604020202020204" pitchFamily="34" charset="0"/>
              <a:buChar char="•"/>
            </a:pPr>
            <a:r>
              <a:rPr lang="en-US" dirty="0" smtClean="0"/>
              <a:t>In </a:t>
            </a:r>
            <a:r>
              <a:rPr lang="en-US" dirty="0"/>
              <a:t>other words, each school in this region represents itself and four other schools. </a:t>
            </a:r>
          </a:p>
        </p:txBody>
      </p:sp>
    </p:spTree>
    <p:extLst>
      <p:ext uri="{BB962C8B-B14F-4D97-AF65-F5344CB8AC3E}">
        <p14:creationId xmlns:p14="http://schemas.microsoft.com/office/powerpoint/2010/main" val="39397505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pPr marL="457200" indent="-457200">
              <a:buClr>
                <a:schemeClr val="bg1"/>
              </a:buClr>
              <a:buFont typeface="Arial" panose="020B0604020202020204" pitchFamily="34" charset="0"/>
              <a:buChar char="•"/>
            </a:pPr>
            <a:r>
              <a:rPr lang="en-US" dirty="0" smtClean="0">
                <a:solidFill>
                  <a:srgbClr val="FFC000"/>
                </a:solidFill>
              </a:rPr>
              <a:t>Student </a:t>
            </a:r>
            <a:r>
              <a:rPr lang="en-US" dirty="0">
                <a:solidFill>
                  <a:srgbClr val="FFC000"/>
                </a:solidFill>
              </a:rPr>
              <a:t>weight</a:t>
            </a:r>
            <a:r>
              <a:rPr lang="en-US" dirty="0"/>
              <a:t>: The student weight is computed by the inverse of the probability of a student being sampled from the school. </a:t>
            </a:r>
            <a:endParaRPr lang="en-US" dirty="0" smtClean="0"/>
          </a:p>
          <a:p>
            <a:pPr marL="457200" indent="-457200">
              <a:buClr>
                <a:schemeClr val="bg1"/>
              </a:buClr>
              <a:buFont typeface="Arial" panose="020B0604020202020204" pitchFamily="34" charset="0"/>
              <a:buChar char="•"/>
            </a:pPr>
            <a:r>
              <a:rPr lang="en-US" dirty="0" smtClean="0"/>
              <a:t>For </a:t>
            </a:r>
            <a:r>
              <a:rPr lang="en-US" dirty="0"/>
              <a:t>example, if there are 100 students in the school and 10 participated in the survey study, then the student weight is 1/(10/100) or 100/10 = 10. In other words, each student in this school speaks for himself and other nine students. </a:t>
            </a:r>
          </a:p>
        </p:txBody>
      </p:sp>
    </p:spTree>
    <p:extLst>
      <p:ext uri="{BB962C8B-B14F-4D97-AF65-F5344CB8AC3E}">
        <p14:creationId xmlns:p14="http://schemas.microsoft.com/office/powerpoint/2010/main" val="22430617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a:solidFill>
                  <a:srgbClr val="FFC000"/>
                </a:solidFill>
              </a:rPr>
              <a:t>Raw sampling weight</a:t>
            </a:r>
            <a:r>
              <a:rPr lang="en-US" dirty="0"/>
              <a:t>: The overall raw sampling weight is computed by multiplying the school weight and the student weight. </a:t>
            </a:r>
          </a:p>
          <a:p>
            <a:r>
              <a:rPr lang="en-US" dirty="0" smtClean="0"/>
              <a:t>Because </a:t>
            </a:r>
            <a:r>
              <a:rPr lang="en-US" dirty="0"/>
              <a:t>the weighed frequency is much bigger than the original frequency, it is counter-intuitive and is difficult to interpret.</a:t>
            </a:r>
          </a:p>
        </p:txBody>
      </p:sp>
    </p:spTree>
    <p:extLst>
      <p:ext uri="{BB962C8B-B14F-4D97-AF65-F5344CB8AC3E}">
        <p14:creationId xmlns:p14="http://schemas.microsoft.com/office/powerpoint/2010/main" val="20797725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a:xfrm>
            <a:off x="502196" y="1923711"/>
            <a:ext cx="4929187" cy="4349750"/>
          </a:xfrm>
        </p:spPr>
        <p:txBody>
          <a:bodyPr/>
          <a:lstStyle/>
          <a:p>
            <a:pPr marL="457200" indent="-457200">
              <a:buFont typeface="Arial" panose="020B0604020202020204" pitchFamily="34" charset="0"/>
              <a:buChar char="•"/>
            </a:pPr>
            <a:r>
              <a:rPr lang="en-US" dirty="0">
                <a:solidFill>
                  <a:srgbClr val="FFC000"/>
                </a:solidFill>
              </a:rPr>
              <a:t>Normalized sampling weight</a:t>
            </a:r>
            <a:r>
              <a:rPr lang="en-US" dirty="0"/>
              <a:t>: To rectify the preceding situation, the raw sampling weights were converted into normalized sampling weights by dividing the raw weights by the mean of the raw weights.</a:t>
            </a:r>
          </a:p>
        </p:txBody>
      </p:sp>
      <p:pic>
        <p:nvPicPr>
          <p:cNvPr id="4" name="Picture 3"/>
          <p:cNvPicPr>
            <a:picLocks noChangeAspect="1"/>
          </p:cNvPicPr>
          <p:nvPr/>
        </p:nvPicPr>
        <p:blipFill>
          <a:blip r:embed="rId2"/>
          <a:stretch>
            <a:fillRect/>
          </a:stretch>
        </p:blipFill>
        <p:spPr>
          <a:xfrm>
            <a:off x="5649912" y="2027237"/>
            <a:ext cx="3748786" cy="2995324"/>
          </a:xfrm>
          <a:prstGeom prst="rect">
            <a:avLst/>
          </a:prstGeom>
        </p:spPr>
      </p:pic>
    </p:spTree>
    <p:extLst>
      <p:ext uri="{BB962C8B-B14F-4D97-AF65-F5344CB8AC3E}">
        <p14:creationId xmlns:p14="http://schemas.microsoft.com/office/powerpoint/2010/main" val="31443310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541803" y="1889765"/>
            <a:ext cx="9055663" cy="4938071"/>
          </a:xfrm>
          <a:prstGeom prst="rect">
            <a:avLst/>
          </a:prstGeom>
        </p:spPr>
      </p:pic>
    </p:spTree>
    <p:extLst>
      <p:ext uri="{BB962C8B-B14F-4D97-AF65-F5344CB8AC3E}">
        <p14:creationId xmlns:p14="http://schemas.microsoft.com/office/powerpoint/2010/main" val="28614743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Refresh your memory</a:t>
            </a:r>
          </a:p>
        </p:txBody>
      </p:sp>
      <p:sp>
        <p:nvSpPr>
          <p:cNvPr id="33794" name="Rectangle 2"/>
          <p:cNvSpPr>
            <a:spLocks noGrp="1" noChangeArrowheads="1"/>
          </p:cNvSpPr>
          <p:nvPr>
            <p:ph type="body" idx="1"/>
          </p:nvPr>
        </p:nvSpPr>
        <p:spPr>
          <a:xfrm>
            <a:off x="720725" y="1912938"/>
            <a:ext cx="8675688" cy="4738687"/>
          </a:xfrm>
          <a:ln/>
        </p:spPr>
        <p:txBody>
          <a:bodyPr/>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dirty="0"/>
              <a:t>Ordinary Least Squares (OLS) regression models are valid if and only if the </a:t>
            </a:r>
            <a:r>
              <a:rPr lang="de-DE" altLang="en-US" dirty="0">
                <a:solidFill>
                  <a:srgbClr val="FFC000"/>
                </a:solidFill>
              </a:rPr>
              <a:t>residuals</a:t>
            </a:r>
            <a:r>
              <a:rPr lang="de-DE" altLang="en-US" dirty="0"/>
              <a:t> are normally distributed, independent, with a mean of zero and a constant variance. </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dirty="0"/>
              <a:t>However, when data are collected using a complex sampling method, in which the data of one level are nested within another level (i.e. students are nested within grade levels), and thus it is unlikely that the residuals are independent of each other.</a:t>
            </a:r>
          </a:p>
        </p:txBody>
      </p:sp>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Problem of multi-level sample</a:t>
            </a:r>
          </a:p>
        </p:txBody>
      </p:sp>
      <p:sp>
        <p:nvSpPr>
          <p:cNvPr id="34818" name="Rectangle 2"/>
          <p:cNvSpPr>
            <a:spLocks noGrp="1" noChangeArrowheads="1"/>
          </p:cNvSpPr>
          <p:nvPr>
            <p:ph type="body" idx="1"/>
          </p:nvPr>
        </p:nvSpPr>
        <p:spPr>
          <a:xfrm>
            <a:off x="720725" y="1697038"/>
            <a:ext cx="8675688" cy="4351337"/>
          </a:xfrm>
          <a:ln/>
        </p:spPr>
        <p:txBody>
          <a:bodyPr tIns="21168"/>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sz="2400"/>
              <a:t>We can estimate the population standard deviation by using the sample SD if simple random sampling is used, but it cannot work for multi-stage sampling. </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sz="2400"/>
              <a:t>Look at the difference between the sample sizes of Singapore and USA. USA is much bigger than Singapore.</a:t>
            </a:r>
            <a:r>
              <a:rPr lang="de-DE" altLang="en-US" sz="2800"/>
              <a:t> </a:t>
            </a:r>
          </a:p>
        </p:txBody>
      </p:sp>
      <p:pic>
        <p:nvPicPr>
          <p:cNvPr id="348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750" y="3846513"/>
            <a:ext cx="8405813" cy="31940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Jackknife</a:t>
            </a:r>
          </a:p>
        </p:txBody>
      </p:sp>
      <p:sp>
        <p:nvSpPr>
          <p:cNvPr id="35842" name="Rectangle 2"/>
          <p:cNvSpPr>
            <a:spLocks noGrp="1" noChangeArrowheads="1"/>
          </p:cNvSpPr>
          <p:nvPr>
            <p:ph type="body" idx="1"/>
          </p:nvPr>
        </p:nvSpPr>
        <p:spPr>
          <a:xfrm>
            <a:off x="720725" y="1912938"/>
            <a:ext cx="8675688" cy="4462462"/>
          </a:xfrm>
          <a:ln/>
        </p:spPr>
        <p:txBody>
          <a:bodyPr/>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dirty="0"/>
              <a:t>You can use HLM </a:t>
            </a:r>
            <a:r>
              <a:rPr lang="de-DE" altLang="en-US" dirty="0" smtClean="0"/>
              <a:t>(mixed modeling) or </a:t>
            </a:r>
            <a:r>
              <a:rPr lang="de-DE" altLang="en-US" dirty="0"/>
              <a:t>Jackknife.</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dirty="0"/>
              <a:t>HLM still plays by the rules of parametric tests (e.g. hierarchical regression to estimate the slope for each group).</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dirty="0"/>
              <a:t>Jackknife regression can estimate the regression coefficient </a:t>
            </a:r>
            <a:r>
              <a:rPr lang="de-DE" altLang="en-US" dirty="0">
                <a:solidFill>
                  <a:srgbClr val="FFC000"/>
                </a:solidFill>
              </a:rPr>
              <a:t>without making any distributional assumption </a:t>
            </a:r>
            <a:r>
              <a:rPr lang="de-DE" altLang="en-US" dirty="0"/>
              <a:t>(Good bye! Parametric!). The errors and bias can be suppressed by re-analysis. </a:t>
            </a:r>
          </a:p>
        </p:txBody>
      </p:sp>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SAS example</a:t>
            </a:r>
            <a:endParaRPr lang="en-US" dirty="0"/>
          </a:p>
        </p:txBody>
      </p:sp>
      <p:sp>
        <p:nvSpPr>
          <p:cNvPr id="3" name="Content Placeholder 2"/>
          <p:cNvSpPr>
            <a:spLocks noGrp="1"/>
          </p:cNvSpPr>
          <p:nvPr>
            <p:ph idx="1"/>
          </p:nvPr>
        </p:nvSpPr>
        <p:spPr/>
        <p:txBody>
          <a:bodyPr/>
          <a:lstStyle/>
          <a:p>
            <a:r>
              <a:rPr lang="en-US" dirty="0" smtClean="0"/>
              <a:t>Don’t worry about what it means now.</a:t>
            </a:r>
            <a:endParaRPr lang="en-US" dirty="0"/>
          </a:p>
        </p:txBody>
      </p:sp>
      <p:pic>
        <p:nvPicPr>
          <p:cNvPr id="4" name="Picture 3"/>
          <p:cNvPicPr>
            <a:picLocks noChangeAspect="1"/>
          </p:cNvPicPr>
          <p:nvPr/>
        </p:nvPicPr>
        <p:blipFill>
          <a:blip r:embed="rId2"/>
          <a:stretch>
            <a:fillRect/>
          </a:stretch>
        </p:blipFill>
        <p:spPr>
          <a:xfrm>
            <a:off x="849312" y="3170237"/>
            <a:ext cx="7987323" cy="2667000"/>
          </a:xfrm>
          <a:prstGeom prst="rect">
            <a:avLst/>
          </a:prstGeom>
        </p:spPr>
      </p:pic>
    </p:spTree>
    <p:extLst>
      <p:ext uri="{BB962C8B-B14F-4D97-AF65-F5344CB8AC3E}">
        <p14:creationId xmlns:p14="http://schemas.microsoft.com/office/powerpoint/2010/main" val="37117723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8.1</a:t>
            </a:r>
            <a:endParaRPr lang="en-US"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smtClean="0"/>
              <a:t>Download the dataset “</a:t>
            </a:r>
            <a:r>
              <a:rPr lang="en-US" dirty="0" err="1" smtClean="0"/>
              <a:t>sampling_weight_exercise</a:t>
            </a:r>
            <a:r>
              <a:rPr lang="en-US" dirty="0" smtClean="0"/>
              <a:t>” from Unit 8 folder.</a:t>
            </a:r>
          </a:p>
          <a:p>
            <a:pPr marL="457200" indent="-457200">
              <a:buFont typeface="Arial" panose="020B0604020202020204" pitchFamily="34" charset="0"/>
              <a:buChar char="•"/>
            </a:pPr>
            <a:r>
              <a:rPr lang="en-US" dirty="0" smtClean="0"/>
              <a:t>Populate the columns from “school weight” to “Normalized weight.”</a:t>
            </a:r>
          </a:p>
          <a:p>
            <a:pPr marL="457200" indent="-457200">
              <a:buFont typeface="Arial" panose="020B0604020202020204" pitchFamily="34" charset="0"/>
              <a:buChar char="•"/>
            </a:pPr>
            <a:r>
              <a:rPr lang="en-US" dirty="0" smtClean="0"/>
              <a:t>Upload the file to Sakai.</a:t>
            </a:r>
            <a:endParaRPr lang="en-US" dirty="0"/>
          </a:p>
        </p:txBody>
      </p:sp>
    </p:spTree>
    <p:extLst>
      <p:ext uri="{BB962C8B-B14F-4D97-AF65-F5344CB8AC3E}">
        <p14:creationId xmlns:p14="http://schemas.microsoft.com/office/powerpoint/2010/main" val="3172081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Bootstrap</a:t>
            </a:r>
          </a:p>
        </p:txBody>
      </p:sp>
      <p:sp>
        <p:nvSpPr>
          <p:cNvPr id="36866" name="Rectangle 2"/>
          <p:cNvSpPr>
            <a:spLocks noGrp="1" noChangeArrowheads="1"/>
          </p:cNvSpPr>
          <p:nvPr>
            <p:ph type="body" idx="1"/>
          </p:nvPr>
        </p:nvSpPr>
        <p:spPr>
          <a:xfrm>
            <a:off x="539750" y="1768475"/>
            <a:ext cx="4397375" cy="5070475"/>
          </a:xfrm>
          <a:ln/>
        </p:spPr>
        <p:txBody>
          <a:bodyPr tIns="22932"/>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2600"/>
              <a:t>The idea of bootstrapping originated from Bradley Efron (1979, 1981) and further developed by Efron and Tibshirani (1993).</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2600"/>
              <a:t>"Bootstrap" means that one available sample gives rise to many others by resampling (a concept reminiscent of pulling yourself up by your own bootstrap). </a:t>
            </a:r>
          </a:p>
        </p:txBody>
      </p:sp>
      <p:pic>
        <p:nvPicPr>
          <p:cNvPr id="36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4763" y="1646238"/>
            <a:ext cx="4059237" cy="51514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Bootstrap</a:t>
            </a:r>
          </a:p>
        </p:txBody>
      </p:sp>
      <p:sp>
        <p:nvSpPr>
          <p:cNvPr id="37890" name="Rectangle 2"/>
          <p:cNvSpPr>
            <a:spLocks noGrp="1" noChangeArrowheads="1"/>
          </p:cNvSpPr>
          <p:nvPr>
            <p:ph type="body" idx="1"/>
          </p:nvPr>
        </p:nvSpPr>
        <p:spPr>
          <a:xfrm>
            <a:off x="539750" y="1768475"/>
            <a:ext cx="4397375" cy="5070475"/>
          </a:xfrm>
          <a:ln/>
        </p:spPr>
        <p:txBody>
          <a:bodyPr tIns="22932"/>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2600"/>
              <a:t>LSAT data: What can you do with 15 observations? </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2600"/>
              <a:t>The Pearson' r of the original data set is .776.</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2600"/>
              <a:t>Diaconis and Efron duplicated the data set 1 billion times. 15 → 15 billions.</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2600"/>
              <a:t>Treated the new data set as the proxy or virtual population.</a:t>
            </a:r>
          </a:p>
        </p:txBody>
      </p:sp>
      <p:pic>
        <p:nvPicPr>
          <p:cNvPr id="378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4763" y="1646238"/>
            <a:ext cx="4059237" cy="51514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Bootstrap</a:t>
            </a:r>
          </a:p>
        </p:txBody>
      </p:sp>
      <p:sp>
        <p:nvSpPr>
          <p:cNvPr id="38914" name="Rectangle 2"/>
          <p:cNvSpPr>
            <a:spLocks noGrp="1" noChangeArrowheads="1"/>
          </p:cNvSpPr>
          <p:nvPr>
            <p:ph type="body" idx="1"/>
          </p:nvPr>
        </p:nvSpPr>
        <p:spPr>
          <a:xfrm>
            <a:off x="539750" y="1768475"/>
            <a:ext cx="4397375" cy="5070475"/>
          </a:xfrm>
          <a:ln/>
        </p:spPr>
        <p:txBody>
          <a:bodyPr tIns="22932"/>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2600"/>
              <a:t>Draw 1000 random samples from the virtual population (with replacement).</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2600"/>
              <a:t>In each draw compute the Pearson's </a:t>
            </a:r>
            <a:r>
              <a:rPr lang="en-US" altLang="en-US" sz="2600" i="1"/>
              <a:t>r</a:t>
            </a:r>
            <a:r>
              <a:rPr lang="en-US" altLang="en-US" sz="2600"/>
              <a:t>.</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2600"/>
              <a:t>Sometime the </a:t>
            </a:r>
            <a:r>
              <a:rPr lang="en-US" altLang="en-US" sz="2600" i="1"/>
              <a:t>r</a:t>
            </a:r>
            <a:r>
              <a:rPr lang="en-US" altLang="en-US" sz="2600"/>
              <a:t> is big, sometimes it is small. You have a sampling distribution, but it is not necessarily normal. </a:t>
            </a:r>
          </a:p>
        </p:txBody>
      </p:sp>
      <p:pic>
        <p:nvPicPr>
          <p:cNvPr id="389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1768475"/>
            <a:ext cx="4376737" cy="48498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Bootstrap in JMP</a:t>
            </a:r>
          </a:p>
        </p:txBody>
      </p:sp>
      <p:sp>
        <p:nvSpPr>
          <p:cNvPr id="39938" name="Rectangle 2"/>
          <p:cNvSpPr>
            <a:spLocks noGrp="1" noChangeArrowheads="1"/>
          </p:cNvSpPr>
          <p:nvPr>
            <p:ph type="body" idx="1"/>
          </p:nvPr>
        </p:nvSpPr>
        <p:spPr>
          <a:xfrm>
            <a:off x="720725" y="1912938"/>
            <a:ext cx="8675688" cy="4351337"/>
          </a:xfrm>
          <a:ln/>
        </p:spPr>
        <p:txBody>
          <a:bodyPr tIns="24695"/>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sz="2800"/>
              <a:t>Run a regular Pearson's r using multivariate methods.</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sz="2800"/>
              <a:t>Go to pairwise correlation from the inversed red triangle.</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sz="2800"/>
              <a:t>Right click to select bootstrap </a:t>
            </a:r>
          </a:p>
        </p:txBody>
      </p:sp>
      <p:pic>
        <p:nvPicPr>
          <p:cNvPr id="399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9638" y="4381500"/>
            <a:ext cx="2392362" cy="24765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99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1275" y="4389438"/>
            <a:ext cx="3325813" cy="21939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Grp="1" noChangeArrowheads="1"/>
          </p:cNvSpPr>
          <p:nvPr>
            <p:ph type="title"/>
          </p:nvPr>
        </p:nvSpPr>
        <p:spPr>
          <a:xfrm>
            <a:off x="504825" y="539750"/>
            <a:ext cx="5348288" cy="1262063"/>
          </a:xfrm>
          <a:ln/>
        </p:spPr>
        <p:txBody>
          <a:bodyPr tIns="38808"/>
          <a:lstStyle/>
          <a:p>
            <a:pPr>
              <a:tabLst>
                <a:tab pos="723900" algn="l"/>
                <a:tab pos="1447800" algn="l"/>
                <a:tab pos="2171700" algn="l"/>
                <a:tab pos="2895600" algn="l"/>
                <a:tab pos="3619500" algn="l"/>
                <a:tab pos="4343400" algn="l"/>
                <a:tab pos="5067300" algn="l"/>
              </a:tabLst>
            </a:pPr>
            <a:r>
              <a:rPr lang="de-DE" altLang="en-US"/>
              <a:t>Bootstarp in JMP</a:t>
            </a:r>
          </a:p>
        </p:txBody>
      </p:sp>
      <p:sp>
        <p:nvSpPr>
          <p:cNvPr id="40962" name="Rectangle 2"/>
          <p:cNvSpPr>
            <a:spLocks noGrp="1" noChangeArrowheads="1"/>
          </p:cNvSpPr>
          <p:nvPr>
            <p:ph type="body" idx="1"/>
          </p:nvPr>
        </p:nvSpPr>
        <p:spPr>
          <a:xfrm>
            <a:off x="720725" y="1912938"/>
            <a:ext cx="2479675" cy="4351337"/>
          </a:xfrm>
          <a:ln/>
        </p:spPr>
        <p:txBody>
          <a:bodyPr tIns="22932"/>
          <a:lstStyle/>
          <a:p>
            <a:pPr marL="431800" indent="-323850">
              <a:buClr>
                <a:srgbClr val="47B8B8"/>
              </a:buClr>
              <a:buSzPct val="45000"/>
              <a:buFont typeface="Wingdings" panose="05000000000000000000" pitchFamily="2" charset="2"/>
              <a:buChar char=""/>
              <a:tabLst>
                <a:tab pos="723900" algn="l"/>
                <a:tab pos="1447800" algn="l"/>
                <a:tab pos="2171700" algn="l"/>
              </a:tabLst>
            </a:pPr>
            <a:r>
              <a:rPr lang="de-DE" altLang="en-US" sz="2600"/>
              <a:t>The observed r is 0.77.</a:t>
            </a:r>
          </a:p>
          <a:p>
            <a:pPr marL="431800" indent="-323850">
              <a:buClr>
                <a:srgbClr val="47B8B8"/>
              </a:buClr>
              <a:buSzPct val="45000"/>
              <a:buFont typeface="Wingdings" panose="05000000000000000000" pitchFamily="2" charset="2"/>
              <a:buChar char=""/>
              <a:tabLst>
                <a:tab pos="723900" algn="l"/>
                <a:tab pos="1447800" algn="l"/>
                <a:tab pos="2171700" algn="l"/>
              </a:tabLst>
            </a:pPr>
            <a:r>
              <a:rPr lang="de-DE" altLang="en-US" sz="2600"/>
              <a:t>In the bootstarpped distribution of r, the most frequent recurring r is .8.</a:t>
            </a:r>
          </a:p>
          <a:p>
            <a:pPr marL="431800" indent="-323850">
              <a:buClr>
                <a:srgbClr val="47B8B8"/>
              </a:buClr>
              <a:buSzPct val="45000"/>
              <a:buFont typeface="Wingdings" panose="05000000000000000000" pitchFamily="2" charset="2"/>
              <a:buChar char=""/>
              <a:tabLst>
                <a:tab pos="723900" algn="l"/>
                <a:tab pos="1447800" algn="l"/>
                <a:tab pos="2171700" algn="l"/>
              </a:tabLst>
            </a:pPr>
            <a:r>
              <a:rPr lang="de-DE" altLang="en-US" sz="2600"/>
              <a:t>Very close!</a:t>
            </a:r>
          </a:p>
        </p:txBody>
      </p:sp>
      <p:pic>
        <p:nvPicPr>
          <p:cNvPr id="409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3113" y="2011363"/>
            <a:ext cx="3467100" cy="4806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096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6725" y="914400"/>
            <a:ext cx="2689225" cy="59007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985"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Bootstrap in SPSS </a:t>
            </a:r>
            <a:br>
              <a:rPr lang="de-DE" altLang="en-US"/>
            </a:br>
            <a:r>
              <a:rPr lang="de-DE" altLang="en-US"/>
              <a:t>(Full version only)</a:t>
            </a:r>
          </a:p>
        </p:txBody>
      </p:sp>
      <p:sp>
        <p:nvSpPr>
          <p:cNvPr id="41986" name="Rectangle 2"/>
          <p:cNvSpPr>
            <a:spLocks noGrp="1" noChangeArrowheads="1"/>
          </p:cNvSpPr>
          <p:nvPr>
            <p:ph type="body" idx="1"/>
          </p:nvPr>
        </p:nvSpPr>
        <p:spPr>
          <a:xfrm>
            <a:off x="720725" y="1912938"/>
            <a:ext cx="8675688" cy="4351337"/>
          </a:xfrm>
          <a:ln/>
        </p:spPr>
        <p:txBody>
          <a:bodyPr/>
          <a:lstStyle/>
          <a:p>
            <a:endParaRPr lang="en-US" altLang="en-US"/>
          </a:p>
        </p:txBody>
      </p:sp>
      <p:pic>
        <p:nvPicPr>
          <p:cNvPr id="419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625" y="1912938"/>
            <a:ext cx="3695700" cy="34210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98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1763" y="1928813"/>
            <a:ext cx="3459162" cy="47466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Bootstrap in SPSS</a:t>
            </a:r>
          </a:p>
        </p:txBody>
      </p:sp>
      <p:sp>
        <p:nvSpPr>
          <p:cNvPr id="43010" name="Rectangle 2"/>
          <p:cNvSpPr>
            <a:spLocks noGrp="1" noChangeArrowheads="1"/>
          </p:cNvSpPr>
          <p:nvPr>
            <p:ph type="body" idx="1"/>
          </p:nvPr>
        </p:nvSpPr>
        <p:spPr>
          <a:xfrm>
            <a:off x="720725" y="1912938"/>
            <a:ext cx="8675688" cy="4351337"/>
          </a:xfrm>
          <a:ln/>
        </p:spPr>
        <p:txBody>
          <a:bodyPr tIns="24695"/>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sz="2800"/>
              <a:t>The bias is the distance between the observed and the resampled. </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sz="2800"/>
              <a:t>Very small (-0.007)</a:t>
            </a:r>
          </a:p>
        </p:txBody>
      </p:sp>
      <p:pic>
        <p:nvPicPr>
          <p:cNvPr id="430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5150" y="2560638"/>
            <a:ext cx="4637088" cy="4114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Utilmate bootstrap</a:t>
            </a:r>
          </a:p>
        </p:txBody>
      </p:sp>
      <p:sp>
        <p:nvSpPr>
          <p:cNvPr id="44034" name="Rectangle 2"/>
          <p:cNvSpPr>
            <a:spLocks noGrp="1" noChangeArrowheads="1"/>
          </p:cNvSpPr>
          <p:nvPr>
            <p:ph type="body" idx="1"/>
          </p:nvPr>
        </p:nvSpPr>
        <p:spPr>
          <a:xfrm>
            <a:off x="720725" y="1912938"/>
            <a:ext cx="8675688" cy="4351337"/>
          </a:xfrm>
          <a:ln/>
        </p:spPr>
        <p:txBody>
          <a:bodyPr/>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a:t>The ultimate bootstrap weapen is the bootstarp forest, also known as the random forest.</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a:t>It will be covered in the unit related to the decision tree. </a:t>
            </a:r>
          </a:p>
        </p:txBody>
      </p:sp>
      <p:sp>
        <p:nvSpPr>
          <p:cNvPr id="44035" name="Text Box 3"/>
          <p:cNvSpPr txBox="1">
            <a:spLocks noChangeArrowheads="1"/>
          </p:cNvSpPr>
          <p:nvPr/>
        </p:nvSpPr>
        <p:spPr bwMode="auto">
          <a:xfrm>
            <a:off x="749300" y="4540250"/>
            <a:ext cx="3457575" cy="2514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8224" rIns="0" bIns="0"/>
          <a:lstStyle>
            <a:lvl1pPr marL="431800" indent="-32385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spcAft>
                <a:spcPts val="1425"/>
              </a:spcAft>
              <a:buClr>
                <a:srgbClr val="47B8B8"/>
              </a:buClr>
              <a:buSzPct val="45000"/>
              <a:buFont typeface="Wingdings" panose="05000000000000000000" pitchFamily="2" charset="2"/>
              <a:buChar char=""/>
            </a:pPr>
            <a:r>
              <a:rPr lang="de-DE" altLang="en-US" sz="3200">
                <a:solidFill>
                  <a:srgbClr val="FFFFFF"/>
                </a:solidFill>
                <a:cs typeface="Arial Unicode MS" panose="020B0604020202020204" pitchFamily="34" charset="-128"/>
              </a:rPr>
              <a:t>You need to grow trees in order to make a forest.</a:t>
            </a:r>
          </a:p>
        </p:txBody>
      </p:sp>
      <p:pic>
        <p:nvPicPr>
          <p:cNvPr id="4403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4075" y="4022725"/>
            <a:ext cx="3559175" cy="28352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Grp="1" noChangeArrowheads="1"/>
          </p:cNvSpPr>
          <p:nvPr>
            <p:ph type="title"/>
          </p:nvPr>
        </p:nvSpPr>
        <p:spPr>
          <a:xfrm>
            <a:off x="504825" y="53975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dirty="0" smtClean="0"/>
              <a:t>Assignment 8.2</a:t>
            </a:r>
            <a:endParaRPr lang="de-DE" altLang="en-US" dirty="0"/>
          </a:p>
        </p:txBody>
      </p:sp>
      <p:sp>
        <p:nvSpPr>
          <p:cNvPr id="45058" name="Rectangle 2"/>
          <p:cNvSpPr>
            <a:spLocks noGrp="1" noChangeArrowheads="1"/>
          </p:cNvSpPr>
          <p:nvPr>
            <p:ph type="body" idx="1"/>
          </p:nvPr>
        </p:nvSpPr>
        <p:spPr>
          <a:xfrm>
            <a:off x="720725" y="1912938"/>
            <a:ext cx="8675688" cy="4351337"/>
          </a:xfrm>
          <a:ln/>
        </p:spPr>
        <p:txBody>
          <a:bodyPr tIns="24695"/>
          <a:lstStyle/>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sz="2800" dirty="0"/>
              <a:t>In SAS, JMP, and SPSS You can improve any conventional statistical result by bootstrapping. </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sz="2800" dirty="0"/>
              <a:t>Use the data set 'visualization_data' in the Unit 7 folder.</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sz="2800" dirty="0"/>
              <a:t>In JMP run an OLS regession. Use GPA and SAT to predict scores.</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sz="2800" dirty="0"/>
              <a:t>Right click on parameter estiamtes and do a </a:t>
            </a:r>
            <a:r>
              <a:rPr lang="de-DE" altLang="en-US" sz="2800" dirty="0">
                <a:solidFill>
                  <a:srgbClr val="FFC000"/>
                </a:solidFill>
              </a:rPr>
              <a:t>bootstrap</a:t>
            </a:r>
            <a:r>
              <a:rPr lang="de-DE" altLang="en-US" sz="2800" dirty="0"/>
              <a:t> with 1000 samples. </a:t>
            </a:r>
          </a:p>
          <a:p>
            <a:pPr marL="431800" indent="-323850">
              <a:buClr>
                <a:srgbClr val="47B8B8"/>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de-DE" altLang="en-US" sz="2800" dirty="0"/>
              <a:t>Use </a:t>
            </a:r>
            <a:r>
              <a:rPr lang="de-DE" altLang="en-US" sz="2800" dirty="0" smtClean="0">
                <a:solidFill>
                  <a:srgbClr val="FFC000"/>
                </a:solidFill>
              </a:rPr>
              <a:t>Distributions </a:t>
            </a:r>
            <a:r>
              <a:rPr lang="de-DE" altLang="en-US" sz="2800" dirty="0"/>
              <a:t>to examine the resampled results.</a:t>
            </a:r>
          </a:p>
        </p:txBody>
      </p:sp>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Forest</Template>
  <TotalTime>727</TotalTime>
  <Words>2472</Words>
  <Application>Microsoft Office PowerPoint</Application>
  <PresentationFormat>Custom</PresentationFormat>
  <Paragraphs>219</Paragraphs>
  <Slides>55</Slides>
  <Notes>41</Notes>
  <HiddenSlides>1</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55</vt:i4>
      </vt:variant>
    </vt:vector>
  </HeadingPairs>
  <TitlesOfParts>
    <vt:vector size="63" baseType="lpstr">
      <vt:lpstr>Arial Unicode MS</vt:lpstr>
      <vt:lpstr>Microsoft YaHei</vt:lpstr>
      <vt:lpstr>Arial</vt:lpstr>
      <vt:lpstr>Symbol</vt:lpstr>
      <vt:lpstr>Times New Roman</vt:lpstr>
      <vt:lpstr>Wingdings</vt:lpstr>
      <vt:lpstr>Office Theme</vt:lpstr>
      <vt:lpstr>Office Theme</vt:lpstr>
      <vt:lpstr>Resampling: Making up data?</vt:lpstr>
      <vt:lpstr>Definition</vt:lpstr>
      <vt:lpstr>Common ground &amp; difference</vt:lpstr>
      <vt:lpstr>Making up data? </vt:lpstr>
      <vt:lpstr>Extrapolation</vt:lpstr>
      <vt:lpstr>Extrapolation</vt:lpstr>
      <vt:lpstr>Resampling in CLT</vt:lpstr>
      <vt:lpstr>Sampling distribution from unifrom</vt:lpstr>
      <vt:lpstr>Sampling distribution from  camel back</vt:lpstr>
      <vt:lpstr>Sampling distribution from skew</vt:lpstr>
      <vt:lpstr>Why resampling?</vt:lpstr>
      <vt:lpstr>4 types of resampling</vt:lpstr>
      <vt:lpstr>Exact test</vt:lpstr>
      <vt:lpstr>Exact test</vt:lpstr>
      <vt:lpstr>Exact test</vt:lpstr>
      <vt:lpstr>Exact test</vt:lpstr>
      <vt:lpstr>Exact test in JMP</vt:lpstr>
      <vt:lpstr>Exact test in SPSS  (full version only)</vt:lpstr>
      <vt:lpstr>Exact test in SPSS  (full version only)</vt:lpstr>
      <vt:lpstr>Cross-validation</vt:lpstr>
      <vt:lpstr>Cross-validation</vt:lpstr>
      <vt:lpstr>Cross-validation</vt:lpstr>
      <vt:lpstr>Too much power can hurt you!</vt:lpstr>
      <vt:lpstr>“Tell someone to do a t-test with a billion subjects!”</vt:lpstr>
      <vt:lpstr>How about doing a t-test with  2,000 subjects”</vt:lpstr>
      <vt:lpstr>“Doing a t-test with a billion n”</vt:lpstr>
      <vt:lpstr>“Doing a t-test with a billion n”</vt:lpstr>
      <vt:lpstr>Cross-validation</vt:lpstr>
      <vt:lpstr>Jackknife</vt:lpstr>
      <vt:lpstr>When to use Jackknife</vt:lpstr>
      <vt:lpstr>Jackknife</vt:lpstr>
      <vt:lpstr>Jackknife</vt:lpstr>
      <vt:lpstr>Jackknife</vt:lpstr>
      <vt:lpstr>Jackknife</vt:lpstr>
      <vt:lpstr>Sampling weights</vt:lpstr>
      <vt:lpstr>TIMSS</vt:lpstr>
      <vt:lpstr>Too abstract? Example:</vt:lpstr>
      <vt:lpstr>Example</vt:lpstr>
      <vt:lpstr>Example</vt:lpstr>
      <vt:lpstr>Example</vt:lpstr>
      <vt:lpstr>Example</vt:lpstr>
      <vt:lpstr>Refresh your memory</vt:lpstr>
      <vt:lpstr>Problem of multi-level sample</vt:lpstr>
      <vt:lpstr>Jackknife</vt:lpstr>
      <vt:lpstr>SAS example</vt:lpstr>
      <vt:lpstr>Assignment 8.1</vt:lpstr>
      <vt:lpstr>Bootstrap</vt:lpstr>
      <vt:lpstr>Bootstrap</vt:lpstr>
      <vt:lpstr>Bootstrap</vt:lpstr>
      <vt:lpstr>Bootstrap in JMP</vt:lpstr>
      <vt:lpstr>Bootstarp in JMP</vt:lpstr>
      <vt:lpstr>Bootstrap in SPSS  (Full version only)</vt:lpstr>
      <vt:lpstr>Bootstrap in SPSS</vt:lpstr>
      <vt:lpstr>Utilmate bootstrap</vt:lpstr>
      <vt:lpstr>Assignment 8.2</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Forest</dc:title>
  <dc:creator>.</dc:creator>
  <cp:lastModifiedBy>Chong Ho Yu</cp:lastModifiedBy>
  <cp:revision>153</cp:revision>
  <cp:lastPrinted>2014-10-05T09:36:23Z</cp:lastPrinted>
  <dcterms:created xsi:type="dcterms:W3CDTF">2013-04-15T21:02:32Z</dcterms:created>
  <dcterms:modified xsi:type="dcterms:W3CDTF">2015-11-03T21:27:04Z</dcterms:modified>
</cp:coreProperties>
</file>