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0" r:id="rId4"/>
    <p:sldId id="281" r:id="rId5"/>
    <p:sldId id="268" r:id="rId6"/>
    <p:sldId id="279" r:id="rId7"/>
    <p:sldId id="277" r:id="rId8"/>
    <p:sldId id="278" r:id="rId9"/>
    <p:sldId id="282" r:id="rId10"/>
    <p:sldId id="283" r:id="rId11"/>
    <p:sldId id="269" r:id="rId12"/>
    <p:sldId id="270" r:id="rId13"/>
    <p:sldId id="271" r:id="rId14"/>
    <p:sldId id="257" r:id="rId15"/>
    <p:sldId id="258" r:id="rId16"/>
    <p:sldId id="264" r:id="rId17"/>
    <p:sldId id="259" r:id="rId18"/>
    <p:sldId id="266" r:id="rId19"/>
    <p:sldId id="260" r:id="rId20"/>
    <p:sldId id="274" r:id="rId21"/>
    <p:sldId id="261" r:id="rId22"/>
    <p:sldId id="262" r:id="rId23"/>
    <p:sldId id="275" r:id="rId24"/>
    <p:sldId id="273" r:id="rId25"/>
    <p:sldId id="284" r:id="rId26"/>
    <p:sldId id="263" r:id="rId27"/>
    <p:sldId id="26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p>
            <a:pPr algn="l" eaLnBrk="1" latinLnBrk="0" hangingPunct="1"/>
            <a:fld id="{48D92626-37D2-4832-BF7A-BC283494A20D}" type="datetimeFigureOut">
              <a:rPr lang="en-US" smtClean="0"/>
              <a:pPr algn="l" eaLnBrk="1" latinLnBrk="0" hangingPunct="1"/>
              <a:t>11/5/2015</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pPr algn="r" eaLnBrk="1" latinLnBrk="0" hangingPunct="1"/>
            <a:fld id="{8C592886-E571-45D5-8B56-343DC94F8FA6}" type="slidenum">
              <a:rPr kumimoji="0" lang="en-US" smtClean="0"/>
              <a:pPr algn="r" eaLnBrk="1" latinLnBrk="0" hangingPunct="1"/>
              <a:t>‹#›</a:t>
            </a:fld>
            <a:endParaRPr kumimoji="0" lang="en-US" dirty="0">
              <a:solidFill>
                <a:schemeClr val="tx2">
                  <a:shade val="90000"/>
                </a:schemeClr>
              </a:solidFill>
            </a:endParaRPr>
          </a:p>
        </p:txBody>
      </p:sp>
      <p:sp>
        <p:nvSpPr>
          <p:cNvPr id="12" name="Footer Placeholder 11"/>
          <p:cNvSpPr>
            <a:spLocks noGrp="1"/>
          </p:cNvSpPr>
          <p:nvPr>
            <p:ph type="ftr" sz="quarter" idx="12"/>
          </p:nvPr>
        </p:nvSpPr>
        <p:spPr>
          <a:xfrm>
            <a:off x="1600200" y="6509004"/>
            <a:ext cx="3907464" cy="274320"/>
          </a:xfrm>
        </p:spPr>
        <p:txBody>
          <a:bodyPr vert="horz" rtlCol="0"/>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92626-37D2-4832-BF7A-BC283494A20D}"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pPr algn="l" eaLnBrk="1" latinLnBrk="0" hangingPunct="1"/>
            <a:fld id="{48D92626-37D2-4832-BF7A-BC283494A20D}" type="datetimeFigureOut">
              <a:rPr lang="en-US" smtClean="0"/>
              <a:pPr algn="l" eaLnBrk="1" latinLnBrk="0" hangingPunct="1"/>
              <a:t>11/5/2015</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
        <p:nvSpPr>
          <p:cNvPr id="10" name="Footer Placeholder 9"/>
          <p:cNvSpPr>
            <a:spLocks noGrp="1"/>
          </p:cNvSpPr>
          <p:nvPr>
            <p:ph type="ftr" sz="quarter" idx="12"/>
          </p:nvPr>
        </p:nvSpPr>
        <p:spPr>
          <a:xfrm>
            <a:off x="1600200" y="6513670"/>
            <a:ext cx="3907464" cy="274320"/>
          </a:xfrm>
        </p:spPr>
        <p:txBody>
          <a:bodyPr vert="horz" rtlCol="0"/>
          <a:lstStyle/>
          <a:p>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D92626-37D2-4832-BF7A-BC283494A20D}" type="datetimeFigureOut">
              <a:rPr lang="en-US" smtClean="0"/>
              <a:pPr/>
              <a:t>11/5/2015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641080" y="6514568"/>
            <a:ext cx="464288" cy="274320"/>
          </a:xfrm>
        </p:spPr>
        <p:txBody>
          <a:bodyPr/>
          <a:lstStyle/>
          <a:p>
            <a:fld id="{8C592886-E571-45D5-8B56-343DC94F8FA6}" type="slidenum">
              <a:rPr kumimoji="0" lang="en-US" smtClean="0"/>
              <a:pPr/>
              <a:t>‹#›</a:t>
            </a:fld>
            <a:endParaRPr kumimoji="0"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D92626-37D2-4832-BF7A-BC283494A20D}" type="datetimeFigureOut">
              <a:rPr lang="en-US" smtClean="0"/>
              <a:pPr/>
              <a:t>11/5/2015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a:xfrm>
            <a:off x="8641080" y="6514568"/>
            <a:ext cx="464288" cy="274320"/>
          </a:xfrm>
        </p:spPr>
        <p:txBody>
          <a:bodyPr/>
          <a:lstStyle/>
          <a:p>
            <a:fld id="{8C592886-E571-45D5-8B56-343DC94F8FA6}" type="slidenum">
              <a:rPr kumimoji="0" lang="en-US" smtClean="0"/>
              <a:pPr/>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D92626-37D2-4832-BF7A-BC283494A20D}" type="datetimeFigureOut">
              <a:rPr lang="en-US" smtClean="0"/>
              <a:pPr/>
              <a:t>11/5/2015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8C592886-E571-45D5-8B56-343DC94F8FA6}" type="slidenum">
              <a:rPr kumimoji="0" lang="en-US" smtClean="0"/>
              <a:pPr/>
              <a:t>‹#›</a:t>
            </a:fld>
            <a:endParaRPr kumimoji="0"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92626-37D2-4832-BF7A-BC283494A20D}" type="datetimeFigureOut">
              <a:rPr lang="en-US" smtClean="0"/>
              <a:pPr/>
              <a:t>11/5/2015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pPr algn="l" eaLnBrk="1" latinLnBrk="0" hangingPunct="1"/>
            <a:fld id="{48D92626-37D2-4832-BF7A-BC283494A20D}" type="datetimeFigureOut">
              <a:rPr lang="en-US" smtClean="0"/>
              <a:pPr algn="l" eaLnBrk="1" latinLnBrk="0" hangingPunct="1"/>
              <a:t>11/5/2015</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
        <p:nvSpPr>
          <p:cNvPr id="11" name="Footer Placeholder 10"/>
          <p:cNvSpPr>
            <a:spLocks noGrp="1"/>
          </p:cNvSpPr>
          <p:nvPr>
            <p:ph type="ftr" sz="quarter" idx="12"/>
          </p:nvPr>
        </p:nvSpPr>
        <p:spPr>
          <a:xfrm>
            <a:off x="1600200" y="6513670"/>
            <a:ext cx="3907464" cy="274320"/>
          </a:xfrm>
        </p:spPr>
        <p:txBody>
          <a:bodyPr vert="horz" rtlCol="0"/>
          <a:lstStyle/>
          <a:p>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pPr algn="l" eaLnBrk="1" latinLnBrk="0" hangingPunct="1"/>
            <a:fld id="{48D92626-37D2-4832-BF7A-BC283494A20D}" type="datetimeFigureOut">
              <a:rPr lang="en-US" smtClean="0"/>
              <a:pPr algn="l" eaLnBrk="1" latinLnBrk="0" hangingPunct="1"/>
              <a:t>11/5/2015</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
        <p:nvSpPr>
          <p:cNvPr id="10" name="Footer Placeholder 9"/>
          <p:cNvSpPr>
            <a:spLocks noGrp="1"/>
          </p:cNvSpPr>
          <p:nvPr>
            <p:ph type="ftr" sz="quarter" idx="12"/>
          </p:nvPr>
        </p:nvSpPr>
        <p:spPr>
          <a:xfrm>
            <a:off x="1600200" y="6509004"/>
            <a:ext cx="3907464" cy="274320"/>
          </a:xfrm>
        </p:spPr>
        <p:txBody>
          <a:bodyPr vert="horz"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92626-37D2-4832-BF7A-BC283494A20D}"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92626-37D2-4832-BF7A-BC283494A20D}" type="datetimeFigureOut">
              <a:rPr lang="en-US" smtClean="0"/>
              <a:pPr/>
              <a:t>11/5/2015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lstStyle>
          <a:p>
            <a:pPr algn="r" eaLnBrk="1" latinLnBrk="0" hangingPunct="1"/>
            <a:endParaRPr kumimoji="0" lang="en-US" sz="1300" dirty="0">
              <a:solidFill>
                <a:schemeClr val="bg2">
                  <a:tint val="60000"/>
                  <a:satMod val="155000"/>
                </a:schemeClr>
              </a:solidFill>
            </a:endParaRPr>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lstStyle>
          <a:p>
            <a:pPr algn="l" eaLnBrk="1" latinLnBrk="0" hangingPunct="1"/>
            <a:fld id="{48D92626-37D2-4832-BF7A-BC283494A20D}" type="datetimeFigureOut">
              <a:rPr lang="en-US" smtClean="0"/>
              <a:pPr algn="l" eaLnBrk="1" latinLnBrk="0" hangingPunct="1"/>
              <a:t>11/5/2015</a:t>
            </a:fld>
            <a:endParaRPr lang="en-US" sz="1300" dirty="0">
              <a:solidFill>
                <a:schemeClr val="bg2">
                  <a:tint val="60000"/>
                  <a:satMod val="155000"/>
                </a:schemeClr>
              </a:solidFill>
            </a:endParaRPr>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lstStyle>
          <a:p>
            <a:pPr algn="r" eaLnBrk="1" latinLnBrk="0" hangingPunct="1"/>
            <a:fld id="{8C592886-E571-45D5-8B56-343DC94F8FA6}" type="slidenum">
              <a:rPr kumimoji="0" lang="en-US" smtClean="0"/>
              <a:pPr algn="r" eaLnBrk="1" latinLnBrk="0" hangingPunct="1"/>
              <a:t>‹#›</a:t>
            </a:fld>
            <a:endParaRPr kumimoji="0" lang="en-US" sz="1600" b="1" dirty="0">
              <a:solidFill>
                <a:schemeClr val="tx2">
                  <a:shade val="90000"/>
                </a:schemeClr>
              </a:solidFill>
              <a:effectLst/>
            </a:endParaRPr>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effectLst/>
              </a:rPr>
              <a:t>Data Mining (DM)</a:t>
            </a:r>
            <a:endParaRPr lang="en-US" dirty="0"/>
          </a:p>
        </p:txBody>
      </p:sp>
      <p:sp>
        <p:nvSpPr>
          <p:cNvPr id="3" name="Subtitle 2"/>
          <p:cNvSpPr>
            <a:spLocks noGrp="1"/>
          </p:cNvSpPr>
          <p:nvPr>
            <p:ph type="subTitle" idx="1"/>
          </p:nvPr>
        </p:nvSpPr>
        <p:spPr/>
        <p:txBody>
          <a:bodyPr/>
          <a:lstStyle/>
          <a:p>
            <a:r>
              <a:rPr lang="en-US" dirty="0" smtClean="0"/>
              <a:t>Chong Ho Yu</a:t>
            </a:r>
            <a:endParaRPr lang="en-US" dirty="0"/>
          </a:p>
        </p:txBody>
      </p:sp>
      <p:pic>
        <p:nvPicPr>
          <p:cNvPr id="4" name="Picture 3"/>
          <p:cNvPicPr>
            <a:picLocks noChangeAspect="1"/>
          </p:cNvPicPr>
          <p:nvPr/>
        </p:nvPicPr>
        <p:blipFill>
          <a:blip r:embed="rId2"/>
          <a:stretch>
            <a:fillRect/>
          </a:stretch>
        </p:blipFill>
        <p:spPr>
          <a:xfrm>
            <a:off x="228600" y="3810000"/>
            <a:ext cx="5562600" cy="2572703"/>
          </a:xfrm>
          <a:prstGeom prst="rect">
            <a:avLst/>
          </a:prstGeom>
        </p:spPr>
      </p:pic>
    </p:spTree>
    <p:extLst>
      <p:ext uri="{BB962C8B-B14F-4D97-AF65-F5344CB8AC3E}">
        <p14:creationId xmlns:p14="http://schemas.microsoft.com/office/powerpoint/2010/main" val="73809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 mining?</a:t>
            </a:r>
            <a:endParaRPr lang="en-US" dirty="0"/>
          </a:p>
        </p:txBody>
      </p:sp>
      <p:sp>
        <p:nvSpPr>
          <p:cNvPr id="3" name="Content Placeholder 2"/>
          <p:cNvSpPr>
            <a:spLocks noGrp="1"/>
          </p:cNvSpPr>
          <p:nvPr>
            <p:ph idx="1"/>
          </p:nvPr>
        </p:nvSpPr>
        <p:spPr/>
        <p:txBody>
          <a:bodyPr/>
          <a:lstStyle/>
          <a:p>
            <a:r>
              <a:rPr lang="en-US" dirty="0" smtClean="0"/>
              <a:t>Data mining (DM) is a cluster of techniques, including decision trees, artificial neural networks, and clustering, which has been employed in the field Business Intelligence (BI) for years.</a:t>
            </a:r>
          </a:p>
          <a:p>
            <a:r>
              <a:rPr lang="en-US" dirty="0" smtClean="0"/>
              <a:t>DM inherits the spirit of exploratory data analysis (EDA) but there is a crucial difference: no learning in EDA.</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era of </a:t>
            </a:r>
            <a:r>
              <a:rPr lang="en-US" sz="7200" dirty="0" smtClean="0"/>
              <a:t>Big </a:t>
            </a:r>
            <a:r>
              <a:rPr lang="en-US" dirty="0" smtClean="0"/>
              <a:t>data</a:t>
            </a:r>
            <a:endParaRPr lang="en-US" dirty="0"/>
          </a:p>
        </p:txBody>
      </p:sp>
      <p:sp>
        <p:nvSpPr>
          <p:cNvPr id="3" name="Content Placeholder 2"/>
          <p:cNvSpPr>
            <a:spLocks noGrp="1"/>
          </p:cNvSpPr>
          <p:nvPr>
            <p:ph idx="1"/>
          </p:nvPr>
        </p:nvSpPr>
        <p:spPr>
          <a:xfrm>
            <a:off x="228600" y="1668390"/>
            <a:ext cx="5114890" cy="4526280"/>
          </a:xfrm>
        </p:spPr>
        <p:txBody>
          <a:bodyPr/>
          <a:lstStyle/>
          <a:p>
            <a:r>
              <a:rPr lang="en-US" dirty="0" smtClean="0"/>
              <a:t>Big data are everywhere now. </a:t>
            </a:r>
          </a:p>
          <a:p>
            <a:r>
              <a:rPr lang="en-US" dirty="0" smtClean="0"/>
              <a:t>Everyday we create 2.5 quintillion bytes of data.</a:t>
            </a:r>
          </a:p>
          <a:p>
            <a:r>
              <a:rPr lang="en-US" dirty="0" smtClean="0"/>
              <a:t>From sensors, social media, e-commerce, cell phones, GPS…etc.</a:t>
            </a:r>
          </a:p>
        </p:txBody>
      </p:sp>
      <p:pic>
        <p:nvPicPr>
          <p:cNvPr id="4" name="Picture 3"/>
          <p:cNvPicPr>
            <a:picLocks noChangeAspect="1"/>
          </p:cNvPicPr>
          <p:nvPr/>
        </p:nvPicPr>
        <p:blipFill>
          <a:blip r:embed="rId2"/>
          <a:stretch>
            <a:fillRect/>
          </a:stretch>
        </p:blipFill>
        <p:spPr>
          <a:xfrm>
            <a:off x="5572090" y="1646237"/>
            <a:ext cx="3123809" cy="3980952"/>
          </a:xfrm>
          <a:prstGeom prst="rect">
            <a:avLst/>
          </a:prstGeom>
        </p:spPr>
      </p:pic>
    </p:spTree>
    <p:extLst>
      <p:ext uri="{BB962C8B-B14F-4D97-AF65-F5344CB8AC3E}">
        <p14:creationId xmlns:p14="http://schemas.microsoft.com/office/powerpoint/2010/main" val="1468445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era of </a:t>
            </a:r>
            <a:r>
              <a:rPr lang="en-US" sz="7200" dirty="0" smtClean="0"/>
              <a:t>Big </a:t>
            </a:r>
            <a:r>
              <a:rPr lang="en-US" dirty="0" smtClean="0"/>
              <a:t>data</a:t>
            </a:r>
            <a:endParaRPr lang="en-US" dirty="0"/>
          </a:p>
        </p:txBody>
      </p:sp>
      <p:sp>
        <p:nvSpPr>
          <p:cNvPr id="3" name="Content Placeholder 2"/>
          <p:cNvSpPr>
            <a:spLocks noGrp="1"/>
          </p:cNvSpPr>
          <p:nvPr>
            <p:ph idx="1"/>
          </p:nvPr>
        </p:nvSpPr>
        <p:spPr>
          <a:xfrm>
            <a:off x="304801" y="1600200"/>
            <a:ext cx="4963754" cy="4526280"/>
          </a:xfrm>
        </p:spPr>
        <p:txBody>
          <a:bodyPr>
            <a:normAutofit fontScale="92500"/>
          </a:bodyPr>
          <a:lstStyle/>
          <a:p>
            <a:r>
              <a:rPr lang="en-US" sz="2800" dirty="0" smtClean="0"/>
              <a:t>These are real data that reflect your actual psychological state and behavior.</a:t>
            </a:r>
          </a:p>
          <a:p>
            <a:r>
              <a:rPr lang="en-US" sz="2800" dirty="0" smtClean="0"/>
              <a:t>Self-report data are not highly reliable.</a:t>
            </a:r>
          </a:p>
          <a:p>
            <a:r>
              <a:rPr lang="en-US" sz="2800" dirty="0" smtClean="0"/>
              <a:t>If a survey item asks abut what my favorite movies are, I may not tell you the truth.</a:t>
            </a:r>
          </a:p>
          <a:p>
            <a:r>
              <a:rPr lang="en-US" sz="2800" dirty="0" smtClean="0"/>
              <a:t>But my Netflix records will not lie!</a:t>
            </a:r>
          </a:p>
        </p:txBody>
      </p:sp>
      <p:pic>
        <p:nvPicPr>
          <p:cNvPr id="6" name="Picture 5"/>
          <p:cNvPicPr>
            <a:picLocks noChangeAspect="1"/>
          </p:cNvPicPr>
          <p:nvPr/>
        </p:nvPicPr>
        <p:blipFill>
          <a:blip r:embed="rId2"/>
          <a:stretch>
            <a:fillRect/>
          </a:stretch>
        </p:blipFill>
        <p:spPr>
          <a:xfrm>
            <a:off x="6248400" y="1601337"/>
            <a:ext cx="2305878" cy="2209800"/>
          </a:xfrm>
          <a:prstGeom prst="rect">
            <a:avLst/>
          </a:prstGeom>
        </p:spPr>
      </p:pic>
      <p:pic>
        <p:nvPicPr>
          <p:cNvPr id="7" name="Picture 6"/>
          <p:cNvPicPr>
            <a:picLocks noChangeAspect="1"/>
          </p:cNvPicPr>
          <p:nvPr/>
        </p:nvPicPr>
        <p:blipFill>
          <a:blip r:embed="rId3"/>
          <a:stretch>
            <a:fillRect/>
          </a:stretch>
        </p:blipFill>
        <p:spPr>
          <a:xfrm>
            <a:off x="5456804" y="4002290"/>
            <a:ext cx="3209524" cy="2466667"/>
          </a:xfrm>
          <a:prstGeom prst="rect">
            <a:avLst/>
          </a:prstGeom>
        </p:spPr>
      </p:pic>
    </p:spTree>
    <p:extLst>
      <p:ext uri="{BB962C8B-B14F-4D97-AF65-F5344CB8AC3E}">
        <p14:creationId xmlns:p14="http://schemas.microsoft.com/office/powerpoint/2010/main" val="204822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data mining</a:t>
            </a:r>
            <a:endParaRPr lang="en-US" dirty="0"/>
          </a:p>
        </p:txBody>
      </p:sp>
      <p:sp>
        <p:nvSpPr>
          <p:cNvPr id="3" name="Content Placeholder 2"/>
          <p:cNvSpPr>
            <a:spLocks noGrp="1"/>
          </p:cNvSpPr>
          <p:nvPr>
            <p:ph idx="1"/>
          </p:nvPr>
        </p:nvSpPr>
        <p:spPr/>
        <p:txBody>
          <a:bodyPr/>
          <a:lstStyle/>
          <a:p>
            <a:r>
              <a:rPr lang="en-US" dirty="0" smtClean="0"/>
              <a:t>Use large quantities of data: </a:t>
            </a:r>
            <a:r>
              <a:rPr lang="en-US" dirty="0" smtClean="0">
                <a:solidFill>
                  <a:srgbClr val="FFC000"/>
                </a:solidFill>
              </a:rPr>
              <a:t>Big data analytics</a:t>
            </a:r>
          </a:p>
          <a:p>
            <a:r>
              <a:rPr lang="en-US" dirty="0" smtClean="0"/>
              <a:t>Exploration and pattern recognition. Like EDA, it does not start with a strong hypothesis. The logic is P(H|D), not P(D|H).</a:t>
            </a:r>
          </a:p>
          <a:p>
            <a:r>
              <a:rPr lang="en-US" dirty="0" err="1" smtClean="0"/>
              <a:t>Resampling</a:t>
            </a:r>
            <a:r>
              <a:rPr lang="en-US" dirty="0" smtClean="0"/>
              <a:t> (e.g. cross-validation, </a:t>
            </a:r>
            <a:r>
              <a:rPr lang="en-US" dirty="0" err="1" smtClean="0"/>
              <a:t>bootstraping</a:t>
            </a:r>
            <a:r>
              <a:rPr lang="en-US" dirty="0" smtClean="0"/>
              <a:t>)</a:t>
            </a:r>
          </a:p>
          <a:p>
            <a:r>
              <a:rPr lang="en-US" dirty="0"/>
              <a:t>Automated algorithms; </a:t>
            </a:r>
            <a:r>
              <a:rPr lang="en-US" dirty="0">
                <a:solidFill>
                  <a:srgbClr val="FFC000"/>
                </a:solidFill>
              </a:rPr>
              <a:t>machine learning</a:t>
            </a:r>
          </a:p>
          <a:p>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endParaRPr lang="en-US" dirty="0"/>
          </a:p>
        </p:txBody>
      </p:sp>
      <p:sp>
        <p:nvSpPr>
          <p:cNvPr id="3" name="Content Placeholder 2"/>
          <p:cNvSpPr>
            <a:spLocks noGrp="1"/>
          </p:cNvSpPr>
          <p:nvPr>
            <p:ph idx="1"/>
          </p:nvPr>
        </p:nvSpPr>
        <p:spPr/>
        <p:txBody>
          <a:bodyPr/>
          <a:lstStyle/>
          <a:p>
            <a:pPr marL="0" indent="0">
              <a:buNone/>
            </a:pPr>
            <a:r>
              <a:rPr lang="en-US" dirty="0" smtClean="0"/>
              <a:t>Data analysis can be more efficient and effective if a machine can learn (think).</a:t>
            </a:r>
            <a:endParaRPr lang="en-US" dirty="0"/>
          </a:p>
        </p:txBody>
      </p:sp>
      <p:pic>
        <p:nvPicPr>
          <p:cNvPr id="3074" name="Picture 2" descr="https://upload.wikimedia.org/wikipedia/en/0/09/DataT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969524"/>
            <a:ext cx="2833650" cy="34526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virtualworldlets.net/Worlds/Listings/ARRobots/HRP-4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969524"/>
            <a:ext cx="4521174" cy="345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27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schools of machine learning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329026"/>
              </p:ext>
            </p:extLst>
          </p:nvPr>
        </p:nvGraphicFramePr>
        <p:xfrm>
          <a:off x="457200" y="1752600"/>
          <a:ext cx="8229600" cy="3531204"/>
        </p:xfrm>
        <a:graphic>
          <a:graphicData uri="http://schemas.openxmlformats.org/drawingml/2006/table">
            <a:tbl>
              <a:tblPr firstRow="1" firstCol="1" bandRow="1">
                <a:tableStyleId>{5C22544A-7EE6-4342-B048-85BDC9FD1C3A}</a:tableStyleId>
              </a:tblPr>
              <a:tblGrid>
                <a:gridCol w="2469089"/>
                <a:gridCol w="2466056"/>
                <a:gridCol w="3294455"/>
              </a:tblGrid>
              <a:tr h="335946">
                <a:tc>
                  <a:txBody>
                    <a:bodyPr/>
                    <a:lstStyle/>
                    <a:p>
                      <a:pPr marL="0" marR="0">
                        <a:lnSpc>
                          <a:spcPct val="107000"/>
                        </a:lnSpc>
                        <a:spcBef>
                          <a:spcPts val="0"/>
                        </a:spcBef>
                        <a:spcAft>
                          <a:spcPts val="0"/>
                        </a:spcAft>
                      </a:pPr>
                      <a:r>
                        <a:rPr lang="en-US" sz="2200" dirty="0">
                          <a:effectLst/>
                        </a:rPr>
                        <a:t>Name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Origin</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Approach</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Symbolists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Logic, philosophy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Some form of deduction</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Connectionists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Neuroscience</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Networking, pathway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Evolutionists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Evolutionary biology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Genetic programming</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Bayesians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Statistics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Probabilistic inference</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335946">
                <a:tc>
                  <a:txBody>
                    <a:bodyPr/>
                    <a:lstStyle/>
                    <a:p>
                      <a:pPr marL="0" marR="0">
                        <a:lnSpc>
                          <a:spcPct val="107000"/>
                        </a:lnSpc>
                        <a:spcBef>
                          <a:spcPts val="0"/>
                        </a:spcBef>
                        <a:spcAft>
                          <a:spcPts val="0"/>
                        </a:spcAft>
                      </a:pPr>
                      <a:r>
                        <a:rPr lang="en-US" sz="2200">
                          <a:effectLst/>
                        </a:rPr>
                        <a:t>Analogists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Psychology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gn="just">
                        <a:lnSpc>
                          <a:spcPct val="107000"/>
                        </a:lnSpc>
                        <a:spcBef>
                          <a:spcPts val="0"/>
                        </a:spcBef>
                        <a:spcAft>
                          <a:spcPts val="0"/>
                        </a:spcAft>
                        <a:tabLst>
                          <a:tab pos="572135" algn="l"/>
                        </a:tabLst>
                      </a:pPr>
                      <a:r>
                        <a:rPr lang="en-US" sz="2200" dirty="0">
                          <a:effectLst/>
                        </a:rPr>
                        <a:t>Learn by examples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bl>
          </a:graphicData>
        </a:graphic>
      </p:graphicFrame>
    </p:spTree>
    <p:extLst>
      <p:ext uri="{BB962C8B-B14F-4D97-AF65-F5344CB8AC3E}">
        <p14:creationId xmlns:p14="http://schemas.microsoft.com/office/powerpoint/2010/main" val="4022564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Neuropathway</a:t>
            </a:r>
            <a:endParaRPr lang="en-US" dirty="0"/>
          </a:p>
        </p:txBody>
      </p:sp>
      <p:sp>
        <p:nvSpPr>
          <p:cNvPr id="3" name="Content Placeholder 2"/>
          <p:cNvSpPr>
            <a:spLocks noGrp="1"/>
          </p:cNvSpPr>
          <p:nvPr>
            <p:ph idx="1"/>
          </p:nvPr>
        </p:nvSpPr>
        <p:spPr/>
        <p:txBody>
          <a:bodyPr/>
          <a:lstStyle/>
          <a:p>
            <a:r>
              <a:rPr lang="en-US" dirty="0" smtClean="0"/>
              <a:t>Can a machine think like us if we can mimic the neuropathway?</a:t>
            </a:r>
            <a:endParaRPr lang="en-US" dirty="0"/>
          </a:p>
        </p:txBody>
      </p:sp>
      <p:pic>
        <p:nvPicPr>
          <p:cNvPr id="2050" name="Picture 2" descr="http://www.kurzweilai.net/images/neuron_stru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956396"/>
            <a:ext cx="7620000" cy="343852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398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C000"/>
                </a:solidFill>
              </a:rPr>
              <a:t>Supervised</a:t>
            </a:r>
            <a:r>
              <a:rPr lang="en-US" dirty="0" smtClean="0"/>
              <a:t>: Train the algorithm by giving labelled training data (examples).</a:t>
            </a:r>
          </a:p>
          <a:p>
            <a:endParaRPr lang="en-US" dirty="0" smtClean="0">
              <a:solidFill>
                <a:srgbClr val="FFC000"/>
              </a:solidFill>
            </a:endParaRPr>
          </a:p>
          <a:p>
            <a:endParaRPr lang="en-US" dirty="0">
              <a:solidFill>
                <a:srgbClr val="FFC000"/>
              </a:solidFill>
            </a:endParaRPr>
          </a:p>
          <a:p>
            <a:endParaRPr lang="en-US" dirty="0" smtClean="0">
              <a:solidFill>
                <a:srgbClr val="FFC000"/>
              </a:solidFill>
            </a:endParaRPr>
          </a:p>
          <a:p>
            <a:endParaRPr lang="en-US" dirty="0">
              <a:solidFill>
                <a:srgbClr val="FFC000"/>
              </a:solidFill>
            </a:endParaRPr>
          </a:p>
          <a:p>
            <a:endParaRPr lang="en-US" dirty="0" smtClean="0">
              <a:solidFill>
                <a:srgbClr val="FFC000"/>
              </a:solidFill>
            </a:endParaRPr>
          </a:p>
          <a:p>
            <a:endParaRPr lang="en-US" dirty="0" smtClean="0">
              <a:solidFill>
                <a:srgbClr val="FFC000"/>
              </a:solidFill>
            </a:endParaRPr>
          </a:p>
          <a:p>
            <a:endParaRPr lang="en-US" dirty="0">
              <a:solidFill>
                <a:srgbClr val="FFC000"/>
              </a:solidFill>
            </a:endParaRPr>
          </a:p>
          <a:p>
            <a:r>
              <a:rPr lang="en-US" dirty="0" smtClean="0">
                <a:solidFill>
                  <a:srgbClr val="FFC000"/>
                </a:solidFill>
              </a:rPr>
              <a:t>Unsupervised</a:t>
            </a:r>
            <a:r>
              <a:rPr lang="en-US" dirty="0" smtClean="0"/>
              <a:t>: try to find the hidden structure in unlabeled data (without examples).</a:t>
            </a:r>
            <a:endParaRPr lang="en-US" dirty="0"/>
          </a:p>
        </p:txBody>
      </p:sp>
      <p:pic>
        <p:nvPicPr>
          <p:cNvPr id="4" name="Picture 3"/>
          <p:cNvPicPr>
            <a:picLocks noChangeAspect="1"/>
          </p:cNvPicPr>
          <p:nvPr/>
        </p:nvPicPr>
        <p:blipFill>
          <a:blip r:embed="rId2"/>
          <a:stretch>
            <a:fillRect/>
          </a:stretch>
        </p:blipFill>
        <p:spPr>
          <a:xfrm>
            <a:off x="786143" y="2590800"/>
            <a:ext cx="7571714" cy="2087338"/>
          </a:xfrm>
          <a:prstGeom prst="rect">
            <a:avLst/>
          </a:prstGeom>
        </p:spPr>
      </p:pic>
    </p:spTree>
    <p:extLst>
      <p:ext uri="{BB962C8B-B14F-4D97-AF65-F5344CB8AC3E}">
        <p14:creationId xmlns:p14="http://schemas.microsoft.com/office/powerpoint/2010/main" val="3545679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a:t>
            </a:r>
          </a:p>
        </p:txBody>
      </p:sp>
      <p:sp>
        <p:nvSpPr>
          <p:cNvPr id="3" name="Content Placeholder 2"/>
          <p:cNvSpPr>
            <a:spLocks noGrp="1"/>
          </p:cNvSpPr>
          <p:nvPr>
            <p:ph idx="1"/>
          </p:nvPr>
        </p:nvSpPr>
        <p:spPr>
          <a:xfrm>
            <a:off x="475561" y="1600200"/>
            <a:ext cx="4648200" cy="4526280"/>
          </a:xfrm>
        </p:spPr>
        <p:txBody>
          <a:bodyPr>
            <a:normAutofit fontScale="92500"/>
          </a:bodyPr>
          <a:lstStyle/>
          <a:p>
            <a:r>
              <a:rPr lang="en-US" sz="2800" dirty="0" smtClean="0"/>
              <a:t>In resampling we can do </a:t>
            </a:r>
            <a:r>
              <a:rPr lang="en-US" sz="2800" dirty="0" smtClean="0">
                <a:solidFill>
                  <a:srgbClr val="FFC000"/>
                </a:solidFill>
              </a:rPr>
              <a:t>cross-validation (CV)</a:t>
            </a:r>
            <a:r>
              <a:rPr lang="en-US" sz="2800" dirty="0" smtClean="0"/>
              <a:t>.</a:t>
            </a:r>
          </a:p>
          <a:p>
            <a:r>
              <a:rPr lang="en-US" sz="2800" dirty="0" smtClean="0"/>
              <a:t>CV is a form of supervised machine learning.</a:t>
            </a:r>
          </a:p>
          <a:p>
            <a:r>
              <a:rPr lang="en-US" sz="2800" dirty="0" smtClean="0"/>
              <a:t>You can hold back a portion of your data (e.g. 30%).</a:t>
            </a:r>
          </a:p>
          <a:p>
            <a:r>
              <a:rPr lang="en-US" sz="2800" dirty="0" smtClean="0"/>
              <a:t>The first subset is for </a:t>
            </a:r>
            <a:r>
              <a:rPr lang="en-US" sz="2800" dirty="0" smtClean="0">
                <a:solidFill>
                  <a:srgbClr val="FFC000"/>
                </a:solidFill>
              </a:rPr>
              <a:t>training</a:t>
            </a:r>
            <a:r>
              <a:rPr lang="en-US" sz="2800" dirty="0" smtClean="0"/>
              <a:t> and the remaining is for validation.</a:t>
            </a:r>
          </a:p>
          <a:p>
            <a:endParaRPr lang="en-US" dirty="0"/>
          </a:p>
        </p:txBody>
      </p:sp>
      <p:pic>
        <p:nvPicPr>
          <p:cNvPr id="4" name="Picture 3"/>
          <p:cNvPicPr>
            <a:picLocks noChangeAspect="1"/>
          </p:cNvPicPr>
          <p:nvPr/>
        </p:nvPicPr>
        <p:blipFill>
          <a:blip r:embed="rId2"/>
          <a:stretch>
            <a:fillRect/>
          </a:stretch>
        </p:blipFill>
        <p:spPr>
          <a:xfrm>
            <a:off x="5334000" y="1596528"/>
            <a:ext cx="3257143" cy="5009524"/>
          </a:xfrm>
          <a:prstGeom prst="rect">
            <a:avLst/>
          </a:prstGeom>
          <a:ln>
            <a:solidFill>
              <a:schemeClr val="bg1"/>
            </a:solidFill>
          </a:ln>
        </p:spPr>
      </p:pic>
    </p:spTree>
    <p:extLst>
      <p:ext uri="{BB962C8B-B14F-4D97-AF65-F5344CB8AC3E}">
        <p14:creationId xmlns:p14="http://schemas.microsoft.com/office/powerpoint/2010/main" val="3871344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a:xfrm>
            <a:off x="457200" y="1646237"/>
            <a:ext cx="5486400" cy="4526280"/>
          </a:xfrm>
        </p:spPr>
        <p:txBody>
          <a:bodyPr>
            <a:normAutofit/>
          </a:bodyPr>
          <a:lstStyle/>
          <a:p>
            <a:r>
              <a:rPr lang="en-US" dirty="0" smtClean="0"/>
              <a:t>Data mining can handle large data sets without the problem of excessive statistical power.</a:t>
            </a:r>
          </a:p>
          <a:p>
            <a:r>
              <a:rPr lang="en-US" dirty="0" smtClean="0"/>
              <a:t>Non-parametric. Say “</a:t>
            </a:r>
            <a:r>
              <a:rPr lang="en-US" dirty="0" err="1" smtClean="0"/>
              <a:t>Hasta</a:t>
            </a:r>
            <a:r>
              <a:rPr lang="en-US" dirty="0" smtClean="0"/>
              <a:t> la vista, baby” to parametric assumptions.</a:t>
            </a:r>
          </a:p>
        </p:txBody>
      </p:sp>
      <p:pic>
        <p:nvPicPr>
          <p:cNvPr id="4" name="Picture 3"/>
          <p:cNvPicPr>
            <a:picLocks noChangeAspect="1"/>
          </p:cNvPicPr>
          <p:nvPr/>
        </p:nvPicPr>
        <p:blipFill>
          <a:blip r:embed="rId2"/>
          <a:stretch>
            <a:fillRect/>
          </a:stretch>
        </p:blipFill>
        <p:spPr>
          <a:xfrm>
            <a:off x="5943600" y="1752600"/>
            <a:ext cx="2638213" cy="31242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p:txBody>
          <a:bodyPr/>
          <a:lstStyle/>
          <a:p>
            <a:r>
              <a:rPr lang="en-US" dirty="0" smtClean="0"/>
              <a:t>Can handle different data types (nominal, ordinal, continuous). If you use categorical data as IV in regression, you need dummy coding. </a:t>
            </a:r>
          </a:p>
          <a:p>
            <a:r>
              <a:rPr lang="en-US" dirty="0" smtClean="0"/>
              <a:t>Immune to outliers.</a:t>
            </a:r>
          </a:p>
          <a:p>
            <a:r>
              <a:rPr lang="en-US" dirty="0" smtClean="0"/>
              <a:t>Some can do data transformation for you.</a:t>
            </a:r>
          </a:p>
          <a:p>
            <a:r>
              <a:rPr lang="en-US" dirty="0" smtClean="0"/>
              <a:t>Machine learning: avoid </a:t>
            </a:r>
            <a:r>
              <a:rPr lang="en-US" dirty="0" err="1" smtClean="0"/>
              <a:t>overfitting</a:t>
            </a:r>
            <a:r>
              <a:rPr lang="en-US" dirty="0" smtClean="0"/>
              <a:t>.</a:t>
            </a:r>
          </a:p>
          <a:p>
            <a:r>
              <a:rPr lang="en-US" dirty="0" smtClean="0"/>
              <a:t>Replication (bootstrap forest)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Different types of data mining</a:t>
            </a:r>
            <a:endParaRPr lang="en-US" dirty="0"/>
          </a:p>
        </p:txBody>
      </p:sp>
      <p:sp>
        <p:nvSpPr>
          <p:cNvPr id="3" name="Content Placeholder 2"/>
          <p:cNvSpPr>
            <a:spLocks noGrp="1"/>
          </p:cNvSpPr>
          <p:nvPr>
            <p:ph idx="1"/>
          </p:nvPr>
        </p:nvSpPr>
        <p:spPr/>
        <p:txBody>
          <a:bodyPr/>
          <a:lstStyle/>
          <a:p>
            <a:r>
              <a:rPr lang="en-US" dirty="0" smtClean="0"/>
              <a:t>Decision tree (classification tree, recursive partition tree)</a:t>
            </a:r>
          </a:p>
          <a:p>
            <a:r>
              <a:rPr lang="en-US" dirty="0" smtClean="0"/>
              <a:t>Bootstrap forest (random forest)</a:t>
            </a:r>
          </a:p>
          <a:p>
            <a:r>
              <a:rPr lang="en-US" dirty="0" smtClean="0"/>
              <a:t>Multivariate adaptive regression </a:t>
            </a:r>
            <a:r>
              <a:rPr lang="en-US" dirty="0" err="1" smtClean="0"/>
              <a:t>splines</a:t>
            </a:r>
            <a:r>
              <a:rPr lang="en-US" dirty="0" smtClean="0"/>
              <a:t> (MARS)</a:t>
            </a:r>
          </a:p>
          <a:p>
            <a:r>
              <a:rPr lang="en-US" dirty="0" smtClean="0"/>
              <a:t>Support vector machine</a:t>
            </a:r>
          </a:p>
          <a:p>
            <a:r>
              <a:rPr lang="en-US" dirty="0" smtClean="0"/>
              <a:t>Clustering</a:t>
            </a:r>
          </a:p>
          <a:p>
            <a:r>
              <a:rPr lang="en-US" dirty="0" smtClean="0">
                <a:solidFill>
                  <a:srgbClr val="FFC000"/>
                </a:solidFill>
              </a:rPr>
              <a:t>Artificial Neural Network (ANN)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Why not regression?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ANN is a good example of data mining: </a:t>
            </a:r>
            <a:r>
              <a:rPr lang="en-US" dirty="0" smtClean="0">
                <a:solidFill>
                  <a:srgbClr val="FFC000"/>
                </a:solidFill>
              </a:rPr>
              <a:t>machine learning</a:t>
            </a:r>
          </a:p>
          <a:p>
            <a:r>
              <a:rPr lang="en-US" dirty="0" smtClean="0"/>
              <a:t>In some cases ANN is better than conventional OLS regression.</a:t>
            </a:r>
          </a:p>
          <a:p>
            <a:r>
              <a:rPr lang="en-US" dirty="0" smtClean="0"/>
              <a:t>OLS regression </a:t>
            </a:r>
            <a:r>
              <a:rPr lang="en-US" dirty="0"/>
              <a:t>is linear; it imposes a simple structure on the data.</a:t>
            </a:r>
            <a:endParaRPr lang="en-US" dirty="0" smtClean="0"/>
          </a:p>
          <a:p>
            <a:r>
              <a:rPr lang="en-US" dirty="0" smtClean="0"/>
              <a:t>When you have collinear predictors, you need to “</a:t>
            </a:r>
            <a:r>
              <a:rPr lang="en-US" dirty="0" err="1" smtClean="0"/>
              <a:t>orthogonalize</a:t>
            </a:r>
            <a:r>
              <a:rPr lang="en-US" dirty="0" smtClean="0"/>
              <a:t>” the problematic variables.</a:t>
            </a:r>
          </a:p>
          <a:p>
            <a:r>
              <a:rPr lang="en-US" dirty="0" smtClean="0"/>
              <a:t>Non-linear regression may </a:t>
            </a:r>
            <a:r>
              <a:rPr lang="en-US" dirty="0" err="1" smtClean="0"/>
              <a:t>overfit</a:t>
            </a:r>
            <a:r>
              <a:rPr lang="en-US" dirty="0" smtClean="0"/>
              <a:t> the data.</a:t>
            </a:r>
            <a:endParaRPr lang="en-US" dirty="0"/>
          </a:p>
        </p:txBody>
      </p:sp>
    </p:spTree>
    <p:extLst>
      <p:ext uri="{BB962C8B-B14F-4D97-AF65-F5344CB8AC3E}">
        <p14:creationId xmlns:p14="http://schemas.microsoft.com/office/powerpoint/2010/main" val="1044091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67" y="609600"/>
            <a:ext cx="8153400"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9766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3962400" cy="5562917"/>
          </a:xfrm>
        </p:spPr>
        <p:txBody>
          <a:bodyPr/>
          <a:lstStyle/>
          <a:p>
            <a:r>
              <a:rPr lang="en-US" dirty="0"/>
              <a:t>Artificial neural network: Stopping rule to prevent </a:t>
            </a:r>
            <a:r>
              <a:rPr lang="en-US" dirty="0" err="1"/>
              <a:t>overfitting</a:t>
            </a:r>
            <a:endParaRPr lang="en-US" dirty="0"/>
          </a:p>
          <a:p>
            <a:r>
              <a:rPr lang="en-US" dirty="0"/>
              <a:t>It can work with different data types: nominal, ordinal, and continuous</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609600"/>
            <a:ext cx="2823344" cy="2808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649628"/>
            <a:ext cx="2797175" cy="276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2383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5181600" cy="6019800"/>
          </a:xfrm>
        </p:spPr>
        <p:txBody>
          <a:bodyPr>
            <a:normAutofit/>
          </a:bodyPr>
          <a:lstStyle/>
          <a:p>
            <a:r>
              <a:rPr lang="en-US" dirty="0"/>
              <a:t>Neural networks, as the name implies, try to mimic interconnected neurons in the brain in order to make the algorithm capable of complex learning for extracting patterns and detecting trends.</a:t>
            </a:r>
            <a:endParaRPr lang="en-US" dirty="0" smtClean="0"/>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685800"/>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944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5181600" cy="6019800"/>
          </a:xfrm>
        </p:spPr>
        <p:txBody>
          <a:bodyPr>
            <a:normAutofit/>
          </a:bodyPr>
          <a:lstStyle/>
          <a:p>
            <a:r>
              <a:rPr lang="en-US" dirty="0" smtClean="0"/>
              <a:t>It </a:t>
            </a:r>
            <a:r>
              <a:rPr lang="en-US" dirty="0"/>
              <a:t>is built upon the premise that real world data structures are complex, and thus it necessitates complex learning systems. </a:t>
            </a:r>
          </a:p>
          <a:p>
            <a:r>
              <a:rPr lang="en-US" dirty="0"/>
              <a:t>Usually regression is “one-shot”; you cannot “train” a regression model. In other words, regression cannot “learn”. </a:t>
            </a:r>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685800"/>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944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229600" cy="4397654"/>
          </a:xfrm>
        </p:spPr>
        <p:txBody>
          <a:bodyPr>
            <a:normAutofit fontScale="92500" lnSpcReduction="10000"/>
          </a:bodyPr>
          <a:lstStyle/>
          <a:p>
            <a:r>
              <a:rPr lang="en-US" dirty="0"/>
              <a:t>A trained neural network can be viewed as an “expert” in the category of information it has been given to analyze. This expert system can provide projections given new solutions to a problem and answer "what if" questions. </a:t>
            </a:r>
          </a:p>
          <a:p>
            <a:r>
              <a:rPr lang="en-US" dirty="0"/>
              <a:t>Flexible models for regression and classification</a:t>
            </a:r>
          </a:p>
          <a:p>
            <a:r>
              <a:rPr lang="en-US" dirty="0"/>
              <a:t>Higher predictive power than regression and classification trees</a:t>
            </a:r>
          </a:p>
          <a:p>
            <a:endParaRPr lang="en-US" dirty="0"/>
          </a:p>
        </p:txBody>
      </p:sp>
      <p:pic>
        <p:nvPicPr>
          <p:cNvPr id="3074" name="Picture 2" descr="C:\Users\alex\AppData\Local\Microsoft\Windows\Temporary Internet Files\Content.IE5\YU0NJ2OO\MC90030095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304800"/>
            <a:ext cx="1819656" cy="162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585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 in JMP</a:t>
            </a:r>
            <a:endParaRPr lang="en-US" dirty="0"/>
          </a:p>
        </p:txBody>
      </p:sp>
      <p:sp>
        <p:nvSpPr>
          <p:cNvPr id="3" name="Content Placeholder 2"/>
          <p:cNvSpPr>
            <a:spLocks noGrp="1"/>
          </p:cNvSpPr>
          <p:nvPr>
            <p:ph idx="1"/>
          </p:nvPr>
        </p:nvSpPr>
        <p:spPr>
          <a:xfrm>
            <a:off x="457200" y="1646237"/>
            <a:ext cx="4724400" cy="4526280"/>
          </a:xfrm>
        </p:spPr>
        <p:txBody>
          <a:bodyPr/>
          <a:lstStyle/>
          <a:p>
            <a:r>
              <a:rPr lang="en-US" dirty="0" smtClean="0"/>
              <a:t>Artificial Neural Network in Education (ANNIE).</a:t>
            </a:r>
          </a:p>
          <a:p>
            <a:r>
              <a:rPr lang="en-US" dirty="0" smtClean="0"/>
              <a:t>For CV you can hold back a certain portion of the data or choose K-fold. </a:t>
            </a:r>
            <a:endParaRPr lang="en-US" dirty="0"/>
          </a:p>
        </p:txBody>
      </p:sp>
      <p:pic>
        <p:nvPicPr>
          <p:cNvPr id="4" name="Picture 3"/>
          <p:cNvPicPr>
            <a:picLocks noChangeAspect="1"/>
          </p:cNvPicPr>
          <p:nvPr/>
        </p:nvPicPr>
        <p:blipFill>
          <a:blip r:embed="rId2"/>
          <a:stretch>
            <a:fillRect/>
          </a:stretch>
        </p:blipFill>
        <p:spPr>
          <a:xfrm>
            <a:off x="838200" y="5257800"/>
            <a:ext cx="3378200" cy="1282700"/>
          </a:xfrm>
          <a:prstGeom prst="rect">
            <a:avLst/>
          </a:prstGeom>
          <a:ln>
            <a:solidFill>
              <a:schemeClr val="bg1"/>
            </a:solidFill>
          </a:ln>
        </p:spPr>
      </p:pic>
      <p:pic>
        <p:nvPicPr>
          <p:cNvPr id="5" name="Picture 4"/>
          <p:cNvPicPr>
            <a:picLocks noChangeAspect="1"/>
          </p:cNvPicPr>
          <p:nvPr/>
        </p:nvPicPr>
        <p:blipFill>
          <a:blip r:embed="rId3"/>
          <a:stretch>
            <a:fillRect/>
          </a:stretch>
        </p:blipFill>
        <p:spPr>
          <a:xfrm>
            <a:off x="5285724" y="1600200"/>
            <a:ext cx="3477276" cy="4953000"/>
          </a:xfrm>
          <a:prstGeom prst="rect">
            <a:avLst/>
          </a:prstGeom>
          <a:ln>
            <a:solidFill>
              <a:schemeClr val="bg1"/>
            </a:solidFill>
          </a:ln>
        </p:spPr>
      </p:pic>
      <p:cxnSp>
        <p:nvCxnSpPr>
          <p:cNvPr id="7" name="Straight Arrow Connector 6"/>
          <p:cNvCxnSpPr/>
          <p:nvPr/>
        </p:nvCxnSpPr>
        <p:spPr>
          <a:xfrm>
            <a:off x="4724400" y="1905000"/>
            <a:ext cx="91440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10800000" flipV="1">
            <a:off x="3352800" y="5791200"/>
            <a:ext cx="10668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5887"/>
            <a:ext cx="4419600" cy="4876800"/>
          </a:xfrm>
        </p:spPr>
        <p:txBody>
          <a:bodyPr>
            <a:normAutofit fontScale="92500"/>
          </a:bodyPr>
          <a:lstStyle/>
          <a:p>
            <a:r>
              <a:rPr lang="en-US" dirty="0"/>
              <a:t>A typical neural network is composed of three types of </a:t>
            </a:r>
            <a:r>
              <a:rPr lang="en-US" dirty="0" smtClean="0"/>
              <a:t>layers</a:t>
            </a:r>
            <a:endParaRPr lang="en-US" dirty="0"/>
          </a:p>
          <a:p>
            <a:pPr lvl="1"/>
            <a:r>
              <a:rPr lang="en-US" dirty="0"/>
              <a:t>input layer: data</a:t>
            </a:r>
          </a:p>
          <a:p>
            <a:pPr lvl="1"/>
            <a:r>
              <a:rPr lang="en-US" dirty="0"/>
              <a:t>hidden layer: data transformation and manipulation</a:t>
            </a:r>
          </a:p>
          <a:p>
            <a:pPr lvl="1"/>
            <a:r>
              <a:rPr lang="en-US" dirty="0"/>
              <a:t>output layer </a:t>
            </a:r>
          </a:p>
          <a:p>
            <a:r>
              <a:rPr lang="en-US" dirty="0" smtClean="0"/>
              <a:t>Data </a:t>
            </a:r>
            <a:r>
              <a:rPr lang="en-US" dirty="0"/>
              <a:t>transformation? </a:t>
            </a:r>
            <a:r>
              <a:rPr lang="en-US" dirty="0" smtClean="0"/>
              <a:t>We </a:t>
            </a:r>
            <a:r>
              <a:rPr lang="en-US" dirty="0"/>
              <a:t>were there before!</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583" y="1219200"/>
            <a:ext cx="4042614"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3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13" y="311150"/>
            <a:ext cx="7750175" cy="623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9533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Contour profiler</a:t>
            </a:r>
            <a:endParaRPr lang="en-US" dirty="0"/>
          </a:p>
        </p:txBody>
      </p:sp>
      <p:sp>
        <p:nvSpPr>
          <p:cNvPr id="3" name="Content Placeholder 2"/>
          <p:cNvSpPr>
            <a:spLocks noGrp="1"/>
          </p:cNvSpPr>
          <p:nvPr>
            <p:ph idx="1"/>
          </p:nvPr>
        </p:nvSpPr>
        <p:spPr/>
        <p:txBody>
          <a:bodyPr/>
          <a:lstStyle/>
          <a:p>
            <a:r>
              <a:rPr lang="en-US" dirty="0" smtClean="0"/>
              <a:t>You can explore the inter-relationships among many variables in a single panel.</a:t>
            </a:r>
            <a:endParaRPr lang="en-US" dirty="0"/>
          </a:p>
        </p:txBody>
      </p:sp>
      <p:pic>
        <p:nvPicPr>
          <p:cNvPr id="4" name="Picture 3"/>
          <p:cNvPicPr>
            <a:picLocks noChangeAspect="1"/>
          </p:cNvPicPr>
          <p:nvPr/>
        </p:nvPicPr>
        <p:blipFill>
          <a:blip r:embed="rId2"/>
          <a:stretch>
            <a:fillRect/>
          </a:stretch>
        </p:blipFill>
        <p:spPr>
          <a:xfrm>
            <a:off x="762000" y="2895600"/>
            <a:ext cx="7620333" cy="3410712"/>
          </a:xfrm>
          <a:prstGeom prst="rect">
            <a:avLst/>
          </a:prstGeom>
          <a:ln>
            <a:solidFill>
              <a:schemeClr val="bg1"/>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networks in SPSS</a:t>
            </a:r>
            <a:endParaRPr lang="en-US" dirty="0"/>
          </a:p>
        </p:txBody>
      </p:sp>
      <p:sp>
        <p:nvSpPr>
          <p:cNvPr id="3" name="Content Placeholder 2"/>
          <p:cNvSpPr>
            <a:spLocks noGrp="1"/>
          </p:cNvSpPr>
          <p:nvPr>
            <p:ph idx="1"/>
          </p:nvPr>
        </p:nvSpPr>
        <p:spPr>
          <a:xfrm>
            <a:off x="304800" y="1524000"/>
            <a:ext cx="4572000" cy="4526280"/>
          </a:xfrm>
        </p:spPr>
        <p:txBody>
          <a:bodyPr>
            <a:normAutofit/>
          </a:bodyPr>
          <a:lstStyle/>
          <a:p>
            <a:r>
              <a:rPr lang="en-US" sz="2800" dirty="0" smtClean="0"/>
              <a:t>You can partition your data for machine learning</a:t>
            </a:r>
            <a:r>
              <a:rPr lang="en-US" sz="2800" dirty="0" smtClean="0"/>
              <a:t>.</a:t>
            </a:r>
            <a:endParaRPr lang="en-US" sz="2800" dirty="0" smtClean="0"/>
          </a:p>
        </p:txBody>
      </p:sp>
      <p:pic>
        <p:nvPicPr>
          <p:cNvPr id="8" name="Picture 7"/>
          <p:cNvPicPr>
            <a:picLocks noChangeAspect="1"/>
          </p:cNvPicPr>
          <p:nvPr/>
        </p:nvPicPr>
        <p:blipFill>
          <a:blip r:embed="rId2"/>
          <a:stretch>
            <a:fillRect/>
          </a:stretch>
        </p:blipFill>
        <p:spPr>
          <a:xfrm>
            <a:off x="609599" y="3276600"/>
            <a:ext cx="3754615" cy="2773680"/>
          </a:xfrm>
          <a:prstGeom prst="rect">
            <a:avLst/>
          </a:prstGeom>
        </p:spPr>
      </p:pic>
      <p:pic>
        <p:nvPicPr>
          <p:cNvPr id="9" name="Picture 8"/>
          <p:cNvPicPr>
            <a:picLocks noChangeAspect="1"/>
          </p:cNvPicPr>
          <p:nvPr/>
        </p:nvPicPr>
        <p:blipFill>
          <a:blip r:embed="rId3"/>
          <a:stretch>
            <a:fillRect/>
          </a:stretch>
        </p:blipFill>
        <p:spPr>
          <a:xfrm>
            <a:off x="4572000" y="1524000"/>
            <a:ext cx="3878243" cy="50292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 in SPSS</a:t>
            </a:r>
          </a:p>
        </p:txBody>
      </p:sp>
      <p:sp>
        <p:nvSpPr>
          <p:cNvPr id="3" name="Content Placeholder 2"/>
          <p:cNvSpPr>
            <a:spLocks noGrp="1"/>
          </p:cNvSpPr>
          <p:nvPr>
            <p:ph idx="1"/>
          </p:nvPr>
        </p:nvSpPr>
        <p:spPr>
          <a:xfrm>
            <a:off x="685800" y="1646237"/>
            <a:ext cx="8001000" cy="639763"/>
          </a:xfrm>
        </p:spPr>
        <p:txBody>
          <a:bodyPr/>
          <a:lstStyle/>
          <a:p>
            <a:r>
              <a:rPr lang="en-US" dirty="0" smtClean="0"/>
              <a:t>Difficult to interpret</a:t>
            </a:r>
            <a:endParaRPr lang="en-US" dirty="0"/>
          </a:p>
        </p:txBody>
      </p:sp>
      <p:pic>
        <p:nvPicPr>
          <p:cNvPr id="4" name="Picture 3"/>
          <p:cNvPicPr>
            <a:picLocks noChangeAspect="1"/>
          </p:cNvPicPr>
          <p:nvPr/>
        </p:nvPicPr>
        <p:blipFill>
          <a:blip r:embed="rId2"/>
          <a:stretch>
            <a:fillRect/>
          </a:stretch>
        </p:blipFill>
        <p:spPr>
          <a:xfrm rot="16200000">
            <a:off x="3617495" y="1716507"/>
            <a:ext cx="4042612" cy="5334001"/>
          </a:xfrm>
          <a:prstGeom prst="rect">
            <a:avLst/>
          </a:prstGeom>
        </p:spPr>
      </p:pic>
    </p:spTree>
    <p:extLst>
      <p:ext uri="{BB962C8B-B14F-4D97-AF65-F5344CB8AC3E}">
        <p14:creationId xmlns:p14="http://schemas.microsoft.com/office/powerpoint/2010/main" val="2756984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Drawbacks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There are three types of layers, not three layers, in the network. There may be more than one hidden layer and it depends on how complex the researcher wants the model to be. </a:t>
            </a:r>
          </a:p>
          <a:p>
            <a:r>
              <a:rPr lang="en-US" dirty="0"/>
              <a:t>Because the input and the output are mediated by the hidden layer, neural networks are commonly seen as a “black box.”</a:t>
            </a:r>
          </a:p>
          <a:p>
            <a:r>
              <a:rPr lang="en-US" dirty="0"/>
              <a:t>Harder to interpret and understand</a:t>
            </a:r>
          </a:p>
          <a:p>
            <a:endParaRPr lang="en-US" dirty="0"/>
          </a:p>
        </p:txBody>
      </p:sp>
    </p:spTree>
    <p:extLst>
      <p:ext uri="{BB962C8B-B14F-4D97-AF65-F5344CB8AC3E}">
        <p14:creationId xmlns:p14="http://schemas.microsoft.com/office/powerpoint/2010/main" val="334713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Recommendations</a:t>
            </a:r>
            <a:endParaRPr lang="en-US" dirty="0"/>
          </a:p>
        </p:txBody>
      </p:sp>
      <p:sp>
        <p:nvSpPr>
          <p:cNvPr id="3" name="Content Placeholder 2"/>
          <p:cNvSpPr>
            <a:spLocks noGrp="1"/>
          </p:cNvSpPr>
          <p:nvPr>
            <p:ph idx="1"/>
          </p:nvPr>
        </p:nvSpPr>
        <p:spPr/>
        <p:txBody>
          <a:bodyPr/>
          <a:lstStyle/>
          <a:p>
            <a:r>
              <a:rPr lang="en-US" dirty="0"/>
              <a:t>Use it when predictive accuracy is the most </a:t>
            </a:r>
            <a:r>
              <a:rPr lang="en-US"/>
              <a:t>important </a:t>
            </a:r>
            <a:r>
              <a:rPr lang="en-US" smtClean="0"/>
              <a:t>objective</a:t>
            </a:r>
          </a:p>
          <a:p>
            <a:r>
              <a:rPr lang="en-US" dirty="0"/>
              <a:t>When you need a non-linear fit but do not want over-fitting and want to avoid the tedious work of </a:t>
            </a:r>
            <a:r>
              <a:rPr lang="en-US" dirty="0" err="1"/>
              <a:t>orthogonalization</a:t>
            </a:r>
            <a:endParaRPr lang="en-US" dirty="0"/>
          </a:p>
          <a:p>
            <a:r>
              <a:rPr lang="en-US" dirty="0"/>
              <a:t>When you have mixed</a:t>
            </a:r>
            <a:r>
              <a:rPr lang="en-US" dirty="0" smtClean="0"/>
              <a:t> </a:t>
            </a:r>
            <a:r>
              <a:rPr lang="en-US" dirty="0"/>
              <a:t>data type, such as nominal, ordinal, and continuous, but want to avoid the laborious data transformation</a:t>
            </a:r>
          </a:p>
          <a:p>
            <a:endParaRPr lang="en-US" dirty="0"/>
          </a:p>
        </p:txBody>
      </p:sp>
    </p:spTree>
    <p:extLst>
      <p:ext uri="{BB962C8B-B14F-4D97-AF65-F5344CB8AC3E}">
        <p14:creationId xmlns:p14="http://schemas.microsoft.com/office/powerpoint/2010/main" val="1179209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Download the data set ‘</a:t>
            </a:r>
            <a:r>
              <a:rPr lang="en-US" dirty="0" err="1" smtClean="0"/>
              <a:t>PISA_ANN.jmp</a:t>
            </a:r>
            <a:r>
              <a:rPr lang="en-US" dirty="0" smtClean="0"/>
              <a:t>’ from the Unit 9 folder.</a:t>
            </a:r>
          </a:p>
          <a:p>
            <a:r>
              <a:rPr lang="en-US" dirty="0" smtClean="0"/>
              <a:t>Run a neural network.</a:t>
            </a:r>
          </a:p>
          <a:p>
            <a:r>
              <a:rPr lang="en-US" dirty="0" smtClean="0"/>
              <a:t>Use ability as Y, use all science interest, science value, and science enjoyment as Xs.</a:t>
            </a:r>
          </a:p>
          <a:p>
            <a:r>
              <a:rPr lang="en-US" dirty="0" smtClean="0"/>
              <a:t>Use Surface profiler to explore the relationships among ability, science interest, science value, and science enjoyment (It may be hard to see the back of the graph. Rotation is necessary).</a:t>
            </a:r>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200</TotalTime>
  <Words>986</Words>
  <Application>Microsoft Office PowerPoint</Application>
  <PresentationFormat>On-screen Show (4:3)</PresentationFormat>
  <Paragraphs>114</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Calibri</vt:lpstr>
      <vt:lpstr>Rockwell</vt:lpstr>
      <vt:lpstr>Times New Roman</vt:lpstr>
      <vt:lpstr>Wingdings 2</vt:lpstr>
      <vt:lpstr>Foundry</vt:lpstr>
      <vt:lpstr>Data Mining (DM)</vt:lpstr>
      <vt:lpstr>What is data mining?</vt:lpstr>
      <vt:lpstr>The era of Big data</vt:lpstr>
      <vt:lpstr>The era of Big data</vt:lpstr>
      <vt:lpstr>Characteristics of data mining</vt:lpstr>
      <vt:lpstr>Machine learning</vt:lpstr>
      <vt:lpstr>Five schools of machine learning</vt:lpstr>
      <vt:lpstr>Neuropathway</vt:lpstr>
      <vt:lpstr>Machine learning</vt:lpstr>
      <vt:lpstr>Machine learning</vt:lpstr>
      <vt:lpstr>Advantages</vt:lpstr>
      <vt:lpstr>Advantages</vt:lpstr>
      <vt:lpstr>Different types of data mining</vt:lpstr>
      <vt:lpstr>Why not regression?</vt:lpstr>
      <vt:lpstr>PowerPoint Presentation</vt:lpstr>
      <vt:lpstr>PowerPoint Presentation</vt:lpstr>
      <vt:lpstr>PowerPoint Presentation</vt:lpstr>
      <vt:lpstr>PowerPoint Presentation</vt:lpstr>
      <vt:lpstr>PowerPoint Presentation</vt:lpstr>
      <vt:lpstr>ANN in JMP</vt:lpstr>
      <vt:lpstr>PowerPoint Presentation</vt:lpstr>
      <vt:lpstr>PowerPoint Presentation</vt:lpstr>
      <vt:lpstr>Contour profiler</vt:lpstr>
      <vt:lpstr>Neural networks in SPSS</vt:lpstr>
      <vt:lpstr>Neural networks in SPSS</vt:lpstr>
      <vt:lpstr>Drawbacks</vt:lpstr>
      <vt:lpstr>Recommendations</vt:lpstr>
      <vt:lpstr>Assignment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58</cp:revision>
  <dcterms:created xsi:type="dcterms:W3CDTF">2014-10-16T08:34:45Z</dcterms:created>
  <dcterms:modified xsi:type="dcterms:W3CDTF">2015-11-05T22:26:29Z</dcterms:modified>
</cp:coreProperties>
</file>