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44"/>
  </p:notesMasterIdLst>
  <p:sldIdLst>
    <p:sldId id="256" r:id="rId3"/>
    <p:sldId id="289" r:id="rId4"/>
    <p:sldId id="257" r:id="rId5"/>
    <p:sldId id="258" r:id="rId6"/>
    <p:sldId id="259" r:id="rId7"/>
    <p:sldId id="260" r:id="rId8"/>
    <p:sldId id="261" r:id="rId9"/>
    <p:sldId id="262" r:id="rId10"/>
    <p:sldId id="263" r:id="rId11"/>
    <p:sldId id="293" r:id="rId12"/>
    <p:sldId id="264" r:id="rId13"/>
    <p:sldId id="265" r:id="rId14"/>
    <p:sldId id="266" r:id="rId15"/>
    <p:sldId id="267" r:id="rId16"/>
    <p:sldId id="268" r:id="rId17"/>
    <p:sldId id="294" r:id="rId18"/>
    <p:sldId id="295" r:id="rId19"/>
    <p:sldId id="269" r:id="rId20"/>
    <p:sldId id="290" r:id="rId21"/>
    <p:sldId id="291" r:id="rId22"/>
    <p:sldId id="292" r:id="rId23"/>
    <p:sldId id="270" r:id="rId24"/>
    <p:sldId id="271" r:id="rId25"/>
    <p:sldId id="296"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Lst>
  <p:sldSz cx="10080625" cy="7559675"/>
  <p:notesSz cx="7559675" cy="10691813"/>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1338" y="78"/>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p:cNvSpPr>
            <a:spLocks noGrp="1" noRot="1" noChangeAspect="1" noChangeArrowheads="1"/>
          </p:cNvSpPr>
          <p:nvPr>
            <p:ph type="sldImg"/>
          </p:nvPr>
        </p:nvSpPr>
        <p:spPr bwMode="auto">
          <a:xfrm>
            <a:off x="1371600" y="763588"/>
            <a:ext cx="5027613" cy="3770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4" name="Rectangle 2"/>
          <p:cNvSpPr>
            <a:spLocks noGrp="1" noChangeArrowheads="1"/>
          </p:cNvSpPr>
          <p:nvPr>
            <p:ph type="body"/>
          </p:nvPr>
        </p:nvSpPr>
        <p:spPr bwMode="auto">
          <a:xfrm>
            <a:off x="777875" y="4776788"/>
            <a:ext cx="6216650"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smtClean="0"/>
          </a:p>
        </p:txBody>
      </p:sp>
      <p:sp>
        <p:nvSpPr>
          <p:cNvPr id="3075" name="Rectangle 3"/>
          <p:cNvSpPr>
            <a:spLocks noGrp="1" noChangeArrowheads="1"/>
          </p:cNvSpPr>
          <p:nvPr>
            <p:ph type="hdr"/>
          </p:nvPr>
        </p:nvSpPr>
        <p:spPr bwMode="auto">
          <a:xfrm>
            <a:off x="0" y="0"/>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endParaRPr lang="de-DE" altLang="en-US"/>
          </a:p>
        </p:txBody>
      </p:sp>
      <p:sp>
        <p:nvSpPr>
          <p:cNvPr id="3076" name="Rectangle 4"/>
          <p:cNvSpPr>
            <a:spLocks noGrp="1" noChangeArrowheads="1"/>
          </p:cNvSpPr>
          <p:nvPr>
            <p:ph type="dt"/>
          </p:nvPr>
        </p:nvSpPr>
        <p:spPr bwMode="auto">
          <a:xfrm>
            <a:off x="4398963" y="0"/>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endParaRPr lang="de-DE" altLang="en-US"/>
          </a:p>
        </p:txBody>
      </p:sp>
      <p:sp>
        <p:nvSpPr>
          <p:cNvPr id="3077" name="Rectangle 5"/>
          <p:cNvSpPr>
            <a:spLocks noGrp="1" noChangeArrowheads="1"/>
          </p:cNvSpPr>
          <p:nvPr>
            <p:ph type="ftr"/>
          </p:nvPr>
        </p:nvSpPr>
        <p:spPr bwMode="auto">
          <a:xfrm>
            <a:off x="0" y="9555163"/>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endParaRPr lang="de-DE" altLang="en-US"/>
          </a:p>
        </p:txBody>
      </p:sp>
      <p:sp>
        <p:nvSpPr>
          <p:cNvPr id="3078" name="Rectangle 6"/>
          <p:cNvSpPr>
            <a:spLocks noGrp="1" noChangeArrowheads="1"/>
          </p:cNvSpPr>
          <p:nvPr>
            <p:ph type="sldNum"/>
          </p:nvPr>
        </p:nvSpPr>
        <p:spPr bwMode="auto">
          <a:xfrm>
            <a:off x="4398963" y="9555163"/>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fld id="{D96B0B5D-3349-47A4-B840-5A99D5B86F2B}" type="slidenum">
              <a:rPr lang="de-DE" altLang="en-US"/>
              <a:pPr/>
              <a:t>‹#›</a:t>
            </a:fld>
            <a:endParaRPr lang="de-DE" altLang="en-US"/>
          </a:p>
        </p:txBody>
      </p:sp>
    </p:spTree>
    <p:extLst>
      <p:ext uri="{BB962C8B-B14F-4D97-AF65-F5344CB8AC3E}">
        <p14:creationId xmlns:p14="http://schemas.microsoft.com/office/powerpoint/2010/main" val="899318650"/>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2629C95-A9D7-4E9E-887D-E63482BF43D3}" type="slidenum">
              <a:rPr lang="de-DE" altLang="en-US"/>
              <a:pPr/>
              <a:t>1</a:t>
            </a:fld>
            <a:endParaRPr lang="de-DE" altLang="en-US"/>
          </a:p>
        </p:txBody>
      </p:sp>
      <p:sp>
        <p:nvSpPr>
          <p:cNvPr id="37889"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72550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494572E-CB7B-4656-B593-29D1661256B8}" type="slidenum">
              <a:rPr lang="de-DE" altLang="en-US"/>
              <a:pPr/>
              <a:t>2</a:t>
            </a:fld>
            <a:endParaRPr lang="de-DE" altLang="en-US"/>
          </a:p>
        </p:txBody>
      </p:sp>
      <p:sp>
        <p:nvSpPr>
          <p:cNvPr id="38913"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937676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494572E-CB7B-4656-B593-29D1661256B8}" type="slidenum">
              <a:rPr lang="de-DE" altLang="en-US"/>
              <a:pPr/>
              <a:t>3</a:t>
            </a:fld>
            <a:endParaRPr lang="de-DE" altLang="en-US"/>
          </a:p>
        </p:txBody>
      </p:sp>
      <p:sp>
        <p:nvSpPr>
          <p:cNvPr id="38913"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194172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2D399F8-2CF7-4203-A759-4906E488F0BC}" type="slidenum">
              <a:rPr lang="de-DE" altLang="en-US"/>
              <a:pPr/>
              <a:t>4</a:t>
            </a:fld>
            <a:endParaRPr lang="de-DE" altLang="en-US"/>
          </a:p>
        </p:txBody>
      </p:sp>
      <p:sp>
        <p:nvSpPr>
          <p:cNvPr id="39937"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399804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D70D358-C8EC-42E4-B40F-A23341D9C7C6}" type="slidenum">
              <a:rPr lang="de-DE" altLang="en-US"/>
              <a:pPr/>
              <a:t>5</a:t>
            </a:fld>
            <a:endParaRPr lang="de-DE" altLang="en-US"/>
          </a:p>
        </p:txBody>
      </p:sp>
      <p:sp>
        <p:nvSpPr>
          <p:cNvPr id="40961"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763873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46C5E53-EF07-4ED2-9D2F-F1C246CD7091}" type="slidenum">
              <a:rPr lang="de-DE" altLang="en-US"/>
              <a:pPr/>
              <a:t>6</a:t>
            </a:fld>
            <a:endParaRPr lang="de-DE" altLang="en-US"/>
          </a:p>
        </p:txBody>
      </p:sp>
      <p:sp>
        <p:nvSpPr>
          <p:cNvPr id="41985"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449461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9CC338D-9E17-4EC7-AD45-D6516CCDEBAC}" type="slidenum">
              <a:rPr lang="de-DE" altLang="en-US"/>
              <a:pPr/>
              <a:t>7</a:t>
            </a:fld>
            <a:endParaRPr lang="de-DE" altLang="en-US"/>
          </a:p>
        </p:txBody>
      </p:sp>
      <p:sp>
        <p:nvSpPr>
          <p:cNvPr id="43009"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10416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4B2080D-6352-4D4D-AC23-60D35BCCF762}" type="slidenum">
              <a:rPr lang="de-DE" altLang="en-US"/>
              <a:pPr/>
              <a:t>8</a:t>
            </a:fld>
            <a:endParaRPr lang="de-DE" altLang="en-US"/>
          </a:p>
        </p:txBody>
      </p:sp>
      <p:sp>
        <p:nvSpPr>
          <p:cNvPr id="44033"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301818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9E15343-EDE1-40E4-9DD5-1463B5F23FFD}" type="slidenum">
              <a:rPr lang="de-DE" altLang="en-US"/>
              <a:pPr/>
              <a:t>9</a:t>
            </a:fld>
            <a:endParaRPr lang="de-DE" altLang="en-US"/>
          </a:p>
        </p:txBody>
      </p:sp>
      <p:sp>
        <p:nvSpPr>
          <p:cNvPr id="45057"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09306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9E15343-EDE1-40E4-9DD5-1463B5F23FFD}" type="slidenum">
              <a:rPr lang="de-DE" altLang="en-US"/>
              <a:pPr/>
              <a:t>10</a:t>
            </a:fld>
            <a:endParaRPr lang="de-DE" altLang="en-US"/>
          </a:p>
        </p:txBody>
      </p:sp>
      <p:sp>
        <p:nvSpPr>
          <p:cNvPr id="45057"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215973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BE8A0EB-0520-4AA1-80B1-8308D1DBE9AE}" type="slidenum">
              <a:rPr lang="de-DE" altLang="en-US"/>
              <a:pPr/>
              <a:t>11</a:t>
            </a:fld>
            <a:endParaRPr lang="de-DE" altLang="en-US"/>
          </a:p>
        </p:txBody>
      </p:sp>
      <p:sp>
        <p:nvSpPr>
          <p:cNvPr id="46081"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095034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28D1674-12D8-480B-938D-1072C4407484}" type="slidenum">
              <a:rPr lang="de-DE" altLang="en-US"/>
              <a:pPr/>
              <a:t>12</a:t>
            </a:fld>
            <a:endParaRPr lang="de-DE" altLang="en-US"/>
          </a:p>
        </p:txBody>
      </p:sp>
      <p:sp>
        <p:nvSpPr>
          <p:cNvPr id="47105"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0648298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A257BCB-E6A5-4477-901F-E4289E61B2D8}" type="slidenum">
              <a:rPr lang="de-DE" altLang="en-US"/>
              <a:pPr/>
              <a:t>13</a:t>
            </a:fld>
            <a:endParaRPr lang="de-DE" altLang="en-US"/>
          </a:p>
        </p:txBody>
      </p:sp>
      <p:sp>
        <p:nvSpPr>
          <p:cNvPr id="48129"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142740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85BD672-7F69-4494-AB2C-3325940FD606}" type="slidenum">
              <a:rPr lang="de-DE" altLang="en-US"/>
              <a:pPr/>
              <a:t>14</a:t>
            </a:fld>
            <a:endParaRPr lang="de-DE" altLang="en-US"/>
          </a:p>
        </p:txBody>
      </p:sp>
      <p:sp>
        <p:nvSpPr>
          <p:cNvPr id="49153"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909513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5425F28-CF4E-43B7-ADEE-27888CD12FCE}" type="slidenum">
              <a:rPr lang="de-DE" altLang="en-US"/>
              <a:pPr/>
              <a:t>15</a:t>
            </a:fld>
            <a:endParaRPr lang="de-DE" altLang="en-US"/>
          </a:p>
        </p:txBody>
      </p:sp>
      <p:sp>
        <p:nvSpPr>
          <p:cNvPr id="50177"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7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655770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F16E499-2C81-402E-8D49-0ECE7932EB31}" type="slidenum">
              <a:rPr lang="de-DE" altLang="en-US"/>
              <a:pPr/>
              <a:t>18</a:t>
            </a:fld>
            <a:endParaRPr lang="de-DE" altLang="en-US"/>
          </a:p>
        </p:txBody>
      </p:sp>
      <p:sp>
        <p:nvSpPr>
          <p:cNvPr id="51201"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2" name="Rectangle 2"/>
          <p:cNvSpPr txBox="1">
            <a:spLocks noGrp="1" noChangeArrowheads="1"/>
          </p:cNvSpPr>
          <p:nvPr>
            <p:ph type="body" idx="1"/>
          </p:nvPr>
        </p:nvSpPr>
        <p:spPr bwMode="auto">
          <a:xfrm>
            <a:off x="777875" y="4776788"/>
            <a:ext cx="6218238" cy="44354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426068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F16E499-2C81-402E-8D49-0ECE7932EB31}" type="slidenum">
              <a:rPr lang="de-DE" altLang="en-US"/>
              <a:pPr/>
              <a:t>19</a:t>
            </a:fld>
            <a:endParaRPr lang="de-DE" altLang="en-US"/>
          </a:p>
        </p:txBody>
      </p:sp>
      <p:sp>
        <p:nvSpPr>
          <p:cNvPr id="51201"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2" name="Rectangle 2"/>
          <p:cNvSpPr txBox="1">
            <a:spLocks noGrp="1" noChangeArrowheads="1"/>
          </p:cNvSpPr>
          <p:nvPr>
            <p:ph type="body" idx="1"/>
          </p:nvPr>
        </p:nvSpPr>
        <p:spPr bwMode="auto">
          <a:xfrm>
            <a:off x="777875" y="4776788"/>
            <a:ext cx="6218238" cy="44354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702806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F16E499-2C81-402E-8D49-0ECE7932EB31}" type="slidenum">
              <a:rPr lang="de-DE" altLang="en-US"/>
              <a:pPr/>
              <a:t>20</a:t>
            </a:fld>
            <a:endParaRPr lang="de-DE" altLang="en-US"/>
          </a:p>
        </p:txBody>
      </p:sp>
      <p:sp>
        <p:nvSpPr>
          <p:cNvPr id="51201"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2" name="Rectangle 2"/>
          <p:cNvSpPr txBox="1">
            <a:spLocks noGrp="1" noChangeArrowheads="1"/>
          </p:cNvSpPr>
          <p:nvPr>
            <p:ph type="body" idx="1"/>
          </p:nvPr>
        </p:nvSpPr>
        <p:spPr bwMode="auto">
          <a:xfrm>
            <a:off x="777875" y="4776788"/>
            <a:ext cx="6218238" cy="44354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743338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F16E499-2C81-402E-8D49-0ECE7932EB31}" type="slidenum">
              <a:rPr lang="de-DE" altLang="en-US"/>
              <a:pPr/>
              <a:t>21</a:t>
            </a:fld>
            <a:endParaRPr lang="de-DE" altLang="en-US"/>
          </a:p>
        </p:txBody>
      </p:sp>
      <p:sp>
        <p:nvSpPr>
          <p:cNvPr id="51201"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2" name="Rectangle 2"/>
          <p:cNvSpPr txBox="1">
            <a:spLocks noGrp="1" noChangeArrowheads="1"/>
          </p:cNvSpPr>
          <p:nvPr>
            <p:ph type="body" idx="1"/>
          </p:nvPr>
        </p:nvSpPr>
        <p:spPr bwMode="auto">
          <a:xfrm>
            <a:off x="777875" y="4776788"/>
            <a:ext cx="6218238" cy="44354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575637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7775457-C05B-4933-837E-DE12ED56A92C}" type="slidenum">
              <a:rPr lang="de-DE" altLang="en-US"/>
              <a:pPr/>
              <a:t>22</a:t>
            </a:fld>
            <a:endParaRPr lang="de-DE" altLang="en-US"/>
          </a:p>
        </p:txBody>
      </p:sp>
      <p:sp>
        <p:nvSpPr>
          <p:cNvPr id="52225"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6" name="Rectangle 2"/>
          <p:cNvSpPr txBox="1">
            <a:spLocks noGrp="1" noChangeArrowheads="1"/>
          </p:cNvSpPr>
          <p:nvPr>
            <p:ph type="body" idx="1"/>
          </p:nvPr>
        </p:nvSpPr>
        <p:spPr bwMode="auto">
          <a:xfrm>
            <a:off x="777875" y="4776788"/>
            <a:ext cx="6218238" cy="44354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8365666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2E2E7D4-0294-449A-8A7B-7DA8E6D7F5FC}" type="slidenum">
              <a:rPr lang="de-DE" altLang="en-US"/>
              <a:pPr/>
              <a:t>23</a:t>
            </a:fld>
            <a:endParaRPr lang="de-DE" altLang="en-US"/>
          </a:p>
        </p:txBody>
      </p:sp>
      <p:sp>
        <p:nvSpPr>
          <p:cNvPr id="53249"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0" name="Rectangle 2"/>
          <p:cNvSpPr txBox="1">
            <a:spLocks noGrp="1" noChangeArrowheads="1"/>
          </p:cNvSpPr>
          <p:nvPr>
            <p:ph type="body" idx="1"/>
          </p:nvPr>
        </p:nvSpPr>
        <p:spPr bwMode="auto">
          <a:xfrm>
            <a:off x="777875" y="4776788"/>
            <a:ext cx="6218238" cy="44354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6264130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F59E846-22DF-4073-9F3A-74AA0B2E974C}" type="slidenum">
              <a:rPr lang="de-DE" altLang="en-US"/>
              <a:pPr/>
              <a:t>25</a:t>
            </a:fld>
            <a:endParaRPr lang="de-DE" altLang="en-US"/>
          </a:p>
        </p:txBody>
      </p:sp>
      <p:sp>
        <p:nvSpPr>
          <p:cNvPr id="54273"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555988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09A77B9-CF92-4036-8195-7CBD0A121A4E}" type="slidenum">
              <a:rPr lang="de-DE" altLang="en-US"/>
              <a:pPr/>
              <a:t>26</a:t>
            </a:fld>
            <a:endParaRPr lang="de-DE" altLang="en-US"/>
          </a:p>
        </p:txBody>
      </p:sp>
      <p:sp>
        <p:nvSpPr>
          <p:cNvPr id="55297"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29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6199249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4A86DBC-42A6-4E6D-B943-CF3DDBEFD0E6}" type="slidenum">
              <a:rPr lang="de-DE" altLang="en-US"/>
              <a:pPr/>
              <a:t>27</a:t>
            </a:fld>
            <a:endParaRPr lang="de-DE" altLang="en-US"/>
          </a:p>
        </p:txBody>
      </p:sp>
      <p:sp>
        <p:nvSpPr>
          <p:cNvPr id="56321"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434549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5BC800A-990D-4FDA-B590-4DFB84AD37FE}" type="slidenum">
              <a:rPr lang="de-DE" altLang="en-US"/>
              <a:pPr/>
              <a:t>28</a:t>
            </a:fld>
            <a:endParaRPr lang="de-DE" altLang="en-US"/>
          </a:p>
        </p:txBody>
      </p:sp>
      <p:sp>
        <p:nvSpPr>
          <p:cNvPr id="57345"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405316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2A07DD2-C8B1-41BF-93B1-F9C2AFB46CAE}" type="slidenum">
              <a:rPr lang="de-DE" altLang="en-US"/>
              <a:pPr/>
              <a:t>29</a:t>
            </a:fld>
            <a:endParaRPr lang="de-DE" altLang="en-US"/>
          </a:p>
        </p:txBody>
      </p:sp>
      <p:sp>
        <p:nvSpPr>
          <p:cNvPr id="58369"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7097513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C00FD36-2C9A-4A4F-B92E-7DB61B67D9B1}" type="slidenum">
              <a:rPr lang="de-DE" altLang="en-US"/>
              <a:pPr/>
              <a:t>30</a:t>
            </a:fld>
            <a:endParaRPr lang="de-DE" altLang="en-US"/>
          </a:p>
        </p:txBody>
      </p:sp>
      <p:sp>
        <p:nvSpPr>
          <p:cNvPr id="59393"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7156576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E36A00C-083D-41B7-A729-C58A7112AD98}" type="slidenum">
              <a:rPr lang="de-DE" altLang="en-US"/>
              <a:pPr/>
              <a:t>31</a:t>
            </a:fld>
            <a:endParaRPr lang="de-DE" altLang="en-US"/>
          </a:p>
        </p:txBody>
      </p:sp>
      <p:sp>
        <p:nvSpPr>
          <p:cNvPr id="60417"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1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89381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B9AD7AC-EA68-408E-BF71-4D744C161D8B}" type="slidenum">
              <a:rPr lang="de-DE" altLang="en-US"/>
              <a:pPr/>
              <a:t>32</a:t>
            </a:fld>
            <a:endParaRPr lang="de-DE" altLang="en-US"/>
          </a:p>
        </p:txBody>
      </p:sp>
      <p:sp>
        <p:nvSpPr>
          <p:cNvPr id="61441"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5269175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3D53616-D077-49AE-A34F-B3C2C98F5F65}" type="slidenum">
              <a:rPr lang="de-DE" altLang="en-US"/>
              <a:pPr/>
              <a:t>33</a:t>
            </a:fld>
            <a:endParaRPr lang="de-DE" altLang="en-US"/>
          </a:p>
        </p:txBody>
      </p:sp>
      <p:sp>
        <p:nvSpPr>
          <p:cNvPr id="62465"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641024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FCC0D58-DB7A-4567-A545-F5F9E554F356}" type="slidenum">
              <a:rPr lang="de-DE" altLang="en-US"/>
              <a:pPr/>
              <a:t>34</a:t>
            </a:fld>
            <a:endParaRPr lang="de-DE" altLang="en-US"/>
          </a:p>
        </p:txBody>
      </p:sp>
      <p:sp>
        <p:nvSpPr>
          <p:cNvPr id="63489"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6245232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C614AFF-27AF-4314-AC97-7E6D62A1BC94}" type="slidenum">
              <a:rPr lang="de-DE" altLang="en-US"/>
              <a:pPr/>
              <a:t>35</a:t>
            </a:fld>
            <a:endParaRPr lang="de-DE" altLang="en-US"/>
          </a:p>
        </p:txBody>
      </p:sp>
      <p:sp>
        <p:nvSpPr>
          <p:cNvPr id="64513"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451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5660849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6D19B2A-C471-4E54-B4B5-4044BE722D43}" type="slidenum">
              <a:rPr lang="de-DE" altLang="en-US"/>
              <a:pPr/>
              <a:t>36</a:t>
            </a:fld>
            <a:endParaRPr lang="de-DE" altLang="en-US"/>
          </a:p>
        </p:txBody>
      </p:sp>
      <p:sp>
        <p:nvSpPr>
          <p:cNvPr id="65537"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8367404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F87946C-7501-4FE0-ABF5-884876F63F1C}" type="slidenum">
              <a:rPr lang="de-DE" altLang="en-US"/>
              <a:pPr/>
              <a:t>37</a:t>
            </a:fld>
            <a:endParaRPr lang="de-DE" altLang="en-US"/>
          </a:p>
        </p:txBody>
      </p:sp>
      <p:sp>
        <p:nvSpPr>
          <p:cNvPr id="66561"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2" name="Rectangle 2"/>
          <p:cNvSpPr txBox="1">
            <a:spLocks noGrp="1" noChangeArrowheads="1"/>
          </p:cNvSpPr>
          <p:nvPr>
            <p:ph type="body" idx="1"/>
          </p:nvPr>
        </p:nvSpPr>
        <p:spPr bwMode="auto">
          <a:xfrm>
            <a:off x="777875" y="4776788"/>
            <a:ext cx="6218238" cy="44354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1166278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6B3EF6C-A572-4E51-9495-0681BF3858F6}" type="slidenum">
              <a:rPr lang="de-DE" altLang="en-US"/>
              <a:pPr/>
              <a:t>38</a:t>
            </a:fld>
            <a:endParaRPr lang="de-DE" altLang="en-US"/>
          </a:p>
        </p:txBody>
      </p:sp>
      <p:sp>
        <p:nvSpPr>
          <p:cNvPr id="67585"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689848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8F07544-B6B6-4EB6-AD29-8D49966C133D}" type="slidenum">
              <a:rPr lang="de-DE" altLang="en-US"/>
              <a:pPr/>
              <a:t>39</a:t>
            </a:fld>
            <a:endParaRPr lang="de-DE" altLang="en-US"/>
          </a:p>
        </p:txBody>
      </p:sp>
      <p:sp>
        <p:nvSpPr>
          <p:cNvPr id="68609"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1003478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AC07CE2-BDAB-4D6C-A94F-CF6BB139F335}" type="slidenum">
              <a:rPr lang="de-DE" altLang="en-US"/>
              <a:pPr/>
              <a:t>40</a:t>
            </a:fld>
            <a:endParaRPr lang="de-DE" altLang="en-US"/>
          </a:p>
        </p:txBody>
      </p:sp>
      <p:sp>
        <p:nvSpPr>
          <p:cNvPr id="69633"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963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7816263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E7BB2AB-2B86-4629-9381-42611AE7867A}" type="slidenum">
              <a:rPr lang="de-DE" altLang="en-US"/>
              <a:pPr/>
              <a:t>41</a:t>
            </a:fld>
            <a:endParaRPr lang="de-DE" altLang="en-US"/>
          </a:p>
        </p:txBody>
      </p:sp>
      <p:sp>
        <p:nvSpPr>
          <p:cNvPr id="70657"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065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681455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746307BC-849A-4DA9-9344-5B6EF0A7A74C}" type="slidenum">
              <a:rPr lang="en-US" altLang="en-US"/>
              <a:pPr/>
              <a:t>‹#›</a:t>
            </a:fld>
            <a:endParaRPr lang="en-US" altLang="en-US"/>
          </a:p>
        </p:txBody>
      </p:sp>
    </p:spTree>
    <p:extLst>
      <p:ext uri="{BB962C8B-B14F-4D97-AF65-F5344CB8AC3E}">
        <p14:creationId xmlns:p14="http://schemas.microsoft.com/office/powerpoint/2010/main" val="1825774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C71FCB55-979F-46FF-BD08-FA118E5D1B0A}" type="slidenum">
              <a:rPr lang="en-US" altLang="en-US"/>
              <a:pPr/>
              <a:t>‹#›</a:t>
            </a:fld>
            <a:endParaRPr lang="en-US" altLang="en-US"/>
          </a:p>
        </p:txBody>
      </p:sp>
    </p:spTree>
    <p:extLst>
      <p:ext uri="{BB962C8B-B14F-4D97-AF65-F5344CB8AC3E}">
        <p14:creationId xmlns:p14="http://schemas.microsoft.com/office/powerpoint/2010/main" val="3070669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8859B060-9E0E-492F-A339-8A989F49EF3E}" type="slidenum">
              <a:rPr lang="en-US" altLang="en-US"/>
              <a:pPr/>
              <a:t>‹#›</a:t>
            </a:fld>
            <a:endParaRPr lang="en-US" altLang="en-US"/>
          </a:p>
        </p:txBody>
      </p:sp>
    </p:spTree>
    <p:extLst>
      <p:ext uri="{BB962C8B-B14F-4D97-AF65-F5344CB8AC3E}">
        <p14:creationId xmlns:p14="http://schemas.microsoft.com/office/powerpoint/2010/main" val="58462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9750" y="1768475"/>
            <a:ext cx="4332288" cy="50688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4438" y="1768475"/>
            <a:ext cx="4333875" cy="50688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F163715F-7D88-4486-84DE-5BDB80BADA4E}" type="slidenum">
              <a:rPr lang="en-US" altLang="en-US"/>
              <a:pPr/>
              <a:t>‹#›</a:t>
            </a:fld>
            <a:endParaRPr lang="en-US" altLang="en-US"/>
          </a:p>
        </p:txBody>
      </p:sp>
    </p:spTree>
    <p:extLst>
      <p:ext uri="{BB962C8B-B14F-4D97-AF65-F5344CB8AC3E}">
        <p14:creationId xmlns:p14="http://schemas.microsoft.com/office/powerpoint/2010/main" val="4129230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56FFB768-4394-4587-BA61-BD6CCBAC8601}" type="slidenum">
              <a:rPr lang="en-US" altLang="en-US"/>
              <a:pPr/>
              <a:t>‹#›</a:t>
            </a:fld>
            <a:endParaRPr lang="en-US" altLang="en-US"/>
          </a:p>
        </p:txBody>
      </p:sp>
    </p:spTree>
    <p:extLst>
      <p:ext uri="{BB962C8B-B14F-4D97-AF65-F5344CB8AC3E}">
        <p14:creationId xmlns:p14="http://schemas.microsoft.com/office/powerpoint/2010/main" val="1850848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8DB96582-3AE3-40C1-AE3C-EC55B73DA909}" type="slidenum">
              <a:rPr lang="en-US" altLang="en-US"/>
              <a:pPr/>
              <a:t>‹#›</a:t>
            </a:fld>
            <a:endParaRPr lang="en-US" altLang="en-US"/>
          </a:p>
        </p:txBody>
      </p:sp>
    </p:spTree>
    <p:extLst>
      <p:ext uri="{BB962C8B-B14F-4D97-AF65-F5344CB8AC3E}">
        <p14:creationId xmlns:p14="http://schemas.microsoft.com/office/powerpoint/2010/main" val="1395943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81344354-4D41-4212-A468-3EC8D3ACB417}" type="slidenum">
              <a:rPr lang="en-US" altLang="en-US"/>
              <a:pPr/>
              <a:t>‹#›</a:t>
            </a:fld>
            <a:endParaRPr lang="en-US" altLang="en-US"/>
          </a:p>
        </p:txBody>
      </p:sp>
    </p:spTree>
    <p:extLst>
      <p:ext uri="{BB962C8B-B14F-4D97-AF65-F5344CB8AC3E}">
        <p14:creationId xmlns:p14="http://schemas.microsoft.com/office/powerpoint/2010/main" val="2831678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1DDD2DCB-5181-41D4-B19D-13722CA58EB5}" type="slidenum">
              <a:rPr lang="en-US" altLang="en-US"/>
              <a:pPr/>
              <a:t>‹#›</a:t>
            </a:fld>
            <a:endParaRPr lang="en-US" altLang="en-US"/>
          </a:p>
        </p:txBody>
      </p:sp>
    </p:spTree>
    <p:extLst>
      <p:ext uri="{BB962C8B-B14F-4D97-AF65-F5344CB8AC3E}">
        <p14:creationId xmlns:p14="http://schemas.microsoft.com/office/powerpoint/2010/main" val="522011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0FDB9B02-483C-461E-8FB4-A591E1BDF94C}" type="slidenum">
              <a:rPr lang="en-US" altLang="en-US"/>
              <a:pPr/>
              <a:t>‹#›</a:t>
            </a:fld>
            <a:endParaRPr lang="en-US" altLang="en-US"/>
          </a:p>
        </p:txBody>
      </p:sp>
    </p:spTree>
    <p:extLst>
      <p:ext uri="{BB962C8B-B14F-4D97-AF65-F5344CB8AC3E}">
        <p14:creationId xmlns:p14="http://schemas.microsoft.com/office/powerpoint/2010/main" val="3003605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DB24B21E-FA95-49B7-B3E9-6AD5FC24F180}" type="slidenum">
              <a:rPr lang="en-US" altLang="en-US"/>
              <a:pPr/>
              <a:t>‹#›</a:t>
            </a:fld>
            <a:endParaRPr lang="en-US" altLang="en-US"/>
          </a:p>
        </p:txBody>
      </p:sp>
    </p:spTree>
    <p:extLst>
      <p:ext uri="{BB962C8B-B14F-4D97-AF65-F5344CB8AC3E}">
        <p14:creationId xmlns:p14="http://schemas.microsoft.com/office/powerpoint/2010/main" val="154113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54863" y="539750"/>
            <a:ext cx="2203450" cy="6297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9750" y="539750"/>
            <a:ext cx="6462713" cy="62976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A5362B3C-AFA6-4F96-9651-1094C47CA5C1}" type="slidenum">
              <a:rPr lang="en-US" altLang="en-US"/>
              <a:pPr/>
              <a:t>‹#›</a:t>
            </a:fld>
            <a:endParaRPr lang="en-US" altLang="en-US"/>
          </a:p>
        </p:txBody>
      </p:sp>
    </p:spTree>
    <p:extLst>
      <p:ext uri="{BB962C8B-B14F-4D97-AF65-F5344CB8AC3E}">
        <p14:creationId xmlns:p14="http://schemas.microsoft.com/office/powerpoint/2010/main" val="2464507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de-DE" altLang="en-US"/>
          </a:p>
        </p:txBody>
      </p:sp>
      <p:sp>
        <p:nvSpPr>
          <p:cNvPr id="5" name="Footer Placeholder 4"/>
          <p:cNvSpPr>
            <a:spLocks noGrp="1"/>
          </p:cNvSpPr>
          <p:nvPr>
            <p:ph type="ftr" idx="11"/>
          </p:nvPr>
        </p:nvSpPr>
        <p:spPr/>
        <p:txBody>
          <a:bodyPr/>
          <a:lstStyle>
            <a:lvl1pPr>
              <a:defRPr/>
            </a:lvl1pPr>
          </a:lstStyle>
          <a:p>
            <a:endParaRPr lang="de-DE" altLang="en-US"/>
          </a:p>
        </p:txBody>
      </p:sp>
      <p:sp>
        <p:nvSpPr>
          <p:cNvPr id="6" name="Slide Number Placeholder 5"/>
          <p:cNvSpPr>
            <a:spLocks noGrp="1"/>
          </p:cNvSpPr>
          <p:nvPr>
            <p:ph type="sldNum" idx="12"/>
          </p:nvPr>
        </p:nvSpPr>
        <p:spPr/>
        <p:txBody>
          <a:bodyPr/>
          <a:lstStyle>
            <a:lvl1pPr>
              <a:defRPr/>
            </a:lvl1pPr>
          </a:lstStyle>
          <a:p>
            <a:fld id="{7281790C-CED0-4E10-9753-7FE1B4AF449E}" type="slidenum">
              <a:rPr lang="de-DE" altLang="en-US"/>
              <a:pPr/>
              <a:t>‹#›</a:t>
            </a:fld>
            <a:endParaRPr lang="de-DE" altLang="en-US"/>
          </a:p>
        </p:txBody>
      </p:sp>
    </p:spTree>
    <p:extLst>
      <p:ext uri="{BB962C8B-B14F-4D97-AF65-F5344CB8AC3E}">
        <p14:creationId xmlns:p14="http://schemas.microsoft.com/office/powerpoint/2010/main" val="15290492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de-DE" altLang="en-US"/>
          </a:p>
        </p:txBody>
      </p:sp>
      <p:sp>
        <p:nvSpPr>
          <p:cNvPr id="5" name="Footer Placeholder 4"/>
          <p:cNvSpPr>
            <a:spLocks noGrp="1"/>
          </p:cNvSpPr>
          <p:nvPr>
            <p:ph type="ftr" idx="11"/>
          </p:nvPr>
        </p:nvSpPr>
        <p:spPr/>
        <p:txBody>
          <a:bodyPr/>
          <a:lstStyle>
            <a:lvl1pPr>
              <a:defRPr/>
            </a:lvl1pPr>
          </a:lstStyle>
          <a:p>
            <a:endParaRPr lang="de-DE" altLang="en-US"/>
          </a:p>
        </p:txBody>
      </p:sp>
      <p:sp>
        <p:nvSpPr>
          <p:cNvPr id="6" name="Slide Number Placeholder 5"/>
          <p:cNvSpPr>
            <a:spLocks noGrp="1"/>
          </p:cNvSpPr>
          <p:nvPr>
            <p:ph type="sldNum" idx="12"/>
          </p:nvPr>
        </p:nvSpPr>
        <p:spPr/>
        <p:txBody>
          <a:bodyPr/>
          <a:lstStyle>
            <a:lvl1pPr>
              <a:defRPr/>
            </a:lvl1pPr>
          </a:lstStyle>
          <a:p>
            <a:fld id="{28105369-BBC3-4B56-8EBE-E3294C40C662}" type="slidenum">
              <a:rPr lang="de-DE" altLang="en-US"/>
              <a:pPr/>
              <a:t>‹#›</a:t>
            </a:fld>
            <a:endParaRPr lang="de-DE" altLang="en-US"/>
          </a:p>
        </p:txBody>
      </p:sp>
    </p:spTree>
    <p:extLst>
      <p:ext uri="{BB962C8B-B14F-4D97-AF65-F5344CB8AC3E}">
        <p14:creationId xmlns:p14="http://schemas.microsoft.com/office/powerpoint/2010/main" val="22252359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de-DE" altLang="en-US"/>
          </a:p>
        </p:txBody>
      </p:sp>
      <p:sp>
        <p:nvSpPr>
          <p:cNvPr id="5" name="Footer Placeholder 4"/>
          <p:cNvSpPr>
            <a:spLocks noGrp="1"/>
          </p:cNvSpPr>
          <p:nvPr>
            <p:ph type="ftr" idx="11"/>
          </p:nvPr>
        </p:nvSpPr>
        <p:spPr/>
        <p:txBody>
          <a:bodyPr/>
          <a:lstStyle>
            <a:lvl1pPr>
              <a:defRPr/>
            </a:lvl1pPr>
          </a:lstStyle>
          <a:p>
            <a:endParaRPr lang="de-DE" altLang="en-US"/>
          </a:p>
        </p:txBody>
      </p:sp>
      <p:sp>
        <p:nvSpPr>
          <p:cNvPr id="6" name="Slide Number Placeholder 5"/>
          <p:cNvSpPr>
            <a:spLocks noGrp="1"/>
          </p:cNvSpPr>
          <p:nvPr>
            <p:ph type="sldNum" idx="12"/>
          </p:nvPr>
        </p:nvSpPr>
        <p:spPr/>
        <p:txBody>
          <a:bodyPr/>
          <a:lstStyle>
            <a:lvl1pPr>
              <a:defRPr/>
            </a:lvl1pPr>
          </a:lstStyle>
          <a:p>
            <a:fld id="{45EB0B91-6325-4EEA-A51B-16F8F4A466A6}" type="slidenum">
              <a:rPr lang="de-DE" altLang="en-US"/>
              <a:pPr/>
              <a:t>‹#›</a:t>
            </a:fld>
            <a:endParaRPr lang="de-DE" altLang="en-US"/>
          </a:p>
        </p:txBody>
      </p:sp>
    </p:spTree>
    <p:extLst>
      <p:ext uri="{BB962C8B-B14F-4D97-AF65-F5344CB8AC3E}">
        <p14:creationId xmlns:p14="http://schemas.microsoft.com/office/powerpoint/2010/main" val="5704390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77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1768475"/>
            <a:ext cx="4459287"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de-DE" altLang="en-US"/>
          </a:p>
        </p:txBody>
      </p:sp>
      <p:sp>
        <p:nvSpPr>
          <p:cNvPr id="6" name="Footer Placeholder 5"/>
          <p:cNvSpPr>
            <a:spLocks noGrp="1"/>
          </p:cNvSpPr>
          <p:nvPr>
            <p:ph type="ftr" idx="11"/>
          </p:nvPr>
        </p:nvSpPr>
        <p:spPr/>
        <p:txBody>
          <a:bodyPr/>
          <a:lstStyle>
            <a:lvl1pPr>
              <a:defRPr/>
            </a:lvl1pPr>
          </a:lstStyle>
          <a:p>
            <a:endParaRPr lang="de-DE" altLang="en-US"/>
          </a:p>
        </p:txBody>
      </p:sp>
      <p:sp>
        <p:nvSpPr>
          <p:cNvPr id="7" name="Slide Number Placeholder 6"/>
          <p:cNvSpPr>
            <a:spLocks noGrp="1"/>
          </p:cNvSpPr>
          <p:nvPr>
            <p:ph type="sldNum" idx="12"/>
          </p:nvPr>
        </p:nvSpPr>
        <p:spPr/>
        <p:txBody>
          <a:bodyPr/>
          <a:lstStyle>
            <a:lvl1pPr>
              <a:defRPr/>
            </a:lvl1pPr>
          </a:lstStyle>
          <a:p>
            <a:fld id="{EDA40528-B00D-402C-8738-369403D7B902}" type="slidenum">
              <a:rPr lang="de-DE" altLang="en-US"/>
              <a:pPr/>
              <a:t>‹#›</a:t>
            </a:fld>
            <a:endParaRPr lang="de-DE" altLang="en-US"/>
          </a:p>
        </p:txBody>
      </p:sp>
    </p:spTree>
    <p:extLst>
      <p:ext uri="{BB962C8B-B14F-4D97-AF65-F5344CB8AC3E}">
        <p14:creationId xmlns:p14="http://schemas.microsoft.com/office/powerpoint/2010/main" val="38106781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de-DE" altLang="en-US"/>
          </a:p>
        </p:txBody>
      </p:sp>
      <p:sp>
        <p:nvSpPr>
          <p:cNvPr id="8" name="Footer Placeholder 7"/>
          <p:cNvSpPr>
            <a:spLocks noGrp="1"/>
          </p:cNvSpPr>
          <p:nvPr>
            <p:ph type="ftr" idx="11"/>
          </p:nvPr>
        </p:nvSpPr>
        <p:spPr/>
        <p:txBody>
          <a:bodyPr/>
          <a:lstStyle>
            <a:lvl1pPr>
              <a:defRPr/>
            </a:lvl1pPr>
          </a:lstStyle>
          <a:p>
            <a:endParaRPr lang="de-DE" altLang="en-US"/>
          </a:p>
        </p:txBody>
      </p:sp>
      <p:sp>
        <p:nvSpPr>
          <p:cNvPr id="9" name="Slide Number Placeholder 8"/>
          <p:cNvSpPr>
            <a:spLocks noGrp="1"/>
          </p:cNvSpPr>
          <p:nvPr>
            <p:ph type="sldNum" idx="12"/>
          </p:nvPr>
        </p:nvSpPr>
        <p:spPr/>
        <p:txBody>
          <a:bodyPr/>
          <a:lstStyle>
            <a:lvl1pPr>
              <a:defRPr/>
            </a:lvl1pPr>
          </a:lstStyle>
          <a:p>
            <a:fld id="{6C1E1E77-0D04-4454-B1AB-C6802BA70182}" type="slidenum">
              <a:rPr lang="de-DE" altLang="en-US"/>
              <a:pPr/>
              <a:t>‹#›</a:t>
            </a:fld>
            <a:endParaRPr lang="de-DE" altLang="en-US"/>
          </a:p>
        </p:txBody>
      </p:sp>
    </p:spTree>
    <p:extLst>
      <p:ext uri="{BB962C8B-B14F-4D97-AF65-F5344CB8AC3E}">
        <p14:creationId xmlns:p14="http://schemas.microsoft.com/office/powerpoint/2010/main" val="17605209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de-DE" altLang="en-US"/>
          </a:p>
        </p:txBody>
      </p:sp>
      <p:sp>
        <p:nvSpPr>
          <p:cNvPr id="4" name="Footer Placeholder 3"/>
          <p:cNvSpPr>
            <a:spLocks noGrp="1"/>
          </p:cNvSpPr>
          <p:nvPr>
            <p:ph type="ftr" idx="11"/>
          </p:nvPr>
        </p:nvSpPr>
        <p:spPr/>
        <p:txBody>
          <a:bodyPr/>
          <a:lstStyle>
            <a:lvl1pPr>
              <a:defRPr/>
            </a:lvl1pPr>
          </a:lstStyle>
          <a:p>
            <a:endParaRPr lang="de-DE" altLang="en-US"/>
          </a:p>
        </p:txBody>
      </p:sp>
      <p:sp>
        <p:nvSpPr>
          <p:cNvPr id="5" name="Slide Number Placeholder 4"/>
          <p:cNvSpPr>
            <a:spLocks noGrp="1"/>
          </p:cNvSpPr>
          <p:nvPr>
            <p:ph type="sldNum" idx="12"/>
          </p:nvPr>
        </p:nvSpPr>
        <p:spPr/>
        <p:txBody>
          <a:bodyPr/>
          <a:lstStyle>
            <a:lvl1pPr>
              <a:defRPr/>
            </a:lvl1pPr>
          </a:lstStyle>
          <a:p>
            <a:fld id="{23E27DF8-C649-4C0A-8E1B-A785866BD5E8}" type="slidenum">
              <a:rPr lang="de-DE" altLang="en-US"/>
              <a:pPr/>
              <a:t>‹#›</a:t>
            </a:fld>
            <a:endParaRPr lang="de-DE" altLang="en-US"/>
          </a:p>
        </p:txBody>
      </p:sp>
    </p:spTree>
    <p:extLst>
      <p:ext uri="{BB962C8B-B14F-4D97-AF65-F5344CB8AC3E}">
        <p14:creationId xmlns:p14="http://schemas.microsoft.com/office/powerpoint/2010/main" val="24097783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de-DE" altLang="en-US"/>
          </a:p>
        </p:txBody>
      </p:sp>
      <p:sp>
        <p:nvSpPr>
          <p:cNvPr id="3" name="Footer Placeholder 2"/>
          <p:cNvSpPr>
            <a:spLocks noGrp="1"/>
          </p:cNvSpPr>
          <p:nvPr>
            <p:ph type="ftr" idx="11"/>
          </p:nvPr>
        </p:nvSpPr>
        <p:spPr/>
        <p:txBody>
          <a:bodyPr/>
          <a:lstStyle>
            <a:lvl1pPr>
              <a:defRPr/>
            </a:lvl1pPr>
          </a:lstStyle>
          <a:p>
            <a:endParaRPr lang="de-DE" altLang="en-US"/>
          </a:p>
        </p:txBody>
      </p:sp>
      <p:sp>
        <p:nvSpPr>
          <p:cNvPr id="4" name="Slide Number Placeholder 3"/>
          <p:cNvSpPr>
            <a:spLocks noGrp="1"/>
          </p:cNvSpPr>
          <p:nvPr>
            <p:ph type="sldNum" idx="12"/>
          </p:nvPr>
        </p:nvSpPr>
        <p:spPr/>
        <p:txBody>
          <a:bodyPr/>
          <a:lstStyle>
            <a:lvl1pPr>
              <a:defRPr/>
            </a:lvl1pPr>
          </a:lstStyle>
          <a:p>
            <a:fld id="{71C89949-34CB-4785-822B-F9D7AE9AD5EA}" type="slidenum">
              <a:rPr lang="de-DE" altLang="en-US"/>
              <a:pPr/>
              <a:t>‹#›</a:t>
            </a:fld>
            <a:endParaRPr lang="de-DE" altLang="en-US"/>
          </a:p>
        </p:txBody>
      </p:sp>
    </p:spTree>
    <p:extLst>
      <p:ext uri="{BB962C8B-B14F-4D97-AF65-F5344CB8AC3E}">
        <p14:creationId xmlns:p14="http://schemas.microsoft.com/office/powerpoint/2010/main" val="8569361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de-DE" altLang="en-US"/>
          </a:p>
        </p:txBody>
      </p:sp>
      <p:sp>
        <p:nvSpPr>
          <p:cNvPr id="6" name="Footer Placeholder 5"/>
          <p:cNvSpPr>
            <a:spLocks noGrp="1"/>
          </p:cNvSpPr>
          <p:nvPr>
            <p:ph type="ftr" idx="11"/>
          </p:nvPr>
        </p:nvSpPr>
        <p:spPr/>
        <p:txBody>
          <a:bodyPr/>
          <a:lstStyle>
            <a:lvl1pPr>
              <a:defRPr/>
            </a:lvl1pPr>
          </a:lstStyle>
          <a:p>
            <a:endParaRPr lang="de-DE" altLang="en-US"/>
          </a:p>
        </p:txBody>
      </p:sp>
      <p:sp>
        <p:nvSpPr>
          <p:cNvPr id="7" name="Slide Number Placeholder 6"/>
          <p:cNvSpPr>
            <a:spLocks noGrp="1"/>
          </p:cNvSpPr>
          <p:nvPr>
            <p:ph type="sldNum" idx="12"/>
          </p:nvPr>
        </p:nvSpPr>
        <p:spPr/>
        <p:txBody>
          <a:bodyPr/>
          <a:lstStyle>
            <a:lvl1pPr>
              <a:defRPr/>
            </a:lvl1pPr>
          </a:lstStyle>
          <a:p>
            <a:fld id="{F57EE0C4-9136-4549-A801-84AE9A35E866}" type="slidenum">
              <a:rPr lang="de-DE" altLang="en-US"/>
              <a:pPr/>
              <a:t>‹#›</a:t>
            </a:fld>
            <a:endParaRPr lang="de-DE" altLang="en-US"/>
          </a:p>
        </p:txBody>
      </p:sp>
    </p:spTree>
    <p:extLst>
      <p:ext uri="{BB962C8B-B14F-4D97-AF65-F5344CB8AC3E}">
        <p14:creationId xmlns:p14="http://schemas.microsoft.com/office/powerpoint/2010/main" val="1089708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de-DE" altLang="en-US"/>
          </a:p>
        </p:txBody>
      </p:sp>
      <p:sp>
        <p:nvSpPr>
          <p:cNvPr id="6" name="Footer Placeholder 5"/>
          <p:cNvSpPr>
            <a:spLocks noGrp="1"/>
          </p:cNvSpPr>
          <p:nvPr>
            <p:ph type="ftr" idx="11"/>
          </p:nvPr>
        </p:nvSpPr>
        <p:spPr/>
        <p:txBody>
          <a:bodyPr/>
          <a:lstStyle>
            <a:lvl1pPr>
              <a:defRPr/>
            </a:lvl1pPr>
          </a:lstStyle>
          <a:p>
            <a:endParaRPr lang="de-DE" altLang="en-US"/>
          </a:p>
        </p:txBody>
      </p:sp>
      <p:sp>
        <p:nvSpPr>
          <p:cNvPr id="7" name="Slide Number Placeholder 6"/>
          <p:cNvSpPr>
            <a:spLocks noGrp="1"/>
          </p:cNvSpPr>
          <p:nvPr>
            <p:ph type="sldNum" idx="12"/>
          </p:nvPr>
        </p:nvSpPr>
        <p:spPr/>
        <p:txBody>
          <a:bodyPr/>
          <a:lstStyle>
            <a:lvl1pPr>
              <a:defRPr/>
            </a:lvl1pPr>
          </a:lstStyle>
          <a:p>
            <a:fld id="{9C7D9F25-98D5-4AC6-B133-387133D42C69}" type="slidenum">
              <a:rPr lang="de-DE" altLang="en-US"/>
              <a:pPr/>
              <a:t>‹#›</a:t>
            </a:fld>
            <a:endParaRPr lang="de-DE" altLang="en-US"/>
          </a:p>
        </p:txBody>
      </p:sp>
    </p:spTree>
    <p:extLst>
      <p:ext uri="{BB962C8B-B14F-4D97-AF65-F5344CB8AC3E}">
        <p14:creationId xmlns:p14="http://schemas.microsoft.com/office/powerpoint/2010/main" val="36179047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de-DE" altLang="en-US"/>
          </a:p>
        </p:txBody>
      </p:sp>
      <p:sp>
        <p:nvSpPr>
          <p:cNvPr id="5" name="Footer Placeholder 4"/>
          <p:cNvSpPr>
            <a:spLocks noGrp="1"/>
          </p:cNvSpPr>
          <p:nvPr>
            <p:ph type="ftr" idx="11"/>
          </p:nvPr>
        </p:nvSpPr>
        <p:spPr/>
        <p:txBody>
          <a:bodyPr/>
          <a:lstStyle>
            <a:lvl1pPr>
              <a:defRPr/>
            </a:lvl1pPr>
          </a:lstStyle>
          <a:p>
            <a:endParaRPr lang="de-DE" altLang="en-US"/>
          </a:p>
        </p:txBody>
      </p:sp>
      <p:sp>
        <p:nvSpPr>
          <p:cNvPr id="6" name="Slide Number Placeholder 5"/>
          <p:cNvSpPr>
            <a:spLocks noGrp="1"/>
          </p:cNvSpPr>
          <p:nvPr>
            <p:ph type="sldNum" idx="12"/>
          </p:nvPr>
        </p:nvSpPr>
        <p:spPr/>
        <p:txBody>
          <a:bodyPr/>
          <a:lstStyle>
            <a:lvl1pPr>
              <a:defRPr/>
            </a:lvl1pPr>
          </a:lstStyle>
          <a:p>
            <a:fld id="{9C36BC45-F5EA-47D1-B419-A548205555F5}" type="slidenum">
              <a:rPr lang="de-DE" altLang="en-US"/>
              <a:pPr/>
              <a:t>‹#›</a:t>
            </a:fld>
            <a:endParaRPr lang="de-DE" altLang="en-US"/>
          </a:p>
        </p:txBody>
      </p:sp>
    </p:spTree>
    <p:extLst>
      <p:ext uri="{BB962C8B-B14F-4D97-AF65-F5344CB8AC3E}">
        <p14:creationId xmlns:p14="http://schemas.microsoft.com/office/powerpoint/2010/main" val="14392364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454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454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de-DE" altLang="en-US"/>
          </a:p>
        </p:txBody>
      </p:sp>
      <p:sp>
        <p:nvSpPr>
          <p:cNvPr id="5" name="Footer Placeholder 4"/>
          <p:cNvSpPr>
            <a:spLocks noGrp="1"/>
          </p:cNvSpPr>
          <p:nvPr>
            <p:ph type="ftr" idx="11"/>
          </p:nvPr>
        </p:nvSpPr>
        <p:spPr/>
        <p:txBody>
          <a:bodyPr/>
          <a:lstStyle>
            <a:lvl1pPr>
              <a:defRPr/>
            </a:lvl1pPr>
          </a:lstStyle>
          <a:p>
            <a:endParaRPr lang="de-DE" altLang="en-US"/>
          </a:p>
        </p:txBody>
      </p:sp>
      <p:sp>
        <p:nvSpPr>
          <p:cNvPr id="6" name="Slide Number Placeholder 5"/>
          <p:cNvSpPr>
            <a:spLocks noGrp="1"/>
          </p:cNvSpPr>
          <p:nvPr>
            <p:ph type="sldNum" idx="12"/>
          </p:nvPr>
        </p:nvSpPr>
        <p:spPr/>
        <p:txBody>
          <a:bodyPr/>
          <a:lstStyle>
            <a:lvl1pPr>
              <a:defRPr/>
            </a:lvl1pPr>
          </a:lstStyle>
          <a:p>
            <a:fld id="{1F30EE25-052A-4707-90FB-BDF3FC635A82}" type="slidenum">
              <a:rPr lang="de-DE" altLang="en-US"/>
              <a:pPr/>
              <a:t>‹#›</a:t>
            </a:fld>
            <a:endParaRPr lang="de-DE" altLang="en-US"/>
          </a:p>
        </p:txBody>
      </p:sp>
    </p:spTree>
    <p:extLst>
      <p:ext uri="{BB962C8B-B14F-4D97-AF65-F5344CB8AC3E}">
        <p14:creationId xmlns:p14="http://schemas.microsoft.com/office/powerpoint/2010/main" val="38542313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03238" y="301625"/>
            <a:ext cx="9069387" cy="1260475"/>
          </a:xfrm>
        </p:spPr>
        <p:txBody>
          <a:bodyPr/>
          <a:lstStyle/>
          <a:p>
            <a:r>
              <a:rPr lang="en-US" smtClean="0"/>
              <a:t>Click to edit Master title style</a:t>
            </a:r>
            <a:endParaRPr lang="en-US"/>
          </a:p>
        </p:txBody>
      </p:sp>
      <p:sp>
        <p:nvSpPr>
          <p:cNvPr id="3" name="Date Placeholder 2"/>
          <p:cNvSpPr>
            <a:spLocks noGrp="1"/>
          </p:cNvSpPr>
          <p:nvPr>
            <p:ph type="dt" idx="10"/>
          </p:nvPr>
        </p:nvSpPr>
        <p:spPr>
          <a:xfrm>
            <a:off x="503238" y="6886575"/>
            <a:ext cx="2346325" cy="519113"/>
          </a:xfrm>
        </p:spPr>
        <p:txBody>
          <a:bodyPr/>
          <a:lstStyle>
            <a:lvl1pPr>
              <a:defRPr/>
            </a:lvl1pPr>
          </a:lstStyle>
          <a:p>
            <a:endParaRPr lang="de-DE" altLang="en-US"/>
          </a:p>
        </p:txBody>
      </p:sp>
      <p:sp>
        <p:nvSpPr>
          <p:cNvPr id="4" name="Footer Placeholder 3"/>
          <p:cNvSpPr>
            <a:spLocks noGrp="1"/>
          </p:cNvSpPr>
          <p:nvPr>
            <p:ph type="ftr" idx="11"/>
          </p:nvPr>
        </p:nvSpPr>
        <p:spPr>
          <a:xfrm>
            <a:off x="3448050" y="6886575"/>
            <a:ext cx="3194050" cy="519113"/>
          </a:xfrm>
        </p:spPr>
        <p:txBody>
          <a:bodyPr/>
          <a:lstStyle>
            <a:lvl1pPr>
              <a:defRPr/>
            </a:lvl1pPr>
          </a:lstStyle>
          <a:p>
            <a:endParaRPr lang="de-DE" altLang="en-US"/>
          </a:p>
        </p:txBody>
      </p:sp>
      <p:sp>
        <p:nvSpPr>
          <p:cNvPr id="5" name="Slide Number Placeholder 4"/>
          <p:cNvSpPr>
            <a:spLocks noGrp="1"/>
          </p:cNvSpPr>
          <p:nvPr>
            <p:ph type="sldNum" idx="12"/>
          </p:nvPr>
        </p:nvSpPr>
        <p:spPr>
          <a:xfrm>
            <a:off x="7227888" y="6886575"/>
            <a:ext cx="2346325" cy="519113"/>
          </a:xfrm>
        </p:spPr>
        <p:txBody>
          <a:bodyPr/>
          <a:lstStyle>
            <a:lvl1pPr>
              <a:defRPr/>
            </a:lvl1pPr>
          </a:lstStyle>
          <a:p>
            <a:fld id="{FC4CB8FD-9A8E-4D44-8235-19957C021D28}" type="slidenum">
              <a:rPr lang="de-DE" altLang="en-US"/>
              <a:pPr/>
              <a:t>‹#›</a:t>
            </a:fld>
            <a:endParaRPr lang="de-DE" altLang="en-US"/>
          </a:p>
        </p:txBody>
      </p:sp>
    </p:spTree>
    <p:extLst>
      <p:ext uri="{BB962C8B-B14F-4D97-AF65-F5344CB8AC3E}">
        <p14:creationId xmlns:p14="http://schemas.microsoft.com/office/powerpoint/2010/main" val="578833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539750" y="539750"/>
            <a:ext cx="8818563" cy="1022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1026" name="Rectangle 2"/>
          <p:cNvSpPr>
            <a:spLocks noGrp="1" noChangeArrowheads="1"/>
          </p:cNvSpPr>
          <p:nvPr>
            <p:ph type="body" idx="1"/>
          </p:nvPr>
        </p:nvSpPr>
        <p:spPr bwMode="auto">
          <a:xfrm>
            <a:off x="539750" y="1768475"/>
            <a:ext cx="8818563" cy="5068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1027" name="Rectangle 3"/>
          <p:cNvSpPr>
            <a:spLocks noGrp="1" noChangeArrowheads="1"/>
          </p:cNvSpPr>
          <p:nvPr>
            <p:ph type="dt"/>
          </p:nvPr>
        </p:nvSpPr>
        <p:spPr bwMode="auto">
          <a:xfrm>
            <a:off x="539750" y="6996113"/>
            <a:ext cx="2336800"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FFFFFF"/>
                </a:solidFill>
                <a:latin typeface="Times New Roman" panose="02020603050405020304" pitchFamily="18" charset="0"/>
                <a:cs typeface="+mn-cs"/>
              </a:defRPr>
            </a:lvl1pPr>
          </a:lstStyle>
          <a:p>
            <a:endParaRPr lang="en-US" altLang="en-US"/>
          </a:p>
        </p:txBody>
      </p:sp>
      <p:sp>
        <p:nvSpPr>
          <p:cNvPr id="1028" name="Rectangle 4"/>
          <p:cNvSpPr>
            <a:spLocks noGrp="1" noChangeArrowheads="1"/>
          </p:cNvSpPr>
          <p:nvPr>
            <p:ph type="ftr"/>
          </p:nvPr>
        </p:nvSpPr>
        <p:spPr bwMode="auto">
          <a:xfrm>
            <a:off x="3471863" y="6996113"/>
            <a:ext cx="3179762"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FFFFFF"/>
                </a:solidFill>
                <a:latin typeface="Times New Roman" panose="02020603050405020304" pitchFamily="18" charset="0"/>
                <a:cs typeface="+mn-cs"/>
              </a:defRPr>
            </a:lvl1pPr>
          </a:lstStyle>
          <a:p>
            <a:endParaRPr lang="en-US" altLang="en-US"/>
          </a:p>
        </p:txBody>
      </p:sp>
      <p:sp>
        <p:nvSpPr>
          <p:cNvPr id="1029" name="Rectangle 5"/>
          <p:cNvSpPr>
            <a:spLocks noGrp="1" noChangeArrowheads="1"/>
          </p:cNvSpPr>
          <p:nvPr>
            <p:ph type="sldNum"/>
          </p:nvPr>
        </p:nvSpPr>
        <p:spPr bwMode="auto">
          <a:xfrm>
            <a:off x="7237413" y="6996113"/>
            <a:ext cx="2336800"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FFFFFF"/>
                </a:solidFill>
                <a:latin typeface="Times New Roman" panose="02020603050405020304" pitchFamily="18" charset="0"/>
                <a:cs typeface="+mn-cs"/>
              </a:defRPr>
            </a:lvl1pPr>
          </a:lstStyle>
          <a:p>
            <a:fld id="{5613FD69-980D-4A4E-90C9-5A117A06FB5F}"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kern="1200">
          <a:solidFill>
            <a:srgbClr val="FFFFFF"/>
          </a:solidFill>
          <a:latin typeface="+mj-lt"/>
          <a:ea typeface="+mj-ea"/>
          <a:cs typeface="+mj-cs"/>
        </a:defRPr>
      </a:lvl1pPr>
      <a:lvl2pPr marL="742950" indent="-28575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2pPr>
      <a:lvl3pPr marL="1143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3pPr>
      <a:lvl4pPr marL="1600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4pPr>
      <a:lvl5pPr marL="20574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FFFFFF"/>
          </a:solidFill>
          <a:latin typeface="Arial" panose="020B0604020202020204" pitchFamily="34" charset="0"/>
          <a:cs typeface="Arial Unicode MS" panose="020B0604020202020204" pitchFamily="34" charset="-128"/>
        </a:defRPr>
      </a:lvl9pPr>
    </p:titleStyle>
    <p:bodyStyle>
      <a:lvl1pPr marL="342900" indent="-342900" algn="l" defTabSz="449263" rtl="0" fontAlgn="base" hangingPunct="0">
        <a:lnSpc>
          <a:spcPct val="93000"/>
        </a:lnSpc>
        <a:spcBef>
          <a:spcPct val="0"/>
        </a:spcBef>
        <a:spcAft>
          <a:spcPts val="1413"/>
        </a:spcAft>
        <a:buClr>
          <a:srgbClr val="000000"/>
        </a:buClr>
        <a:buSzPct val="100000"/>
        <a:buFont typeface="Times New Roman" panose="02020603050405020304" pitchFamily="18" charset="0"/>
        <a:defRPr sz="3200" kern="1200">
          <a:solidFill>
            <a:srgbClr val="FFFFFF"/>
          </a:solidFill>
          <a:latin typeface="+mn-lt"/>
          <a:ea typeface="+mn-ea"/>
          <a:cs typeface="+mn-cs"/>
        </a:defRPr>
      </a:lvl1pPr>
      <a:lvl2pPr marL="742950" indent="-285750" algn="l" defTabSz="449263"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mn-ea"/>
          <a:cs typeface="+mn-cs"/>
        </a:defRPr>
      </a:lvl2pPr>
      <a:lvl3pPr marL="1143000" indent="-228600" algn="l" defTabSz="449263"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mn-ea"/>
          <a:cs typeface="+mn-cs"/>
        </a:defRPr>
      </a:lvl3pPr>
      <a:lvl4pPr marL="1600200" indent="-228600" algn="l" defTabSz="449263"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mn-ea"/>
          <a:cs typeface="+mn-cs"/>
        </a:defRPr>
      </a:lvl4pPr>
      <a:lvl5pPr marL="2057400" indent="-228600" algn="l" defTabSz="449263"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2050" name="Rectangle 2"/>
          <p:cNvSpPr>
            <a:spLocks noGrp="1" noChangeArrowheads="1"/>
          </p:cNvSpPr>
          <p:nvPr>
            <p:ph type="body" idx="1"/>
          </p:nvPr>
        </p:nvSpPr>
        <p:spPr bwMode="auto">
          <a:xfrm>
            <a:off x="503238" y="1768475"/>
            <a:ext cx="9069387" cy="498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2051" name="Rectangle 3"/>
          <p:cNvSpPr>
            <a:spLocks noGrp="1" noChangeArrowheads="1"/>
          </p:cNvSpPr>
          <p:nvPr>
            <p:ph type="dt"/>
          </p:nvPr>
        </p:nvSpPr>
        <p:spPr bwMode="auto">
          <a:xfrm>
            <a:off x="50323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000000"/>
                </a:solidFill>
                <a:latin typeface="Times New Roman" panose="02020603050405020304" pitchFamily="18" charset="0"/>
                <a:cs typeface="+mn-cs"/>
              </a:defRPr>
            </a:lvl1pPr>
          </a:lstStyle>
          <a:p>
            <a:endParaRPr lang="de-DE" altLang="en-US"/>
          </a:p>
        </p:txBody>
      </p:sp>
      <p:sp>
        <p:nvSpPr>
          <p:cNvPr id="2052" name="Rectangle 4"/>
          <p:cNvSpPr>
            <a:spLocks noGrp="1" noChangeArrowheads="1"/>
          </p:cNvSpPr>
          <p:nvPr>
            <p:ph type="ftr"/>
          </p:nvPr>
        </p:nvSpPr>
        <p:spPr bwMode="auto">
          <a:xfrm>
            <a:off x="3448050" y="688657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mn-cs"/>
              </a:defRPr>
            </a:lvl1pPr>
          </a:lstStyle>
          <a:p>
            <a:endParaRPr lang="de-DE" altLang="en-US"/>
          </a:p>
        </p:txBody>
      </p:sp>
      <p:sp>
        <p:nvSpPr>
          <p:cNvPr id="2053" name="Rectangle 5"/>
          <p:cNvSpPr>
            <a:spLocks noGrp="1" noChangeArrowheads="1"/>
          </p:cNvSpPr>
          <p:nvPr>
            <p:ph type="sldNum"/>
          </p:nvPr>
        </p:nvSpPr>
        <p:spPr bwMode="auto">
          <a:xfrm>
            <a:off x="722788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Times New Roman" panose="02020603050405020304" pitchFamily="18" charset="0"/>
                <a:cs typeface="+mn-cs"/>
              </a:defRPr>
            </a:lvl1pPr>
          </a:lstStyle>
          <a:p>
            <a:fld id="{C33C839F-6A4C-477C-9DFE-01DD88F6F557}" type="slidenum">
              <a:rPr lang="de-DE" altLang="en-US"/>
              <a:pPr/>
              <a:t>‹#›</a:t>
            </a:fld>
            <a:endParaRPr lang="de-DE"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kern="1200">
          <a:solidFill>
            <a:srgbClr val="000080"/>
          </a:solidFill>
          <a:latin typeface="+mj-lt"/>
          <a:ea typeface="+mj-ea"/>
          <a:cs typeface="+mj-cs"/>
        </a:defRPr>
      </a:lvl1pPr>
      <a:lvl2pPr marL="742950" indent="-28575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80"/>
          </a:solidFill>
          <a:latin typeface="Arial" panose="020B0604020202020204" pitchFamily="34" charset="0"/>
          <a:cs typeface="Arial Unicode MS" panose="020B0604020202020204" pitchFamily="34" charset="-128"/>
        </a:defRPr>
      </a:lvl2pPr>
      <a:lvl3pPr marL="1143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80"/>
          </a:solidFill>
          <a:latin typeface="Arial" panose="020B0604020202020204" pitchFamily="34" charset="0"/>
          <a:cs typeface="Arial Unicode MS" panose="020B0604020202020204" pitchFamily="34" charset="-128"/>
        </a:defRPr>
      </a:lvl3pPr>
      <a:lvl4pPr marL="1600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80"/>
          </a:solidFill>
          <a:latin typeface="Arial" panose="020B0604020202020204" pitchFamily="34" charset="0"/>
          <a:cs typeface="Arial Unicode MS" panose="020B0604020202020204" pitchFamily="34" charset="-128"/>
        </a:defRPr>
      </a:lvl4pPr>
      <a:lvl5pPr marL="20574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80"/>
          </a:solidFill>
          <a:latin typeface="Arial" panose="020B0604020202020204" pitchFamily="34" charset="0"/>
          <a:cs typeface="Arial Unicode MS" panose="020B0604020202020204" pitchFamily="34" charset="-128"/>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80"/>
          </a:solidFill>
          <a:latin typeface="Arial" panose="020B0604020202020204" pitchFamily="34" charset="0"/>
          <a:cs typeface="Arial Unicode MS" panose="020B0604020202020204" pitchFamily="34" charset="-128"/>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80"/>
          </a:solidFill>
          <a:latin typeface="Arial" panose="020B0604020202020204" pitchFamily="34" charset="0"/>
          <a:cs typeface="Arial Unicode MS" panose="020B0604020202020204" pitchFamily="34" charset="-128"/>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80"/>
          </a:solidFill>
          <a:latin typeface="Arial" panose="020B0604020202020204" pitchFamily="34" charset="0"/>
          <a:cs typeface="Arial Unicode MS" panose="020B0604020202020204" pitchFamily="34" charset="-128"/>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80"/>
          </a:solidFill>
          <a:latin typeface="Arial" panose="020B0604020202020204" pitchFamily="34" charset="0"/>
          <a:cs typeface="Arial Unicode MS" panose="020B0604020202020204" pitchFamily="34" charset="-128"/>
        </a:defRPr>
      </a:lvl9pPr>
    </p:titleStyle>
    <p:bodyStyle>
      <a:lvl1pPr marL="342900" indent="-342900" algn="l" defTabSz="449263" rtl="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FFFFFF"/>
          </a:solidFill>
          <a:latin typeface="+mn-lt"/>
          <a:ea typeface="+mn-ea"/>
          <a:cs typeface="+mn-cs"/>
        </a:defRPr>
      </a:lvl1pPr>
      <a:lvl2pPr marL="742950" indent="-285750" algn="l" defTabSz="449263"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mn-ea"/>
          <a:cs typeface="+mn-cs"/>
        </a:defRPr>
      </a:lvl2pPr>
      <a:lvl3pPr marL="1143000" indent="-228600" algn="l" defTabSz="449263"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mn-ea"/>
          <a:cs typeface="+mn-cs"/>
        </a:defRPr>
      </a:lvl3pPr>
      <a:lvl4pPr marL="1600200" indent="-228600" algn="l" defTabSz="449263"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mn-ea"/>
          <a:cs typeface="+mn-cs"/>
        </a:defRPr>
      </a:lvl4pPr>
      <a:lvl5pPr marL="2057400" indent="-228600" algn="l" defTabSz="449263"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731838" y="914400"/>
            <a:ext cx="6950075" cy="1250950"/>
          </a:xfrm>
          <a:ln/>
        </p:spPr>
        <p:txBody>
          <a:bodyPr tIns="38808"/>
          <a:lstStyle/>
          <a:p>
            <a:pPr>
              <a:tabLst>
                <a:tab pos="723900" algn="l"/>
                <a:tab pos="1447800" algn="l"/>
                <a:tab pos="2171700" algn="l"/>
                <a:tab pos="2895600" algn="l"/>
                <a:tab pos="3619500" algn="l"/>
                <a:tab pos="4343400" algn="l"/>
                <a:tab pos="5067300" algn="l"/>
                <a:tab pos="5791200" algn="l"/>
                <a:tab pos="6515100" algn="l"/>
              </a:tabLst>
            </a:pPr>
            <a:r>
              <a:rPr lang="de-DE" altLang="en-US"/>
              <a:t>Decision Tree &amp; </a:t>
            </a:r>
            <a:br>
              <a:rPr lang="de-DE" altLang="en-US"/>
            </a:br>
            <a:r>
              <a:rPr lang="de-DE" altLang="en-US"/>
              <a:t>          Bootstrap Forest</a:t>
            </a:r>
          </a:p>
        </p:txBody>
      </p:sp>
      <p:sp>
        <p:nvSpPr>
          <p:cNvPr id="4098" name="Rectangle 2"/>
          <p:cNvSpPr>
            <a:spLocks noGrp="1" noChangeArrowheads="1"/>
          </p:cNvSpPr>
          <p:nvPr>
            <p:ph type="subTitle" idx="4294967295"/>
          </p:nvPr>
        </p:nvSpPr>
        <p:spPr bwMode="auto">
          <a:xfrm>
            <a:off x="731838" y="4618038"/>
            <a:ext cx="3565525" cy="20558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28224" rIns="0" bIns="0" anchor="ctr"/>
          <a:lstStyle/>
          <a:p>
            <a:pPr marL="0" indent="0">
              <a:spcAft>
                <a:spcPct val="0"/>
              </a:spcAft>
              <a:tabLst>
                <a:tab pos="723900" algn="l"/>
                <a:tab pos="1447800" algn="l"/>
                <a:tab pos="2171700" algn="l"/>
                <a:tab pos="2895600" algn="l"/>
              </a:tabLst>
            </a:pPr>
            <a:r>
              <a:rPr lang="de-DE" altLang="en-US">
                <a:solidFill>
                  <a:srgbClr val="000000"/>
                </a:solidFill>
              </a:rPr>
              <a:t>C. H. Alex Yu</a:t>
            </a:r>
          </a:p>
          <a:p>
            <a:pPr marL="0" indent="0">
              <a:spcAft>
                <a:spcPct val="0"/>
              </a:spcAft>
              <a:tabLst>
                <a:tab pos="723900" algn="l"/>
                <a:tab pos="1447800" algn="l"/>
                <a:tab pos="2171700" algn="l"/>
                <a:tab pos="2895600" algn="l"/>
              </a:tabLst>
            </a:pPr>
            <a:r>
              <a:rPr lang="de-DE" altLang="en-US">
                <a:solidFill>
                  <a:srgbClr val="000000"/>
                </a:solidFill>
              </a:rPr>
              <a:t>Park Ranger of National Bootstrap Forest</a:t>
            </a: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000" y="2541588"/>
            <a:ext cx="5486400" cy="34020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dirty="0"/>
              <a:t>What </a:t>
            </a:r>
            <a:r>
              <a:rPr lang="de-DE" altLang="en-US" dirty="0" smtClean="0"/>
              <a:t>not regression?</a:t>
            </a:r>
            <a:endParaRPr lang="de-DE" altLang="en-US" dirty="0"/>
          </a:p>
        </p:txBody>
      </p:sp>
      <p:sp>
        <p:nvSpPr>
          <p:cNvPr id="5122" name="Rectangle 2"/>
          <p:cNvSpPr>
            <a:spLocks noGrp="1" noChangeArrowheads="1"/>
          </p:cNvSpPr>
          <p:nvPr>
            <p:ph type="body" idx="1"/>
          </p:nvPr>
        </p:nvSpPr>
        <p:spPr>
          <a:xfrm>
            <a:off x="503239" y="1576197"/>
            <a:ext cx="4308474" cy="5181791"/>
          </a:xfrm>
          <a:ln/>
        </p:spPr>
        <p:txBody>
          <a:bodyPr/>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dirty="0" smtClean="0">
                <a:solidFill>
                  <a:srgbClr val="000000"/>
                </a:solidFill>
              </a:rPr>
              <a:t>OLS regression is good for small-sample analysis.</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dirty="0" smtClean="0">
                <a:solidFill>
                  <a:srgbClr val="000000"/>
                </a:solidFill>
              </a:rPr>
              <a:t>If you have an extremely large sample (e.g. Archival data), the power level may aproach 1 (.99999, but it cannot be 1).</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dirty="0" smtClean="0">
                <a:solidFill>
                  <a:srgbClr val="000000"/>
                </a:solidFill>
              </a:rPr>
              <a:t>What is the problem?</a:t>
            </a:r>
            <a:endParaRPr lang="de-DE" altLang="en-US" dirty="0">
              <a:solidFill>
                <a:srgbClr val="000000"/>
              </a:solidFill>
            </a:endParaRPr>
          </a:p>
        </p:txBody>
      </p:sp>
      <p:pic>
        <p:nvPicPr>
          <p:cNvPr id="2" name="Picture 1"/>
          <p:cNvPicPr>
            <a:picLocks noChangeAspect="1"/>
          </p:cNvPicPr>
          <p:nvPr/>
        </p:nvPicPr>
        <p:blipFill>
          <a:blip r:embed="rId3"/>
          <a:stretch>
            <a:fillRect/>
          </a:stretch>
        </p:blipFill>
        <p:spPr>
          <a:xfrm>
            <a:off x="4952366" y="1576197"/>
            <a:ext cx="4621847" cy="5538761"/>
          </a:xfrm>
          <a:prstGeom prst="rect">
            <a:avLst/>
          </a:prstGeom>
        </p:spPr>
      </p:pic>
    </p:spTree>
    <p:extLst>
      <p:ext uri="{BB962C8B-B14F-4D97-AF65-F5344CB8AC3E}">
        <p14:creationId xmlns:p14="http://schemas.microsoft.com/office/powerpoint/2010/main" val="139633583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What is decison tree?</a:t>
            </a:r>
          </a:p>
        </p:txBody>
      </p:sp>
      <p:sp>
        <p:nvSpPr>
          <p:cNvPr id="5122" name="Rectangle 2"/>
          <p:cNvSpPr>
            <a:spLocks noGrp="1" noChangeArrowheads="1"/>
          </p:cNvSpPr>
          <p:nvPr>
            <p:ph type="body" idx="1"/>
          </p:nvPr>
        </p:nvSpPr>
        <p:spPr>
          <a:xfrm>
            <a:off x="503238" y="1768475"/>
            <a:ext cx="9070975" cy="4989513"/>
          </a:xfrm>
          <a:ln/>
        </p:spPr>
        <p:txBody>
          <a:bodyPr/>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We need to grow trees first in order to grow a forest.</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Classification tree, recursive partition tree</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Developed by Breiman et al. (1984)</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Aim to find which independent variable(s) can make successively a decisive </a:t>
            </a:r>
            <a:r>
              <a:rPr lang="de-DE" altLang="en-US">
                <a:solidFill>
                  <a:srgbClr val="FF0000"/>
                </a:solidFill>
              </a:rPr>
              <a:t>partition</a:t>
            </a:r>
            <a:r>
              <a:rPr lang="de-DE" altLang="en-US">
                <a:solidFill>
                  <a:srgbClr val="000000"/>
                </a:solidFill>
              </a:rPr>
              <a:t> of the data with reference to the dependent variable.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We need a quick decision!</a:t>
            </a:r>
          </a:p>
        </p:txBody>
      </p:sp>
      <p:sp>
        <p:nvSpPr>
          <p:cNvPr id="6146" name="Rectangle 2"/>
          <p:cNvSpPr>
            <a:spLocks noGrp="1" noChangeArrowheads="1"/>
          </p:cNvSpPr>
          <p:nvPr>
            <p:ph type="body" idx="1"/>
          </p:nvPr>
        </p:nvSpPr>
        <p:spPr>
          <a:xfrm>
            <a:off x="503238" y="1563688"/>
            <a:ext cx="6627812" cy="5194300"/>
          </a:xfrm>
          <a:ln/>
        </p:spPr>
        <p:txBody>
          <a:bodyPr/>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Lst>
            </a:pPr>
            <a:r>
              <a:rPr lang="de-DE" altLang="en-US">
                <a:solidFill>
                  <a:srgbClr val="000000"/>
                </a:solidFill>
              </a:rPr>
              <a:t>When heart attack patients are admitted to a hospital, physiological measures, including heart rate, blood pressure, and background information of the patient, such as personal medical history and family medical history, are usually obtained. </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Lst>
            </a:pPr>
            <a:r>
              <a:rPr lang="de-DE" altLang="en-US">
                <a:solidFill>
                  <a:srgbClr val="000000"/>
                </a:solidFill>
              </a:rPr>
              <a:t>But </a:t>
            </a:r>
            <a:r>
              <a:rPr lang="de-DE" altLang="en-US">
                <a:solidFill>
                  <a:srgbClr val="FF0000"/>
                </a:solidFill>
              </a:rPr>
              <a:t>can you afford any delay</a:t>
            </a:r>
            <a:r>
              <a:rPr lang="de-DE" altLang="en-US">
                <a:solidFill>
                  <a:srgbClr val="000000"/>
                </a:solidFill>
              </a:rPr>
              <a:t>? Do you need to run 20 tests before doing anything?</a:t>
            </a: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3125" y="1692275"/>
            <a:ext cx="2605088" cy="26050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We need a decision tree!</a:t>
            </a:r>
          </a:p>
        </p:txBody>
      </p:sp>
      <p:sp>
        <p:nvSpPr>
          <p:cNvPr id="7170" name="Rectangle 2"/>
          <p:cNvSpPr>
            <a:spLocks noGrp="1" noChangeArrowheads="1"/>
          </p:cNvSpPr>
          <p:nvPr>
            <p:ph type="body" idx="1"/>
          </p:nvPr>
        </p:nvSpPr>
        <p:spPr>
          <a:xfrm>
            <a:off x="503238" y="1768475"/>
            <a:ext cx="5440362" cy="4997450"/>
          </a:xfrm>
          <a:ln/>
        </p:spPr>
        <p:txBody>
          <a:bodyPr/>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de-DE" altLang="en-US">
                <a:solidFill>
                  <a:srgbClr val="000000"/>
                </a:solidFill>
              </a:rPr>
              <a:t>Breiman et al. developed a three-question decision tree. </a:t>
            </a:r>
          </a:p>
          <a:p>
            <a:pPr marL="1727200" lvl="1" indent="-573088">
              <a:buSzPct val="75000"/>
              <a:buFont typeface="Symbol" panose="05050102010706020507" pitchFamily="18" charset="2"/>
              <a:buChar char=""/>
              <a:tabLst>
                <a:tab pos="723900" algn="l"/>
                <a:tab pos="1447800" algn="l"/>
                <a:tab pos="2171700" algn="l"/>
                <a:tab pos="2895600" algn="l"/>
                <a:tab pos="3619500" algn="l"/>
                <a:tab pos="4343400" algn="l"/>
                <a:tab pos="5067300" algn="l"/>
              </a:tabLst>
            </a:pPr>
            <a:r>
              <a:rPr lang="de-DE" altLang="en-US">
                <a:solidFill>
                  <a:srgbClr val="000000"/>
                </a:solidFill>
              </a:rPr>
              <a:t>What is the patient's minimum systolic blood pressure over the initial 24-hour period? </a:t>
            </a:r>
          </a:p>
          <a:p>
            <a:pPr marL="1727200" lvl="1" indent="-573088">
              <a:buSzPct val="75000"/>
              <a:buFont typeface="Symbol" panose="05050102010706020507" pitchFamily="18" charset="2"/>
              <a:buChar char=""/>
              <a:tabLst>
                <a:tab pos="723900" algn="l"/>
                <a:tab pos="1447800" algn="l"/>
                <a:tab pos="2171700" algn="l"/>
                <a:tab pos="2895600" algn="l"/>
                <a:tab pos="3619500" algn="l"/>
                <a:tab pos="4343400" algn="l"/>
                <a:tab pos="5067300" algn="l"/>
              </a:tabLst>
            </a:pPr>
            <a:r>
              <a:rPr lang="de-DE" altLang="en-US">
                <a:solidFill>
                  <a:srgbClr val="000000"/>
                </a:solidFill>
              </a:rPr>
              <a:t>What is his/her age? </a:t>
            </a:r>
          </a:p>
          <a:p>
            <a:pPr marL="1727200" lvl="1" indent="-573088">
              <a:buSzPct val="75000"/>
              <a:buFont typeface="Symbol" panose="05050102010706020507" pitchFamily="18" charset="2"/>
              <a:buChar char=""/>
              <a:tabLst>
                <a:tab pos="723900" algn="l"/>
                <a:tab pos="1447800" algn="l"/>
                <a:tab pos="2171700" algn="l"/>
                <a:tab pos="2895600" algn="l"/>
                <a:tab pos="3619500" algn="l"/>
                <a:tab pos="4343400" algn="l"/>
                <a:tab pos="5067300" algn="l"/>
              </a:tabLst>
            </a:pPr>
            <a:r>
              <a:rPr lang="de-DE" altLang="en-US">
                <a:solidFill>
                  <a:srgbClr val="000000"/>
                </a:solidFill>
              </a:rPr>
              <a:t>Does he/she display sinus tachycardia?</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1588" y="1838325"/>
            <a:ext cx="2992437" cy="34655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Nested-if logic</a:t>
            </a:r>
          </a:p>
        </p:txBody>
      </p:sp>
      <p:sp>
        <p:nvSpPr>
          <p:cNvPr id="8194" name="Rectangle 2"/>
          <p:cNvSpPr>
            <a:spLocks noGrp="1" noChangeArrowheads="1"/>
          </p:cNvSpPr>
          <p:nvPr>
            <p:ph type="body" idx="1"/>
          </p:nvPr>
        </p:nvSpPr>
        <p:spPr>
          <a:xfrm>
            <a:off x="503238" y="1768475"/>
            <a:ext cx="9070975" cy="4989513"/>
          </a:xfrm>
          <a:ln/>
        </p:spPr>
        <p:txBody>
          <a:bodyPr/>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dirty="0">
                <a:solidFill>
                  <a:srgbClr val="000000"/>
                </a:solidFill>
              </a:rPr>
              <a:t>If the patient's minimum systolic blood pressure over the initial 24 hour period is greater than 91, then </a:t>
            </a:r>
          </a:p>
          <a:p>
            <a:pPr marL="1727200" lvl="1" indent="-573088">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sz="3200" dirty="0">
                <a:solidFill>
                  <a:srgbClr val="000000"/>
                </a:solidFill>
              </a:rPr>
              <a:t>if the patient's age is over 62.5 years, </a:t>
            </a:r>
          </a:p>
          <a:p>
            <a:pPr marL="2590800" lvl="2" indent="-430213">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sz="3200" dirty="0">
                <a:solidFill>
                  <a:srgbClr val="000000"/>
                </a:solidFill>
              </a:rPr>
              <a:t>then if the patient displays sinus tachycardia, then and only then the patient is predicted not to survive for at least 30 days.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712487" y="122237"/>
            <a:ext cx="8877300" cy="1262063"/>
          </a:xfrm>
          <a:ln/>
        </p:spPr>
        <p:txBody>
          <a:bodyPr tIns="38808"/>
          <a:lstStyle/>
          <a:p>
            <a:pPr>
              <a:tabLst>
                <a:tab pos="723900" algn="l"/>
                <a:tab pos="1447800" algn="l"/>
                <a:tab pos="2171700" algn="l"/>
                <a:tab pos="2895600" algn="l"/>
                <a:tab pos="3619500" algn="l"/>
                <a:tab pos="4343400" algn="l"/>
                <a:tab pos="5067300" algn="l"/>
              </a:tabLst>
            </a:pPr>
            <a:r>
              <a:rPr lang="de-DE" altLang="en-US" dirty="0"/>
              <a:t>Titanic survivors</a:t>
            </a:r>
          </a:p>
        </p:txBody>
      </p:sp>
      <p:sp>
        <p:nvSpPr>
          <p:cNvPr id="9218" name="Rectangle 2"/>
          <p:cNvSpPr>
            <a:spLocks noGrp="1" noChangeArrowheads="1"/>
          </p:cNvSpPr>
          <p:nvPr>
            <p:ph type="body" idx="1"/>
          </p:nvPr>
        </p:nvSpPr>
        <p:spPr>
          <a:xfrm>
            <a:off x="5033360" y="1768475"/>
            <a:ext cx="4542439" cy="4989513"/>
          </a:xfrm>
          <a:ln/>
        </p:spPr>
        <p:txBody>
          <a:bodyPr/>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de-DE" altLang="en-US" sz="2800" dirty="0">
                <a:solidFill>
                  <a:srgbClr val="000000"/>
                </a:solidFill>
              </a:rPr>
              <a:t>A night to remember!</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de-DE" altLang="en-US" sz="2800" dirty="0">
                <a:solidFill>
                  <a:srgbClr val="000000"/>
                </a:solidFill>
              </a:rPr>
              <a:t>After the disaster, people asked: What types of people tend to survive? </a:t>
            </a:r>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8912" y="4280296"/>
            <a:ext cx="4557157" cy="30305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 name="Picture 1"/>
          <p:cNvPicPr>
            <a:picLocks noChangeAspect="1"/>
          </p:cNvPicPr>
          <p:nvPr/>
        </p:nvPicPr>
        <p:blipFill>
          <a:blip r:embed="rId4"/>
          <a:stretch>
            <a:fillRect/>
          </a:stretch>
        </p:blipFill>
        <p:spPr>
          <a:xfrm>
            <a:off x="163512" y="1215627"/>
            <a:ext cx="4869849" cy="6095207"/>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Decision tree</a:t>
            </a:r>
          </a:p>
        </p:txBody>
      </p:sp>
      <p:sp>
        <p:nvSpPr>
          <p:cNvPr id="10242" name="Rectangle 2"/>
          <p:cNvSpPr>
            <a:spLocks noGrp="1" noChangeArrowheads="1"/>
          </p:cNvSpPr>
          <p:nvPr>
            <p:ph type="body" idx="1"/>
          </p:nvPr>
        </p:nvSpPr>
        <p:spPr>
          <a:xfrm>
            <a:off x="503238" y="1768475"/>
            <a:ext cx="9070975" cy="4989513"/>
          </a:xfrm>
          <a:ln/>
        </p:spPr>
        <p:txBody>
          <a:bodyPr/>
          <a:lstStyle/>
          <a:p>
            <a:endParaRPr lang="en-US" altLang="en-US"/>
          </a:p>
        </p:txBody>
      </p:sp>
      <p:pic>
        <p:nvPicPr>
          <p:cNvPr id="3" name="Picture 2"/>
          <p:cNvPicPr>
            <a:picLocks noChangeAspect="1"/>
          </p:cNvPicPr>
          <p:nvPr/>
        </p:nvPicPr>
        <p:blipFill>
          <a:blip r:embed="rId3"/>
          <a:stretch>
            <a:fillRect/>
          </a:stretch>
        </p:blipFill>
        <p:spPr>
          <a:xfrm>
            <a:off x="849312" y="1538605"/>
            <a:ext cx="8246206" cy="5721349"/>
          </a:xfrm>
          <a:prstGeom prst="rect">
            <a:avLst/>
          </a:prstGeom>
          <a:ln>
            <a:solidFill>
              <a:schemeClr val="tx1"/>
            </a:solidFill>
          </a:ln>
          <a:effectLst>
            <a:outerShdw blurRad="50800" dist="38100" dir="2700000" algn="tl" rotWithShape="0">
              <a:prstClr val="black">
                <a:alpha val="40000"/>
              </a:prstClr>
            </a:outerShdw>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Leaf report: </a:t>
            </a:r>
            <a:br>
              <a:rPr lang="de-DE" altLang="en-US"/>
            </a:br>
            <a:r>
              <a:rPr lang="de-DE" altLang="en-US"/>
              <a:t>Nested-if and interaction</a:t>
            </a:r>
          </a:p>
        </p:txBody>
      </p:sp>
      <p:pic>
        <p:nvPicPr>
          <p:cNvPr id="3" name="Picture 2"/>
          <p:cNvPicPr>
            <a:picLocks noChangeAspect="1"/>
          </p:cNvPicPr>
          <p:nvPr/>
        </p:nvPicPr>
        <p:blipFill>
          <a:blip r:embed="rId3"/>
          <a:stretch>
            <a:fillRect/>
          </a:stretch>
        </p:blipFill>
        <p:spPr>
          <a:xfrm>
            <a:off x="2982912" y="3551237"/>
            <a:ext cx="6034255" cy="3581400"/>
          </a:xfrm>
          <a:prstGeom prst="rect">
            <a:avLst/>
          </a:prstGeom>
          <a:ln>
            <a:solidFill>
              <a:schemeClr val="tx1"/>
            </a:solidFill>
          </a:ln>
          <a:effectLst>
            <a:outerShdw blurRad="50800" dist="38100" dir="2700000" algn="tl" rotWithShape="0">
              <a:prstClr val="black">
                <a:alpha val="40000"/>
              </a:prstClr>
            </a:outerShdw>
          </a:effectLst>
        </p:spPr>
      </p:pic>
      <p:sp>
        <p:nvSpPr>
          <p:cNvPr id="4" name="Content Placeholder 3"/>
          <p:cNvSpPr>
            <a:spLocks noGrp="1"/>
          </p:cNvSpPr>
          <p:nvPr>
            <p:ph idx="1"/>
          </p:nvPr>
        </p:nvSpPr>
        <p:spPr>
          <a:xfrm>
            <a:off x="504826" y="1769268"/>
            <a:ext cx="9069387" cy="4987925"/>
          </a:xfrm>
        </p:spPr>
        <p:txBody>
          <a:bodyPr/>
          <a:lstStyle/>
          <a:p>
            <a:pPr>
              <a:buFont typeface="Arial" panose="020B0604020202020204" pitchFamily="34" charset="0"/>
              <a:buChar char="•"/>
            </a:pPr>
            <a:r>
              <a:rPr lang="en-US" sz="2400" dirty="0" smtClean="0">
                <a:solidFill>
                  <a:schemeClr val="tx1"/>
                </a:solidFill>
              </a:rPr>
              <a:t>If the passenger is a female and she has a first-class ticket, then the probability of survival is .9299 (sex X class interaction).</a:t>
            </a:r>
          </a:p>
          <a:p>
            <a:pPr>
              <a:buFont typeface="Arial" panose="020B0604020202020204" pitchFamily="34" charset="0"/>
              <a:buChar char="•"/>
            </a:pPr>
            <a:r>
              <a:rPr lang="en-US" sz="2400" dirty="0" smtClean="0">
                <a:solidFill>
                  <a:schemeClr val="tx1"/>
                </a:solidFill>
              </a:rPr>
              <a:t>If the passenger is a male and he is not a young boy ( age &gt; = 10), then his chance of survival is .1693 (sex and age interaction).</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Leaf report: </a:t>
            </a:r>
            <a:br>
              <a:rPr lang="de-DE" altLang="en-US"/>
            </a:br>
            <a:r>
              <a:rPr lang="de-DE" altLang="en-US"/>
              <a:t>Nested-if and interaction</a:t>
            </a:r>
          </a:p>
        </p:txBody>
      </p:sp>
      <p:sp>
        <p:nvSpPr>
          <p:cNvPr id="4" name="Content Placeholder 3"/>
          <p:cNvSpPr>
            <a:spLocks noGrp="1"/>
          </p:cNvSpPr>
          <p:nvPr>
            <p:ph idx="1"/>
          </p:nvPr>
        </p:nvSpPr>
        <p:spPr>
          <a:xfrm>
            <a:off x="696912" y="1722437"/>
            <a:ext cx="9069387" cy="4987925"/>
          </a:xfrm>
        </p:spPr>
        <p:txBody>
          <a:bodyPr/>
          <a:lstStyle/>
          <a:p>
            <a:pPr>
              <a:buFont typeface="Arial" panose="020B0604020202020204" pitchFamily="34" charset="0"/>
              <a:buChar char="•"/>
            </a:pPr>
            <a:r>
              <a:rPr lang="en-US" sz="2400" dirty="0" smtClean="0">
                <a:solidFill>
                  <a:schemeClr val="tx1"/>
                </a:solidFill>
              </a:rPr>
              <a:t>How unfair! Prior research shows that women are more robust against hypothermia!</a:t>
            </a:r>
            <a:endParaRPr lang="en-US" sz="2400" dirty="0">
              <a:solidFill>
                <a:schemeClr val="tx1"/>
              </a:solidFill>
            </a:endParaRPr>
          </a:p>
        </p:txBody>
      </p:sp>
      <p:pic>
        <p:nvPicPr>
          <p:cNvPr id="1026" name="Picture 2" descr="http://www.creative-wisdom.com/photography/girls/swim_82201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238" y="2789237"/>
            <a:ext cx="5434258" cy="407987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www.creative-wisdom.com/photography/girls/swim_82217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4312" y="2332037"/>
            <a:ext cx="2676293"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31931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ROC curves and AUC</a:t>
            </a:r>
          </a:p>
        </p:txBody>
      </p:sp>
      <p:sp>
        <p:nvSpPr>
          <p:cNvPr id="12290" name="Rectangle 2"/>
          <p:cNvSpPr>
            <a:spLocks noGrp="1" noChangeArrowheads="1"/>
          </p:cNvSpPr>
          <p:nvPr>
            <p:ph type="body" idx="1"/>
          </p:nvPr>
        </p:nvSpPr>
        <p:spPr>
          <a:xfrm>
            <a:off x="4991100" y="1422400"/>
            <a:ext cx="4884738" cy="5962650"/>
          </a:xfrm>
          <a:ln/>
        </p:spPr>
        <p:txBody>
          <a:bodyPr/>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Lst>
            </a:pPr>
            <a:r>
              <a:rPr lang="de-DE" altLang="en-US">
                <a:solidFill>
                  <a:srgbClr val="000000"/>
                </a:solidFill>
              </a:rPr>
              <a:t>4 possible outcomes: </a:t>
            </a:r>
          </a:p>
          <a:p>
            <a:pPr marL="1727200" lvl="1" indent="-609600">
              <a:buSzPct val="75000"/>
              <a:buFont typeface="Symbol" panose="05050102010706020507" pitchFamily="18" charset="2"/>
              <a:buChar char=""/>
              <a:tabLst>
                <a:tab pos="723900" algn="l"/>
                <a:tab pos="1447800" algn="l"/>
                <a:tab pos="2171700" algn="l"/>
                <a:tab pos="2895600" algn="l"/>
                <a:tab pos="3619500" algn="l"/>
                <a:tab pos="4343400" algn="l"/>
              </a:tabLst>
            </a:pPr>
            <a:r>
              <a:rPr lang="de-DE" altLang="en-US">
                <a:solidFill>
                  <a:srgbClr val="000000"/>
                </a:solidFill>
              </a:rPr>
              <a:t>true positive (TP)</a:t>
            </a:r>
          </a:p>
          <a:p>
            <a:pPr marL="1727200" lvl="1" indent="-609600">
              <a:buSzPct val="75000"/>
              <a:buFont typeface="Symbol" panose="05050102010706020507" pitchFamily="18" charset="2"/>
              <a:buChar char=""/>
              <a:tabLst>
                <a:tab pos="723900" algn="l"/>
                <a:tab pos="1447800" algn="l"/>
                <a:tab pos="2171700" algn="l"/>
                <a:tab pos="2895600" algn="l"/>
                <a:tab pos="3619500" algn="l"/>
                <a:tab pos="4343400" algn="l"/>
              </a:tabLst>
            </a:pPr>
            <a:r>
              <a:rPr lang="de-DE" altLang="en-US">
                <a:solidFill>
                  <a:srgbClr val="000000"/>
                </a:solidFill>
              </a:rPr>
              <a:t>false positive (FP)</a:t>
            </a:r>
          </a:p>
          <a:p>
            <a:pPr marL="1727200" lvl="1" indent="-609600">
              <a:buSzPct val="75000"/>
              <a:buFont typeface="Symbol" panose="05050102010706020507" pitchFamily="18" charset="2"/>
              <a:buChar char=""/>
              <a:tabLst>
                <a:tab pos="723900" algn="l"/>
                <a:tab pos="1447800" algn="l"/>
                <a:tab pos="2171700" algn="l"/>
                <a:tab pos="2895600" algn="l"/>
                <a:tab pos="3619500" algn="l"/>
                <a:tab pos="4343400" algn="l"/>
              </a:tabLst>
            </a:pPr>
            <a:r>
              <a:rPr lang="de-DE" altLang="en-US">
                <a:solidFill>
                  <a:srgbClr val="000000"/>
                </a:solidFill>
              </a:rPr>
              <a:t>false negative (FN)</a:t>
            </a:r>
          </a:p>
          <a:p>
            <a:pPr marL="1727200" lvl="1" indent="-609600">
              <a:buSzPct val="75000"/>
              <a:buFont typeface="Symbol" panose="05050102010706020507" pitchFamily="18" charset="2"/>
              <a:buChar char=""/>
              <a:tabLst>
                <a:tab pos="723900" algn="l"/>
                <a:tab pos="1447800" algn="l"/>
                <a:tab pos="2171700" algn="l"/>
                <a:tab pos="2895600" algn="l"/>
                <a:tab pos="3619500" algn="l"/>
                <a:tab pos="4343400" algn="l"/>
              </a:tabLst>
            </a:pPr>
            <a:r>
              <a:rPr lang="de-DE" altLang="en-US">
                <a:solidFill>
                  <a:srgbClr val="000000"/>
                </a:solidFill>
              </a:rPr>
              <a:t>true negative (TN). </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Lst>
            </a:pPr>
            <a:r>
              <a:rPr lang="de-DE" altLang="en-US">
                <a:solidFill>
                  <a:srgbClr val="000000"/>
                </a:solidFill>
              </a:rPr>
              <a:t>Sensitivity =               TP/(TP+FN) </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Lst>
            </a:pPr>
            <a:r>
              <a:rPr lang="de-DE" altLang="en-US">
                <a:solidFill>
                  <a:srgbClr val="000000"/>
                </a:solidFill>
              </a:rPr>
              <a:t>1 - Specificity =             1 - [TN/(FP+TN)] </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Lst>
            </a:pPr>
            <a:r>
              <a:rPr lang="de-DE" altLang="en-US">
                <a:solidFill>
                  <a:srgbClr val="000000"/>
                </a:solidFill>
              </a:rPr>
              <a:t>No model = 50% chance</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738" y="1506538"/>
            <a:ext cx="4754562" cy="5351462"/>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Criterion of judging ROC curves</a:t>
            </a:r>
          </a:p>
        </p:txBody>
      </p:sp>
      <p:sp>
        <p:nvSpPr>
          <p:cNvPr id="13314" name="Rectangle 2"/>
          <p:cNvSpPr>
            <a:spLocks noGrp="1" noChangeArrowheads="1"/>
          </p:cNvSpPr>
          <p:nvPr>
            <p:ph type="body" idx="1"/>
          </p:nvPr>
        </p:nvSpPr>
        <p:spPr>
          <a:xfrm>
            <a:off x="731838" y="3749675"/>
            <a:ext cx="3840162" cy="3370263"/>
          </a:xfrm>
          <a:ln/>
        </p:spPr>
        <p:txBody>
          <a:bodyPr/>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Lst>
            </a:pPr>
            <a:r>
              <a:rPr lang="de-DE" altLang="en-US">
                <a:solidFill>
                  <a:srgbClr val="000000"/>
                </a:solidFill>
              </a:rPr>
              <a:t>The left is a coin-flipping model.</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Lst>
            </a:pPr>
            <a:r>
              <a:rPr lang="de-DE" altLang="en-US">
                <a:solidFill>
                  <a:srgbClr val="000000"/>
                </a:solidFill>
              </a:rPr>
              <a:t>This cut-off is a suggestion only. Don't fall into the alpha &lt; 0.05 reasoning.</a:t>
            </a: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763" y="1554163"/>
            <a:ext cx="9055100" cy="1828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25" y="3749675"/>
            <a:ext cx="4918075" cy="3354388"/>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Cross-validation</a:t>
            </a:r>
          </a:p>
        </p:txBody>
      </p:sp>
      <p:sp>
        <p:nvSpPr>
          <p:cNvPr id="14338" name="Rectangle 2"/>
          <p:cNvSpPr>
            <a:spLocks noGrp="1" noChangeArrowheads="1"/>
          </p:cNvSpPr>
          <p:nvPr>
            <p:ph type="body" idx="1"/>
          </p:nvPr>
        </p:nvSpPr>
        <p:spPr>
          <a:xfrm>
            <a:off x="639763" y="1490663"/>
            <a:ext cx="4065587" cy="5276850"/>
          </a:xfrm>
          <a:ln/>
        </p:spPr>
        <p:txBody>
          <a:bodyPr tIns="22932"/>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Lst>
            </a:pPr>
            <a:r>
              <a:rPr lang="de-DE" altLang="en-US" sz="2600">
                <a:solidFill>
                  <a:srgbClr val="000000"/>
                </a:solidFill>
              </a:rPr>
              <a:t>You can hold back a portion of your data for cross-validation. </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Lst>
            </a:pPr>
            <a:r>
              <a:rPr lang="de-DE" altLang="en-US" sz="2600">
                <a:solidFill>
                  <a:srgbClr val="000000"/>
                </a:solidFill>
              </a:rPr>
              <a:t>If you let the program randomly divide your data, you may not get the same result every time.</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Lst>
            </a:pPr>
            <a:r>
              <a:rPr lang="de-DE" altLang="en-US" sz="2600">
                <a:solidFill>
                  <a:srgbClr val="000000"/>
                </a:solidFill>
              </a:rPr>
              <a:t>If you assign a group number (validation ID) to the observations, you have the same subsets every time.</a:t>
            </a:r>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6938" y="1554163"/>
            <a:ext cx="4527550" cy="33829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Example from PISA: Saturated</a:t>
            </a:r>
          </a:p>
        </p:txBody>
      </p:sp>
      <p:sp>
        <p:nvSpPr>
          <p:cNvPr id="15362" name="Rectangle 2"/>
          <p:cNvSpPr>
            <a:spLocks noGrp="1" noChangeArrowheads="1"/>
          </p:cNvSpPr>
          <p:nvPr>
            <p:ph type="body" idx="1"/>
          </p:nvPr>
        </p:nvSpPr>
        <p:spPr>
          <a:xfrm>
            <a:off x="503238" y="1768475"/>
            <a:ext cx="9070975" cy="4989513"/>
          </a:xfrm>
          <a:ln/>
        </p:spPr>
        <p:txBody>
          <a:bodyPr/>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The same variable recurs.</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It is saturated. You cannot add anything to make it better.</a:t>
            </a:r>
          </a:p>
        </p:txBody>
      </p:sp>
      <p:pic>
        <p:nvPicPr>
          <p:cNvPr id="2" name="Picture 1"/>
          <p:cNvPicPr>
            <a:picLocks noChangeAspect="1"/>
          </p:cNvPicPr>
          <p:nvPr/>
        </p:nvPicPr>
        <p:blipFill>
          <a:blip r:embed="rId3"/>
          <a:stretch>
            <a:fillRect/>
          </a:stretch>
        </p:blipFill>
        <p:spPr>
          <a:xfrm>
            <a:off x="259920" y="3475037"/>
            <a:ext cx="9557610" cy="3868371"/>
          </a:xfrm>
          <a:prstGeom prst="rect">
            <a:avLst/>
          </a:prstGeom>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After pruning</a:t>
            </a:r>
          </a:p>
        </p:txBody>
      </p:sp>
      <p:sp>
        <p:nvSpPr>
          <p:cNvPr id="16386" name="Rectangle 2"/>
          <p:cNvSpPr>
            <a:spLocks noGrp="1" noChangeArrowheads="1"/>
          </p:cNvSpPr>
          <p:nvPr>
            <p:ph type="body" idx="1"/>
          </p:nvPr>
        </p:nvSpPr>
        <p:spPr>
          <a:xfrm>
            <a:off x="503238" y="1768475"/>
            <a:ext cx="9070975" cy="4989513"/>
          </a:xfrm>
          <a:ln/>
        </p:spPr>
        <p:txBody>
          <a:bodyPr/>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A very simple model</a:t>
            </a:r>
          </a:p>
        </p:txBody>
      </p:sp>
      <p:pic>
        <p:nvPicPr>
          <p:cNvPr id="3" name="Picture 2"/>
          <p:cNvPicPr>
            <a:picLocks noChangeAspect="1"/>
          </p:cNvPicPr>
          <p:nvPr/>
        </p:nvPicPr>
        <p:blipFill>
          <a:blip r:embed="rId3"/>
          <a:stretch>
            <a:fillRect/>
          </a:stretch>
        </p:blipFill>
        <p:spPr>
          <a:xfrm>
            <a:off x="1001712" y="2487040"/>
            <a:ext cx="8444276" cy="4645597"/>
          </a:xfrm>
          <a:prstGeom prst="rect">
            <a:avLst/>
          </a:prstGeom>
          <a:ln>
            <a:solidFill>
              <a:schemeClr val="tx1"/>
            </a:solidFill>
          </a:ln>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Compare DT with </a:t>
            </a:r>
            <a:br>
              <a:rPr lang="en-US" dirty="0" smtClean="0"/>
            </a:br>
            <a:r>
              <a:rPr lang="en-US" dirty="0" smtClean="0"/>
              <a:t>logistic regression</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230312" y="1751012"/>
            <a:ext cx="7162800" cy="5496494"/>
          </a:xfrm>
          <a:prstGeom prst="rect">
            <a:avLst/>
          </a:prstGeom>
          <a:ln>
            <a:solidFill>
              <a:schemeClr val="tx1"/>
            </a:solidFill>
          </a:ln>
        </p:spPr>
      </p:pic>
    </p:spTree>
    <p:extLst>
      <p:ext uri="{BB962C8B-B14F-4D97-AF65-F5344CB8AC3E}">
        <p14:creationId xmlns:p14="http://schemas.microsoft.com/office/powerpoint/2010/main" val="2954461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about?</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smtClean="0">
                <a:solidFill>
                  <a:schemeClr val="tx1"/>
                </a:solidFill>
              </a:rPr>
              <a:t>Stepwise regression: Take a long time</a:t>
            </a:r>
          </a:p>
          <a:p>
            <a:pPr marL="457200" indent="-457200">
              <a:buFont typeface="Arial" panose="020B0604020202020204" pitchFamily="34" charset="0"/>
              <a:buChar char="•"/>
            </a:pPr>
            <a:r>
              <a:rPr lang="en-US" dirty="0" smtClean="0">
                <a:solidFill>
                  <a:schemeClr val="tx1"/>
                </a:solidFill>
              </a:rPr>
              <a:t>Generalized regression: Take forever. Go to high tea ay Hotel Hilton and come after  </a:t>
            </a:r>
          </a:p>
          <a:p>
            <a:endParaRPr lang="en-US" dirty="0">
              <a:solidFill>
                <a:schemeClr val="tx1"/>
              </a:solidFill>
            </a:endParaRPr>
          </a:p>
        </p:txBody>
      </p:sp>
      <p:pic>
        <p:nvPicPr>
          <p:cNvPr id="4" name="Picture 3"/>
          <p:cNvPicPr>
            <a:picLocks noChangeAspect="1"/>
          </p:cNvPicPr>
          <p:nvPr/>
        </p:nvPicPr>
        <p:blipFill>
          <a:blip r:embed="rId2"/>
          <a:stretch>
            <a:fillRect/>
          </a:stretch>
        </p:blipFill>
        <p:spPr>
          <a:xfrm>
            <a:off x="988217" y="3660774"/>
            <a:ext cx="4994275" cy="1803045"/>
          </a:xfrm>
          <a:prstGeom prst="rect">
            <a:avLst/>
          </a:prstGeom>
          <a:ln>
            <a:solidFill>
              <a:schemeClr val="tx1"/>
            </a:solidFill>
          </a:ln>
        </p:spPr>
      </p:pic>
      <p:pic>
        <p:nvPicPr>
          <p:cNvPr id="1026" name="Picture 2" descr="http://www.thebrasserie.com.au/files/162306-180x2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0512" y="3627437"/>
            <a:ext cx="2301081" cy="3451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48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503238" y="346075"/>
            <a:ext cx="9070975" cy="1171575"/>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Non-linear relationship</a:t>
            </a:r>
          </a:p>
        </p:txBody>
      </p:sp>
      <p:sp>
        <p:nvSpPr>
          <p:cNvPr id="17410" name="Rectangle 2"/>
          <p:cNvSpPr>
            <a:spLocks noGrp="1" noChangeArrowheads="1"/>
          </p:cNvSpPr>
          <p:nvPr>
            <p:ph type="body" idx="1"/>
          </p:nvPr>
        </p:nvSpPr>
        <p:spPr>
          <a:xfrm>
            <a:off x="503238" y="1768475"/>
            <a:ext cx="9070975" cy="4899025"/>
          </a:xfrm>
          <a:ln/>
        </p:spPr>
        <p:txBody>
          <a:bodyPr tIns="22932"/>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sz="2600" dirty="0">
                <a:solidFill>
                  <a:srgbClr val="000000"/>
                </a:solidFill>
              </a:rPr>
              <a:t>Unlike regression that is confinded to linear modeling, the decision tree can detect non-linear relationship, e.g.</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sz="2600" dirty="0">
                <a:solidFill>
                  <a:srgbClr val="000000"/>
                </a:solidFill>
              </a:rPr>
              <a:t>In a data set about relapse to drug use collected by Dr. Rachel Castaneda, it was found that participants who never or very often see a counselor tend to use drug.</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sz="2600" dirty="0">
                <a:solidFill>
                  <a:srgbClr val="000000"/>
                </a:solidFill>
              </a:rPr>
              <a:t>Participants who sometimes see a counselor tend to be drug-free.</a:t>
            </a:r>
          </a:p>
        </p:txBody>
      </p:sp>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912" y="4770437"/>
            <a:ext cx="8353425" cy="2489200"/>
          </a:xfrm>
          <a:prstGeom prst="rect">
            <a:avLst/>
          </a:prstGeom>
          <a:noFill/>
          <a:ln w="9525">
            <a:solidFill>
              <a:srgbClr val="80808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503238" y="346075"/>
            <a:ext cx="9070975" cy="1171575"/>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dirty="0" smtClean="0"/>
              <a:t>What is the decision criterion?</a:t>
            </a:r>
            <a:endParaRPr lang="de-DE" altLang="en-US" dirty="0"/>
          </a:p>
        </p:txBody>
      </p:sp>
      <p:sp>
        <p:nvSpPr>
          <p:cNvPr id="17410" name="Rectangle 2"/>
          <p:cNvSpPr>
            <a:spLocks noGrp="1" noChangeArrowheads="1"/>
          </p:cNvSpPr>
          <p:nvPr>
            <p:ph type="body" idx="1"/>
          </p:nvPr>
        </p:nvSpPr>
        <p:spPr>
          <a:xfrm>
            <a:off x="503238" y="1768475"/>
            <a:ext cx="9070975" cy="4899025"/>
          </a:xfrm>
          <a:ln/>
        </p:spPr>
        <p:txBody>
          <a:bodyPr tIns="22932"/>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sz="2800" dirty="0" smtClean="0">
                <a:solidFill>
                  <a:srgbClr val="000000"/>
                </a:solidFill>
              </a:rPr>
              <a:t>Splitting criterion: </a:t>
            </a:r>
            <a:r>
              <a:rPr lang="de-DE" altLang="en-US" sz="2800" dirty="0" smtClean="0">
                <a:solidFill>
                  <a:srgbClr val="FF0000"/>
                </a:solidFill>
              </a:rPr>
              <a:t>LogWorth</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800" dirty="0" smtClean="0">
                <a:solidFill>
                  <a:schemeClr val="tx1"/>
                </a:solidFill>
              </a:rPr>
              <a:t>examines </a:t>
            </a:r>
            <a:r>
              <a:rPr lang="en-US" sz="2800" dirty="0">
                <a:solidFill>
                  <a:schemeClr val="tx1"/>
                </a:solidFill>
              </a:rPr>
              <a:t>each independent </a:t>
            </a:r>
            <a:r>
              <a:rPr lang="en-US" sz="2800" dirty="0" smtClean="0">
                <a:solidFill>
                  <a:schemeClr val="tx1"/>
                </a:solidFill>
              </a:rPr>
              <a:t>variable to </a:t>
            </a:r>
            <a:r>
              <a:rPr lang="en-US" sz="2800" dirty="0">
                <a:solidFill>
                  <a:schemeClr val="tx1"/>
                </a:solidFill>
              </a:rPr>
              <a:t>identify </a:t>
            </a:r>
            <a:r>
              <a:rPr lang="en-US" sz="2800" dirty="0" smtClean="0">
                <a:solidFill>
                  <a:schemeClr val="tx1"/>
                </a:solidFill>
              </a:rPr>
              <a:t>which one can </a:t>
            </a:r>
            <a:r>
              <a:rPr lang="en-US" sz="2800" dirty="0">
                <a:solidFill>
                  <a:schemeClr val="tx1"/>
                </a:solidFill>
              </a:rPr>
              <a:t>decisively split </a:t>
            </a:r>
            <a:r>
              <a:rPr lang="en-US" sz="2800" dirty="0" smtClean="0">
                <a:solidFill>
                  <a:schemeClr val="tx1"/>
                </a:solidFill>
              </a:rPr>
              <a:t>the sample </a:t>
            </a:r>
            <a:r>
              <a:rPr lang="en-US" sz="2800" dirty="0">
                <a:solidFill>
                  <a:schemeClr val="tx1"/>
                </a:solidFill>
              </a:rPr>
              <a:t>with reference to the dependent variable. </a:t>
            </a:r>
            <a:endParaRPr lang="en-US" sz="2800" dirty="0" smtClean="0">
              <a:solidFill>
                <a:schemeClr val="tx1"/>
              </a:solidFill>
            </a:endParaRP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800" dirty="0" smtClean="0">
                <a:solidFill>
                  <a:schemeClr val="tx1"/>
                </a:solidFill>
              </a:rPr>
              <a:t>If </a:t>
            </a:r>
            <a:r>
              <a:rPr lang="en-US" sz="2800" dirty="0">
                <a:solidFill>
                  <a:schemeClr val="tx1"/>
                </a:solidFill>
              </a:rPr>
              <a:t>the input is continuous (e.g. </a:t>
            </a:r>
            <a:r>
              <a:rPr lang="en-US" sz="2800" dirty="0" smtClean="0">
                <a:solidFill>
                  <a:schemeClr val="tx1"/>
                </a:solidFill>
              </a:rPr>
              <a:t>household income), </a:t>
            </a:r>
            <a:r>
              <a:rPr lang="en-US" sz="2800" dirty="0">
                <a:solidFill>
                  <a:schemeClr val="tx1"/>
                </a:solidFill>
              </a:rPr>
              <a:t>every value of the variable could be a potential split point. </a:t>
            </a:r>
            <a:endParaRPr lang="en-US" sz="2800" dirty="0" smtClean="0">
              <a:solidFill>
                <a:schemeClr val="tx1"/>
              </a:solidFill>
            </a:endParaRP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800" dirty="0" smtClean="0">
                <a:solidFill>
                  <a:schemeClr val="tx1"/>
                </a:solidFill>
              </a:rPr>
              <a:t>If </a:t>
            </a:r>
            <a:r>
              <a:rPr lang="en-US" sz="2800" dirty="0">
                <a:solidFill>
                  <a:schemeClr val="tx1"/>
                </a:solidFill>
              </a:rPr>
              <a:t>the input is </a:t>
            </a:r>
            <a:r>
              <a:rPr lang="en-US" sz="2800" dirty="0" smtClean="0">
                <a:solidFill>
                  <a:schemeClr val="tx1"/>
                </a:solidFill>
              </a:rPr>
              <a:t>categorical (e.g. gender), then </a:t>
            </a:r>
            <a:r>
              <a:rPr lang="en-US" sz="2800" dirty="0">
                <a:solidFill>
                  <a:schemeClr val="tx1"/>
                </a:solidFill>
              </a:rPr>
              <a:t>the average value of the outcome variable is taken for each level of the predictor variable. </a:t>
            </a:r>
            <a:endParaRPr lang="de-DE" altLang="en-US" sz="2600" dirty="0">
              <a:solidFill>
                <a:schemeClr val="tx1"/>
              </a:solidFill>
            </a:endParaRPr>
          </a:p>
        </p:txBody>
      </p:sp>
    </p:spTree>
    <p:extLst>
      <p:ext uri="{BB962C8B-B14F-4D97-AF65-F5344CB8AC3E}">
        <p14:creationId xmlns:p14="http://schemas.microsoft.com/office/powerpoint/2010/main" val="4030474065"/>
      </p:ext>
    </p:extLst>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503238" y="346075"/>
            <a:ext cx="9070975" cy="1171575"/>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dirty="0" smtClean="0"/>
              <a:t>What is the decision criterion?</a:t>
            </a:r>
            <a:endParaRPr lang="de-DE" altLang="en-US" dirty="0"/>
          </a:p>
        </p:txBody>
      </p:sp>
      <p:sp>
        <p:nvSpPr>
          <p:cNvPr id="17410" name="Rectangle 2"/>
          <p:cNvSpPr>
            <a:spLocks noGrp="1" noChangeArrowheads="1"/>
          </p:cNvSpPr>
          <p:nvPr>
            <p:ph type="body" idx="1"/>
          </p:nvPr>
        </p:nvSpPr>
        <p:spPr>
          <a:xfrm>
            <a:off x="3757549" y="1511871"/>
            <a:ext cx="5791200" cy="4899025"/>
          </a:xfrm>
          <a:ln/>
        </p:spPr>
        <p:txBody>
          <a:bodyPr tIns="22932"/>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800" dirty="0">
                <a:solidFill>
                  <a:schemeClr val="tx1"/>
                </a:solidFill>
              </a:rPr>
              <a:t>Afterwards, </a:t>
            </a:r>
            <a:r>
              <a:rPr lang="en-US" sz="2800" dirty="0" smtClean="0">
                <a:solidFill>
                  <a:schemeClr val="tx1"/>
                </a:solidFill>
              </a:rPr>
              <a:t>a </a:t>
            </a:r>
            <a:r>
              <a:rPr lang="en-US" sz="2800" dirty="0">
                <a:solidFill>
                  <a:schemeClr val="tx1"/>
                </a:solidFill>
              </a:rPr>
              <a:t>2x2 crosstab table is formed (e.g. [‘proficient’ or ‘not proficient’] x </a:t>
            </a:r>
            <a:r>
              <a:rPr lang="en-US" sz="2800" dirty="0" smtClean="0">
                <a:solidFill>
                  <a:schemeClr val="tx1"/>
                </a:solidFill>
              </a:rPr>
              <a:t>[‘male’ </a:t>
            </a:r>
            <a:r>
              <a:rPr lang="en-US" sz="2800" dirty="0">
                <a:solidFill>
                  <a:schemeClr val="tx1"/>
                </a:solidFill>
              </a:rPr>
              <a:t>or </a:t>
            </a:r>
            <a:r>
              <a:rPr lang="en-US" sz="2800" dirty="0" smtClean="0">
                <a:solidFill>
                  <a:schemeClr val="tx1"/>
                </a:solidFill>
              </a:rPr>
              <a:t>‘female’]). </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800" dirty="0" smtClean="0">
                <a:solidFill>
                  <a:schemeClr val="tx1"/>
                </a:solidFill>
              </a:rPr>
              <a:t>Next</a:t>
            </a:r>
            <a:r>
              <a:rPr lang="en-US" sz="2800" dirty="0">
                <a:solidFill>
                  <a:schemeClr val="tx1"/>
                </a:solidFill>
              </a:rPr>
              <a:t>, </a:t>
            </a:r>
            <a:r>
              <a:rPr lang="en-US" sz="2800" dirty="0">
                <a:solidFill>
                  <a:srgbClr val="FF0000"/>
                </a:solidFill>
              </a:rPr>
              <a:t>Pearson’s Chi-square </a:t>
            </a:r>
            <a:r>
              <a:rPr lang="en-US" sz="2800" dirty="0">
                <a:solidFill>
                  <a:schemeClr val="tx1"/>
                </a:solidFill>
              </a:rPr>
              <a:t>is used for examining the association between </a:t>
            </a:r>
            <a:r>
              <a:rPr lang="en-US" sz="2800" dirty="0" smtClean="0">
                <a:solidFill>
                  <a:schemeClr val="tx1"/>
                </a:solidFill>
              </a:rPr>
              <a:t>2 variables</a:t>
            </a:r>
            <a:r>
              <a:rPr lang="en-US" sz="2800" dirty="0">
                <a:solidFill>
                  <a:schemeClr val="tx1"/>
                </a:solidFill>
              </a:rPr>
              <a:t>. </a:t>
            </a:r>
            <a:endParaRPr lang="en-US" sz="2800" dirty="0" smtClean="0">
              <a:solidFill>
                <a:schemeClr val="tx1"/>
              </a:solidFill>
            </a:endParaRP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800" dirty="0" smtClean="0">
                <a:solidFill>
                  <a:schemeClr val="tx1"/>
                </a:solidFill>
              </a:rPr>
              <a:t>But the </a:t>
            </a:r>
            <a:r>
              <a:rPr lang="en-US" sz="2800" dirty="0">
                <a:solidFill>
                  <a:schemeClr val="tx1"/>
                </a:solidFill>
              </a:rPr>
              <a:t>result of Chi-square is dependent on the sample size. When the sample size is extremely large, the </a:t>
            </a:r>
            <a:r>
              <a:rPr lang="en-US" sz="2800" i="1" dirty="0">
                <a:solidFill>
                  <a:schemeClr val="tx1"/>
                </a:solidFill>
              </a:rPr>
              <a:t>p</a:t>
            </a:r>
            <a:r>
              <a:rPr lang="en-US" sz="2800" dirty="0">
                <a:solidFill>
                  <a:schemeClr val="tx1"/>
                </a:solidFill>
              </a:rPr>
              <a:t>-value is close to 0 and virtually everything appears to be ‘significant.’</a:t>
            </a:r>
            <a:endParaRPr lang="de-DE" altLang="en-US" sz="2600" dirty="0">
              <a:solidFill>
                <a:schemeClr val="tx1"/>
              </a:solidFill>
            </a:endParaRPr>
          </a:p>
        </p:txBody>
      </p:sp>
      <p:pic>
        <p:nvPicPr>
          <p:cNvPr id="5" name="Picture 4"/>
          <p:cNvPicPr>
            <a:picLocks noChangeAspect="1"/>
          </p:cNvPicPr>
          <p:nvPr/>
        </p:nvPicPr>
        <p:blipFill>
          <a:blip r:embed="rId3"/>
          <a:stretch>
            <a:fillRect/>
          </a:stretch>
        </p:blipFill>
        <p:spPr>
          <a:xfrm>
            <a:off x="489966" y="1511871"/>
            <a:ext cx="3064445" cy="4050023"/>
          </a:xfrm>
          <a:prstGeom prst="rect">
            <a:avLst/>
          </a:prstGeom>
        </p:spPr>
      </p:pic>
    </p:spTree>
    <p:extLst>
      <p:ext uri="{BB962C8B-B14F-4D97-AF65-F5344CB8AC3E}">
        <p14:creationId xmlns:p14="http://schemas.microsoft.com/office/powerpoint/2010/main" val="1791977258"/>
      </p:ext>
    </p:extLst>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503238" y="346075"/>
            <a:ext cx="9070975" cy="1171575"/>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dirty="0" smtClean="0"/>
              <a:t>What is the decision criterion?</a:t>
            </a:r>
            <a:endParaRPr lang="de-DE" altLang="en-US" dirty="0"/>
          </a:p>
        </p:txBody>
      </p:sp>
      <p:sp>
        <p:nvSpPr>
          <p:cNvPr id="17410" name="Rectangle 2"/>
          <p:cNvSpPr>
            <a:spLocks noGrp="1" noChangeArrowheads="1"/>
          </p:cNvSpPr>
          <p:nvPr>
            <p:ph type="body" idx="1"/>
          </p:nvPr>
        </p:nvSpPr>
        <p:spPr>
          <a:xfrm>
            <a:off x="315912" y="1535684"/>
            <a:ext cx="5562600" cy="4899025"/>
          </a:xfrm>
          <a:ln/>
        </p:spPr>
        <p:txBody>
          <a:bodyPr tIns="22932"/>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800" dirty="0">
                <a:solidFill>
                  <a:schemeClr val="tx1"/>
                </a:solidFill>
              </a:rPr>
              <a:t>As a remedy, the quality of the split is reported by </a:t>
            </a:r>
            <a:r>
              <a:rPr lang="en-US" sz="2800" dirty="0" err="1">
                <a:solidFill>
                  <a:schemeClr val="tx1"/>
                </a:solidFill>
              </a:rPr>
              <a:t>LogWorth</a:t>
            </a:r>
            <a:r>
              <a:rPr lang="en-US" sz="2800" dirty="0">
                <a:solidFill>
                  <a:schemeClr val="tx1"/>
                </a:solidFill>
              </a:rPr>
              <a:t>, which is defined as –log10(p). </a:t>
            </a:r>
            <a:endParaRPr lang="en-US" sz="2800" dirty="0" smtClean="0">
              <a:solidFill>
                <a:schemeClr val="tx1"/>
              </a:solidFill>
            </a:endParaRP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800" dirty="0" smtClean="0">
                <a:solidFill>
                  <a:schemeClr val="tx1"/>
                </a:solidFill>
              </a:rPr>
              <a:t>Because </a:t>
            </a:r>
            <a:r>
              <a:rPr lang="en-US" sz="2800" dirty="0">
                <a:solidFill>
                  <a:schemeClr val="tx1"/>
                </a:solidFill>
              </a:rPr>
              <a:t>the </a:t>
            </a:r>
            <a:r>
              <a:rPr lang="en-US" sz="2800" dirty="0" err="1">
                <a:solidFill>
                  <a:schemeClr val="tx1"/>
                </a:solidFill>
              </a:rPr>
              <a:t>LogWorth</a:t>
            </a:r>
            <a:r>
              <a:rPr lang="en-US" sz="2800" dirty="0">
                <a:solidFill>
                  <a:schemeClr val="tx1"/>
                </a:solidFill>
              </a:rPr>
              <a:t> statistics is the inverse of the </a:t>
            </a:r>
            <a:r>
              <a:rPr lang="en-US" sz="2800" i="1" dirty="0">
                <a:solidFill>
                  <a:schemeClr val="tx1"/>
                </a:solidFill>
              </a:rPr>
              <a:t>p</a:t>
            </a:r>
            <a:r>
              <a:rPr lang="en-US" sz="2800" dirty="0">
                <a:solidFill>
                  <a:schemeClr val="tx1"/>
                </a:solidFill>
              </a:rPr>
              <a:t> value, a bigger </a:t>
            </a:r>
            <a:r>
              <a:rPr lang="en-US" sz="2800" dirty="0" err="1">
                <a:solidFill>
                  <a:schemeClr val="tx1"/>
                </a:solidFill>
              </a:rPr>
              <a:t>LogWorth</a:t>
            </a:r>
            <a:r>
              <a:rPr lang="en-US" sz="2800" dirty="0">
                <a:solidFill>
                  <a:schemeClr val="tx1"/>
                </a:solidFill>
              </a:rPr>
              <a:t> is considered better. </a:t>
            </a:r>
            <a:endParaRPr lang="en-US" sz="2800" dirty="0" smtClean="0">
              <a:solidFill>
                <a:schemeClr val="tx1"/>
              </a:solidFill>
            </a:endParaRP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800" dirty="0" smtClean="0">
                <a:solidFill>
                  <a:schemeClr val="tx1"/>
                </a:solidFill>
              </a:rPr>
              <a:t>If </a:t>
            </a:r>
            <a:r>
              <a:rPr lang="en-US" sz="2800" dirty="0">
                <a:solidFill>
                  <a:schemeClr val="tx1"/>
                </a:solidFill>
              </a:rPr>
              <a:t>the outcome variable is categorical, </a:t>
            </a:r>
            <a:r>
              <a:rPr lang="en-US" sz="2800" dirty="0" smtClean="0">
                <a:solidFill>
                  <a:schemeClr val="tx1"/>
                </a:solidFill>
              </a:rPr>
              <a:t>G^2 </a:t>
            </a:r>
            <a:r>
              <a:rPr lang="en-US" sz="2800" dirty="0">
                <a:solidFill>
                  <a:schemeClr val="tx1"/>
                </a:solidFill>
              </a:rPr>
              <a:t>(the likelihood ratio of chi-square</a:t>
            </a:r>
            <a:r>
              <a:rPr lang="en-US" sz="2800" dirty="0" smtClean="0">
                <a:solidFill>
                  <a:schemeClr val="tx1"/>
                </a:solidFill>
              </a:rPr>
              <a:t>) </a:t>
            </a:r>
            <a:r>
              <a:rPr lang="en-US" sz="2800" dirty="0">
                <a:solidFill>
                  <a:schemeClr val="tx1"/>
                </a:solidFill>
              </a:rPr>
              <a:t>is </a:t>
            </a:r>
            <a:r>
              <a:rPr lang="en-US" sz="2800" dirty="0" smtClean="0">
                <a:solidFill>
                  <a:schemeClr val="tx1"/>
                </a:solidFill>
              </a:rPr>
              <a:t>reported.</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dirty="0" err="1" smtClean="0">
                <a:solidFill>
                  <a:schemeClr val="tx1"/>
                </a:solidFill>
              </a:rPr>
              <a:t>LogWorth</a:t>
            </a:r>
            <a:r>
              <a:rPr lang="en-US" altLang="en-US" sz="2800" dirty="0" smtClean="0">
                <a:solidFill>
                  <a:schemeClr val="tx1"/>
                </a:solidFill>
              </a:rPr>
              <a:t> was invented by R. A. Fisher!</a:t>
            </a:r>
            <a:endParaRPr lang="de-DE" altLang="en-US" sz="2600" dirty="0">
              <a:solidFill>
                <a:schemeClr val="tx1"/>
              </a:solidFill>
            </a:endParaRPr>
          </a:p>
        </p:txBody>
      </p:sp>
      <p:pic>
        <p:nvPicPr>
          <p:cNvPr id="2" name="Picture 1"/>
          <p:cNvPicPr>
            <a:picLocks noChangeAspect="1"/>
          </p:cNvPicPr>
          <p:nvPr/>
        </p:nvPicPr>
        <p:blipFill>
          <a:blip r:embed="rId3"/>
          <a:stretch>
            <a:fillRect/>
          </a:stretch>
        </p:blipFill>
        <p:spPr>
          <a:xfrm>
            <a:off x="6030911" y="1646237"/>
            <a:ext cx="3822819" cy="4648200"/>
          </a:xfrm>
          <a:prstGeom prst="rect">
            <a:avLst/>
          </a:prstGeom>
        </p:spPr>
      </p:pic>
    </p:spTree>
    <p:extLst>
      <p:ext uri="{BB962C8B-B14F-4D97-AF65-F5344CB8AC3E}">
        <p14:creationId xmlns:p14="http://schemas.microsoft.com/office/powerpoint/2010/main" val="1207054755"/>
      </p:ext>
    </p:extLst>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503238" y="346075"/>
            <a:ext cx="9070975" cy="1171575"/>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Decision tree in SPSS</a:t>
            </a:r>
          </a:p>
        </p:txBody>
      </p:sp>
      <p:sp>
        <p:nvSpPr>
          <p:cNvPr id="18434" name="Rectangle 2"/>
          <p:cNvSpPr>
            <a:spLocks noGrp="1" noChangeArrowheads="1"/>
          </p:cNvSpPr>
          <p:nvPr>
            <p:ph type="body" idx="1"/>
          </p:nvPr>
        </p:nvSpPr>
        <p:spPr>
          <a:xfrm>
            <a:off x="503238" y="1768475"/>
            <a:ext cx="9070975" cy="5097463"/>
          </a:xfrm>
          <a:ln/>
        </p:spPr>
        <p:txBody>
          <a:bodyPr/>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Chi-square automatic interaction detection (CHAID): Pick the predictor that has the strongest interaction with the DV.</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Exhaustive CHAID: modification of CHAID that examines all possible splits for each predictor</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Quick, unbiased, efficient statistical tree (QUEST): Fast and avoids bias.</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Classification tree and regression (CRT): try to make each subgroup as homogeneous as possible.</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503238" y="346075"/>
            <a:ext cx="9070975" cy="1171575"/>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Decision in SPSS</a:t>
            </a:r>
          </a:p>
        </p:txBody>
      </p:sp>
      <p:sp>
        <p:nvSpPr>
          <p:cNvPr id="19458" name="Rectangle 2"/>
          <p:cNvSpPr>
            <a:spLocks noGrp="1" noChangeArrowheads="1"/>
          </p:cNvSpPr>
          <p:nvPr>
            <p:ph type="body" idx="1"/>
          </p:nvPr>
        </p:nvSpPr>
        <p:spPr>
          <a:xfrm>
            <a:off x="503238" y="1660525"/>
            <a:ext cx="9070975" cy="5373688"/>
          </a:xfrm>
          <a:ln/>
        </p:spPr>
        <p:txBody>
          <a:bodyPr/>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Shih (2004): when the Pearson chi-square statistic is used as the splitting criterion, in which the splits with the largest value is usually chosen to channel observations into corresponding subnodes, it may result in </a:t>
            </a:r>
            <a:r>
              <a:rPr lang="de-DE" altLang="en-US">
                <a:solidFill>
                  <a:srgbClr val="FF0000"/>
                </a:solidFill>
              </a:rPr>
              <a:t>variable selection bias</a:t>
            </a:r>
            <a:r>
              <a:rPr lang="de-DE" altLang="en-US">
                <a:solidFill>
                  <a:srgbClr val="000000"/>
                </a:solidFill>
              </a:rPr>
              <a:t>. </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This problem is especially serious when the numbers of the available split points for each variable are different. </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On many occasions CRT and JMP’s tree produce virtually the same results.</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in tree</a:t>
            </a:r>
            <a:endParaRPr lang="en-US" dirty="0"/>
          </a:p>
        </p:txBody>
      </p:sp>
      <p:sp>
        <p:nvSpPr>
          <p:cNvPr id="3" name="Content Placeholder 2"/>
          <p:cNvSpPr>
            <a:spLocks noGrp="1"/>
          </p:cNvSpPr>
          <p:nvPr>
            <p:ph idx="1"/>
          </p:nvPr>
        </p:nvSpPr>
        <p:spPr>
          <a:xfrm>
            <a:off x="501650" y="1863104"/>
            <a:ext cx="9185274" cy="4987925"/>
          </a:xfrm>
        </p:spPr>
        <p:txBody>
          <a:bodyPr/>
          <a:lstStyle/>
          <a:p>
            <a:pPr marL="0" indent="0"/>
            <a:r>
              <a:rPr lang="en-US" dirty="0" smtClean="0">
                <a:solidFill>
                  <a:schemeClr val="tx1"/>
                </a:solidFill>
              </a:rPr>
              <a:t>It may be too complicated. But you cannot prune it.</a:t>
            </a:r>
            <a:endParaRPr lang="en-US" dirty="0">
              <a:solidFill>
                <a:schemeClr val="tx1"/>
              </a:solidFill>
            </a:endParaRPr>
          </a:p>
        </p:txBody>
      </p:sp>
      <p:pic>
        <p:nvPicPr>
          <p:cNvPr id="7" name="Picture 6"/>
          <p:cNvPicPr>
            <a:picLocks noChangeAspect="1"/>
          </p:cNvPicPr>
          <p:nvPr/>
        </p:nvPicPr>
        <p:blipFill>
          <a:blip r:embed="rId2"/>
          <a:stretch>
            <a:fillRect/>
          </a:stretch>
        </p:blipFill>
        <p:spPr>
          <a:xfrm>
            <a:off x="501650" y="2635457"/>
            <a:ext cx="9070976" cy="1189803"/>
          </a:xfrm>
          <a:prstGeom prst="rect">
            <a:avLst/>
          </a:prstGeom>
          <a:ln>
            <a:solidFill>
              <a:schemeClr val="tx1"/>
            </a:solidFill>
          </a:ln>
        </p:spPr>
      </p:pic>
      <p:pic>
        <p:nvPicPr>
          <p:cNvPr id="9" name="Picture 8"/>
          <p:cNvPicPr>
            <a:picLocks noChangeAspect="1"/>
          </p:cNvPicPr>
          <p:nvPr/>
        </p:nvPicPr>
        <p:blipFill>
          <a:blip r:embed="rId3"/>
          <a:stretch>
            <a:fillRect/>
          </a:stretch>
        </p:blipFill>
        <p:spPr>
          <a:xfrm>
            <a:off x="512760" y="4143727"/>
            <a:ext cx="9085897" cy="3008306"/>
          </a:xfrm>
          <a:prstGeom prst="rect">
            <a:avLst/>
          </a:prstGeom>
          <a:ln>
            <a:solidFill>
              <a:schemeClr val="tx1"/>
            </a:solidFill>
          </a:ln>
        </p:spPr>
      </p:pic>
    </p:spTree>
    <p:extLst>
      <p:ext uri="{BB962C8B-B14F-4D97-AF65-F5344CB8AC3E}">
        <p14:creationId xmlns:p14="http://schemas.microsoft.com/office/powerpoint/2010/main" val="1429474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Bootstrap forest</a:t>
            </a:r>
          </a:p>
        </p:txBody>
      </p:sp>
      <p:sp>
        <p:nvSpPr>
          <p:cNvPr id="20482" name="Rectangle 2"/>
          <p:cNvSpPr>
            <a:spLocks noGrp="1" noChangeArrowheads="1"/>
          </p:cNvSpPr>
          <p:nvPr>
            <p:ph type="body" idx="1"/>
          </p:nvPr>
        </p:nvSpPr>
        <p:spPr>
          <a:xfrm>
            <a:off x="688975" y="1371600"/>
            <a:ext cx="5162550" cy="6094413"/>
          </a:xfrm>
          <a:ln/>
        </p:spPr>
        <p:txBody>
          <a:bodyPr tIns="24695"/>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de-DE" altLang="en-US" sz="2800">
                <a:solidFill>
                  <a:srgbClr val="000000"/>
                </a:solidFill>
              </a:rPr>
              <a:t>Bootstrap forest is built on the idea of bootstrapping.</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de-DE" altLang="en-US" sz="2800">
                <a:solidFill>
                  <a:srgbClr val="000000"/>
                </a:solidFill>
              </a:rPr>
              <a:t>Originally it is called random forest, and it is trademarked by the inventor Breiman (1928-2005).</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de-DE" altLang="en-US" sz="2800">
                <a:solidFill>
                  <a:srgbClr val="000000"/>
                </a:solidFill>
              </a:rPr>
              <a:t>RF pick random predictors &amp; random subjects.</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de-DE" altLang="en-US" sz="2800">
                <a:solidFill>
                  <a:srgbClr val="000000"/>
                </a:solidFill>
              </a:rPr>
              <a:t>JMP calls it bootstrap forest (pick random subjects only)</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de-DE" altLang="en-US" sz="2800">
                <a:solidFill>
                  <a:srgbClr val="000000"/>
                </a:solidFill>
              </a:rPr>
              <a:t>TETRAD or path searching (pick random predictors)</a:t>
            </a:r>
          </a:p>
          <a:p>
            <a:pPr marL="431800" indent="-323850">
              <a:buClr>
                <a:srgbClr val="800000"/>
              </a:buClr>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de-DE" altLang="en-US">
              <a:solidFill>
                <a:srgbClr val="000000"/>
              </a:solidFill>
            </a:endParaRP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675" y="1463675"/>
            <a:ext cx="2971800" cy="21939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Random forest</a:t>
            </a:r>
          </a:p>
        </p:txBody>
      </p:sp>
      <p:sp>
        <p:nvSpPr>
          <p:cNvPr id="21506" name="Rectangle 2"/>
          <p:cNvSpPr>
            <a:spLocks noGrp="1" noChangeArrowheads="1"/>
          </p:cNvSpPr>
          <p:nvPr>
            <p:ph type="body" idx="1"/>
          </p:nvPr>
        </p:nvSpPr>
        <p:spPr>
          <a:xfrm>
            <a:off x="539750" y="1490663"/>
            <a:ext cx="8820150" cy="5278437"/>
          </a:xfrm>
          <a:ln/>
        </p:spPr>
        <p:txBody>
          <a:bodyPr/>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Breiman synthesized statistics and computer sciences. </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The idea of random forest was published in the journal named “Machine learning.”</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FF0000"/>
                </a:solidFill>
              </a:rPr>
              <a:t>Unsupervised learning: fully data-driven</a:t>
            </a:r>
            <a:r>
              <a:rPr lang="de-DE" altLang="en-US">
                <a:solidFill>
                  <a:srgbClr val="000000"/>
                </a:solidFill>
              </a:rPr>
              <a:t>.</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In a single tree the data are partitioned based on MSE (MSW) at the most. </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A single tree has another form of resampling feature: Cross-validation, but that is resampling without replacement.</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The power of random forest!</a:t>
            </a:r>
          </a:p>
        </p:txBody>
      </p:sp>
      <p:sp>
        <p:nvSpPr>
          <p:cNvPr id="22530" name="Rectangle 2"/>
          <p:cNvSpPr>
            <a:spLocks noGrp="1" noChangeArrowheads="1"/>
          </p:cNvSpPr>
          <p:nvPr>
            <p:ph type="body" idx="1"/>
          </p:nvPr>
        </p:nvSpPr>
        <p:spPr>
          <a:xfrm>
            <a:off x="503238" y="1768475"/>
            <a:ext cx="9070975" cy="4989513"/>
          </a:xfrm>
          <a:ln/>
        </p:spPr>
        <p:txBody>
          <a:bodyPr/>
          <a:lstStyle/>
          <a:p>
            <a:endParaRPr lang="en-US" altLang="en-US"/>
          </a:p>
        </p:txBody>
      </p:sp>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338" y="1882775"/>
            <a:ext cx="8039100" cy="1592263"/>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pic>
        <p:nvPicPr>
          <p:cNvPr id="225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3925" y="3565525"/>
            <a:ext cx="8001000" cy="3273425"/>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Exanple of PISA</a:t>
            </a:r>
          </a:p>
        </p:txBody>
      </p:sp>
      <p:sp>
        <p:nvSpPr>
          <p:cNvPr id="23554" name="Rectangle 2"/>
          <p:cNvSpPr>
            <a:spLocks noGrp="1" noChangeArrowheads="1"/>
          </p:cNvSpPr>
          <p:nvPr>
            <p:ph type="body" idx="1"/>
          </p:nvPr>
        </p:nvSpPr>
        <p:spPr>
          <a:xfrm>
            <a:off x="503238" y="1563688"/>
            <a:ext cx="8823325" cy="5476875"/>
          </a:xfrm>
          <a:ln/>
        </p:spPr>
        <p:txBody>
          <a:bodyPr tIns="24695"/>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sz="2800">
                <a:solidFill>
                  <a:srgbClr val="000000"/>
                </a:solidFill>
              </a:rPr>
              <a:t>Yu, C. H., Wu, S. F., &amp; Mangan, C. (in press). Identifying crucial and malleable factors of successful science learning from the 2012 PISA. In Myint Swe Khine (Ed.), Science Education in East Asia: Pedagogical Innovations and Best Practices. New York, NY: Springer</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sz="2800">
                <a:solidFill>
                  <a:srgbClr val="000000"/>
                </a:solidFill>
              </a:rPr>
              <a:t>What factors can predict PISA science test performance?</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sz="2800">
                <a:solidFill>
                  <a:srgbClr val="000000"/>
                </a:solidFill>
              </a:rPr>
              <a:t>OECD collects data about student attitudes, family background, teacher qualification, school resources.</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sz="2800">
                <a:solidFill>
                  <a:srgbClr val="000000"/>
                </a:solidFill>
              </a:rPr>
              <a:t>There are about </a:t>
            </a:r>
            <a:r>
              <a:rPr lang="de-DE" altLang="en-US" sz="2800">
                <a:solidFill>
                  <a:srgbClr val="FF0000"/>
                </a:solidFill>
              </a:rPr>
              <a:t>400 predictors</a:t>
            </a:r>
            <a:r>
              <a:rPr lang="de-DE" altLang="en-US" sz="2800">
                <a:solidFill>
                  <a:srgbClr val="000000"/>
                </a:solidFill>
              </a:rPr>
              <a:t>. It is inappropriate to run a regression model.</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Bootstrap Forest in JMP Pro</a:t>
            </a:r>
          </a:p>
        </p:txBody>
      </p:sp>
      <p:sp>
        <p:nvSpPr>
          <p:cNvPr id="24578" name="Rectangle 2"/>
          <p:cNvSpPr>
            <a:spLocks noGrp="1" noChangeArrowheads="1"/>
          </p:cNvSpPr>
          <p:nvPr>
            <p:ph type="body" idx="1"/>
          </p:nvPr>
        </p:nvSpPr>
        <p:spPr>
          <a:xfrm>
            <a:off x="503238" y="1768475"/>
            <a:ext cx="9070975" cy="4989513"/>
          </a:xfrm>
          <a:ln/>
        </p:spPr>
        <p:txBody>
          <a:bodyPr/>
          <a:lstStyle/>
          <a:p>
            <a:endParaRPr lang="en-US" altLang="en-US"/>
          </a:p>
        </p:txBody>
      </p:sp>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738" y="1673225"/>
            <a:ext cx="5688012" cy="4270375"/>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pic>
        <p:nvPicPr>
          <p:cNvPr id="245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2743200"/>
            <a:ext cx="3154363" cy="3684588"/>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Bootstrap forest in JMP</a:t>
            </a:r>
          </a:p>
        </p:txBody>
      </p:sp>
      <p:sp>
        <p:nvSpPr>
          <p:cNvPr id="25602" name="Rectangle 2"/>
          <p:cNvSpPr>
            <a:spLocks noGrp="1" noChangeArrowheads="1"/>
          </p:cNvSpPr>
          <p:nvPr>
            <p:ph type="body" idx="1"/>
          </p:nvPr>
        </p:nvSpPr>
        <p:spPr>
          <a:xfrm>
            <a:off x="539750" y="1455738"/>
            <a:ext cx="8820150" cy="5070475"/>
          </a:xfrm>
          <a:ln/>
        </p:spPr>
        <p:txBody>
          <a:bodyPr/>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The bootstrap forest is an ensemble of many classification trees resulting from repeated sampling from the same data set (with replacement). Afterward, the results are combined to reach a </a:t>
            </a:r>
            <a:r>
              <a:rPr lang="de-DE" altLang="en-US">
                <a:solidFill>
                  <a:srgbClr val="FF0000"/>
                </a:solidFill>
              </a:rPr>
              <a:t>converged conclusion</a:t>
            </a:r>
            <a:r>
              <a:rPr lang="de-DE" altLang="en-US">
                <a:solidFill>
                  <a:srgbClr val="000000"/>
                </a:solidFill>
              </a:rPr>
              <a:t>.</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While the validity of one single analysis may be questionable due to a small sample size, the bootstrap can validate the results based on many samples. </a:t>
            </a:r>
            <a:r>
              <a:rPr lang="de-DE" altLang="en-US" sz="2800">
                <a:solidFill>
                  <a:srgbClr val="000000"/>
                </a:solidFill>
              </a:rPr>
              <a:t> </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503238" y="301625"/>
            <a:ext cx="4433887" cy="1262063"/>
          </a:xfrm>
          <a:ln/>
        </p:spPr>
        <p:txBody>
          <a:bodyPr tIns="38808"/>
          <a:lstStyle/>
          <a:p>
            <a:pPr>
              <a:tabLst>
                <a:tab pos="723900" algn="l"/>
                <a:tab pos="1447800" algn="l"/>
                <a:tab pos="2171700" algn="l"/>
                <a:tab pos="2895600" algn="l"/>
                <a:tab pos="3619500" algn="l"/>
                <a:tab pos="4343400" algn="l"/>
              </a:tabLst>
            </a:pPr>
            <a:r>
              <a:rPr lang="de-DE" altLang="en-US"/>
              <a:t>Column contributions</a:t>
            </a:r>
          </a:p>
        </p:txBody>
      </p:sp>
      <p:sp>
        <p:nvSpPr>
          <p:cNvPr id="26626" name="Rectangle 2"/>
          <p:cNvSpPr>
            <a:spLocks noGrp="1" noChangeArrowheads="1"/>
          </p:cNvSpPr>
          <p:nvPr>
            <p:ph type="body" idx="1"/>
          </p:nvPr>
        </p:nvSpPr>
        <p:spPr>
          <a:xfrm>
            <a:off x="503238" y="2193925"/>
            <a:ext cx="4251325" cy="4608513"/>
          </a:xfrm>
          <a:ln/>
        </p:spPr>
        <p:txBody>
          <a:bodyPr tIns="22932"/>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Lst>
            </a:pPr>
            <a:r>
              <a:rPr lang="de-DE" altLang="en-US" sz="2600">
                <a:solidFill>
                  <a:srgbClr val="000000"/>
                </a:solidFill>
              </a:rPr>
              <a:t>The importance of the predictors is ranked by both the number of split and the sum of squares statistics, and these results are presented in a table called column contributions.</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Lst>
            </a:pPr>
            <a:r>
              <a:rPr lang="de-DE" altLang="en-US" sz="2600">
                <a:solidFill>
                  <a:srgbClr val="FF0000"/>
                </a:solidFill>
              </a:rPr>
              <a:t>The number of splits</a:t>
            </a:r>
            <a:r>
              <a:rPr lang="de-DE" altLang="en-US" sz="2600">
                <a:solidFill>
                  <a:srgbClr val="000000"/>
                </a:solidFill>
              </a:rPr>
              <a:t> is simply a vote count: How often does this variable appear in all trees?</a:t>
            </a:r>
          </a:p>
        </p:txBody>
      </p:sp>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6650" y="155575"/>
            <a:ext cx="4929188" cy="7250113"/>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Committee decision</a:t>
            </a:r>
          </a:p>
        </p:txBody>
      </p:sp>
      <p:sp>
        <p:nvSpPr>
          <p:cNvPr id="27650" name="Rectangle 2"/>
          <p:cNvSpPr>
            <a:spLocks noGrp="1" noChangeArrowheads="1"/>
          </p:cNvSpPr>
          <p:nvPr>
            <p:ph type="body" idx="1"/>
          </p:nvPr>
        </p:nvSpPr>
        <p:spPr>
          <a:xfrm>
            <a:off x="539750" y="1563688"/>
            <a:ext cx="8820150" cy="5422900"/>
          </a:xfrm>
          <a:ln/>
        </p:spPr>
        <p:txBody>
          <a:bodyPr tIns="24695"/>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sz="2800">
                <a:solidFill>
                  <a:srgbClr val="000000"/>
                </a:solidFill>
              </a:rPr>
              <a:t>It is important to point out that the column contribution table lists all the important predictors shown in all trees, but it is not necessarily to accept all of them. </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sz="2800">
                <a:solidFill>
                  <a:srgbClr val="000000"/>
                </a:solidFill>
              </a:rPr>
              <a:t>The committee of experts: Each tree is a judge that can vote. The final decision is based on the </a:t>
            </a:r>
            <a:r>
              <a:rPr lang="de-DE" altLang="en-US" sz="2800">
                <a:solidFill>
                  <a:srgbClr val="FF0000"/>
                </a:solidFill>
              </a:rPr>
              <a:t>vote counts</a:t>
            </a:r>
            <a:r>
              <a:rPr lang="de-DE" altLang="en-US" sz="2800">
                <a:solidFill>
                  <a:srgbClr val="000000"/>
                </a:solidFill>
              </a:rPr>
              <a:t>.</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sz="2800">
                <a:solidFill>
                  <a:srgbClr val="000000"/>
                </a:solidFill>
              </a:rPr>
              <a:t>Common rule (suggestion ony):</a:t>
            </a:r>
          </a:p>
          <a:p>
            <a:pPr marL="1727200" lvl="1" indent="-573088">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If the DV is binary (1/0, P/F) or multi-nominal, we use majority or plurality rule voting.</a:t>
            </a:r>
          </a:p>
          <a:p>
            <a:pPr marL="1727200" lvl="1" indent="-573088">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If the DV is continuous, we use average predicted values.</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body"/>
          </p:nvPr>
        </p:nvSpPr>
        <p:spPr>
          <a:xfrm>
            <a:off x="412750" y="587375"/>
            <a:ext cx="4616450" cy="6632575"/>
          </a:xfrm>
          <a:ln/>
        </p:spPr>
        <p:txBody>
          <a:bodyPr tIns="22932" anchor="t"/>
          <a:lstStyle/>
          <a:p>
            <a:pPr marL="431800" indent="-323850" algn="l">
              <a:spcAft>
                <a:spcPts val="1425"/>
              </a:spcAft>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Lst>
            </a:pPr>
            <a:r>
              <a:rPr lang="de-DE" altLang="en-US" sz="2600" b="0">
                <a:solidFill>
                  <a:srgbClr val="000000"/>
                </a:solidFill>
              </a:rPr>
              <a:t>When the dependent variable is categorical, the splits are determined by </a:t>
            </a:r>
            <a:r>
              <a:rPr lang="de-DE" altLang="en-US" sz="2600" b="0">
                <a:solidFill>
                  <a:srgbClr val="FF0000"/>
                </a:solidFill>
              </a:rPr>
              <a:t>G2,</a:t>
            </a:r>
            <a:r>
              <a:rPr lang="de-DE" altLang="en-US" sz="2600" b="0">
                <a:solidFill>
                  <a:srgbClr val="000000"/>
                </a:solidFill>
              </a:rPr>
              <a:t> which is based on the </a:t>
            </a:r>
            <a:r>
              <a:rPr lang="de-DE" altLang="en-US" sz="2600" b="0">
                <a:solidFill>
                  <a:srgbClr val="FF0000"/>
                </a:solidFill>
              </a:rPr>
              <a:t>LogWorth statistic</a:t>
            </a:r>
            <a:r>
              <a:rPr lang="de-DE" altLang="en-US" sz="2600" b="0">
                <a:solidFill>
                  <a:srgbClr val="000000"/>
                </a:solidFill>
              </a:rPr>
              <a:t>. </a:t>
            </a:r>
          </a:p>
          <a:p>
            <a:pPr marL="431800" indent="-323850" algn="l">
              <a:spcAft>
                <a:spcPts val="1425"/>
              </a:spcAft>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Lst>
            </a:pPr>
            <a:r>
              <a:rPr lang="de-DE" altLang="en-US" sz="2600" b="0">
                <a:solidFill>
                  <a:srgbClr val="000000"/>
                </a:solidFill>
              </a:rPr>
              <a:t>LogWorth is similar to the </a:t>
            </a:r>
            <a:r>
              <a:rPr lang="de-DE" altLang="en-US" sz="2600" b="0">
                <a:solidFill>
                  <a:srgbClr val="FF0000"/>
                </a:solidFill>
              </a:rPr>
              <a:t>likelihood ratio Chi-square statistic</a:t>
            </a:r>
            <a:r>
              <a:rPr lang="de-DE" altLang="en-US" sz="2600" b="0">
                <a:solidFill>
                  <a:srgbClr val="000000"/>
                </a:solidFill>
              </a:rPr>
              <a:t>. </a:t>
            </a:r>
          </a:p>
          <a:p>
            <a:pPr marL="431800" indent="-323850" algn="l">
              <a:spcAft>
                <a:spcPts val="1425"/>
              </a:spcAft>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Lst>
            </a:pPr>
            <a:r>
              <a:rPr lang="de-DE" altLang="en-US" sz="2600" b="0">
                <a:solidFill>
                  <a:srgbClr val="000000"/>
                </a:solidFill>
              </a:rPr>
              <a:t>The observations are analyzed in a crosstab table and the fitness between the observed and the actual counts are compared. In other words, the fitted values are the estimated proportions within the groups.</a:t>
            </a:r>
            <a:r>
              <a:rPr lang="de-DE" altLang="en-US" sz="2400" b="0">
                <a:solidFill>
                  <a:srgbClr val="000000"/>
                </a:solidFill>
              </a:rPr>
              <a:t>  </a:t>
            </a:r>
          </a:p>
        </p:txBody>
      </p:sp>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1275" y="623888"/>
            <a:ext cx="4733925" cy="5027612"/>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503238" y="301625"/>
            <a:ext cx="9070975" cy="1262063"/>
          </a:xfrm>
          <a:ln/>
        </p:spPr>
        <p:txBody>
          <a:bodyPr tIns="38808"/>
          <a:lstStyle/>
          <a:p>
            <a:endParaRPr lang="en-US" altLang="en-US"/>
          </a:p>
        </p:txBody>
      </p:sp>
      <p:sp>
        <p:nvSpPr>
          <p:cNvPr id="29698" name="Rectangle 2"/>
          <p:cNvSpPr>
            <a:spLocks noGrp="1" noChangeArrowheads="1"/>
          </p:cNvSpPr>
          <p:nvPr>
            <p:ph type="body" idx="1"/>
          </p:nvPr>
        </p:nvSpPr>
        <p:spPr>
          <a:xfrm>
            <a:off x="503238" y="1768475"/>
            <a:ext cx="9070975" cy="4989513"/>
          </a:xfrm>
          <a:ln/>
        </p:spPr>
        <p:txBody>
          <a:bodyPr/>
          <a:lstStyle/>
          <a:p>
            <a:endParaRPr lang="en-US" altLang="en-US"/>
          </a:p>
        </p:txBody>
      </p:sp>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4800" y="212725"/>
            <a:ext cx="6986588" cy="7177088"/>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503238" y="301625"/>
            <a:ext cx="9070975" cy="1262063"/>
          </a:xfrm>
          <a:ln/>
        </p:spPr>
        <p:txBody>
          <a:bodyPr tIns="38808"/>
          <a:lstStyle/>
          <a:p>
            <a:endParaRPr lang="en-US" altLang="en-US"/>
          </a:p>
        </p:txBody>
      </p:sp>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3675" y="301625"/>
            <a:ext cx="6269038" cy="6923088"/>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Findings of PISA study</a:t>
            </a:r>
          </a:p>
        </p:txBody>
      </p:sp>
      <p:sp>
        <p:nvSpPr>
          <p:cNvPr id="31746" name="Rectangle 2"/>
          <p:cNvSpPr>
            <a:spLocks noGrp="1" noChangeArrowheads="1"/>
          </p:cNvSpPr>
          <p:nvPr>
            <p:ph type="body" idx="1"/>
          </p:nvPr>
        </p:nvSpPr>
        <p:spPr>
          <a:xfrm>
            <a:off x="503238" y="1768475"/>
            <a:ext cx="9070975" cy="4989513"/>
          </a:xfrm>
          <a:ln/>
        </p:spPr>
        <p:txBody>
          <a:bodyPr/>
          <a:lstStyle/>
          <a:p>
            <a:endParaRPr lang="en-US" altLang="en-US"/>
          </a:p>
        </p:txBody>
      </p:sp>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1768475"/>
            <a:ext cx="7021513" cy="5248275"/>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xfrm>
            <a:off x="503238" y="346075"/>
            <a:ext cx="9070975" cy="1171575"/>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Much better than regression!</a:t>
            </a:r>
          </a:p>
        </p:txBody>
      </p:sp>
      <p:sp>
        <p:nvSpPr>
          <p:cNvPr id="32770" name="Rectangle 2"/>
          <p:cNvSpPr>
            <a:spLocks noGrp="1" noChangeArrowheads="1"/>
          </p:cNvSpPr>
          <p:nvPr>
            <p:ph type="body" idx="1"/>
          </p:nvPr>
        </p:nvSpPr>
        <p:spPr>
          <a:xfrm>
            <a:off x="503238" y="1768475"/>
            <a:ext cx="4068762" cy="4899025"/>
          </a:xfrm>
          <a:ln/>
        </p:spPr>
        <p:txBody>
          <a:bodyPr tIns="21168"/>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Lst>
            </a:pPr>
            <a:r>
              <a:rPr lang="de-DE" altLang="en-US" sz="2400">
                <a:solidFill>
                  <a:srgbClr val="000000"/>
                </a:solidFill>
              </a:rPr>
              <a:t>Salford systems (2015) compared several predictive modeling methods using an engineering data set.</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Lst>
            </a:pPr>
            <a:r>
              <a:rPr lang="de-DE" altLang="en-US" sz="2400">
                <a:solidFill>
                  <a:srgbClr val="000000"/>
                </a:solidFill>
              </a:rPr>
              <a:t>It was found that OLS regression could explain 62% of the variance whereas the mean square error is 107! But in the random forest the R-square is 91% while the MSE is as low as 26%.</a:t>
            </a:r>
          </a:p>
        </p:txBody>
      </p:sp>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736725"/>
            <a:ext cx="5305425" cy="40862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Recommended strategies</a:t>
            </a:r>
          </a:p>
        </p:txBody>
      </p:sp>
      <p:sp>
        <p:nvSpPr>
          <p:cNvPr id="33794" name="Rectangle 2"/>
          <p:cNvSpPr>
            <a:spLocks noGrp="1" noChangeArrowheads="1"/>
          </p:cNvSpPr>
          <p:nvPr>
            <p:ph type="body" idx="1"/>
          </p:nvPr>
        </p:nvSpPr>
        <p:spPr>
          <a:xfrm>
            <a:off x="631825" y="1449388"/>
            <a:ext cx="5221288" cy="5715000"/>
          </a:xfrm>
          <a:ln/>
        </p:spPr>
        <p:txBody>
          <a:bodyPr tIns="22932"/>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de-DE" altLang="en-US" sz="2600">
                <a:solidFill>
                  <a:srgbClr val="000000"/>
                </a:solidFill>
              </a:rPr>
              <a:t>If the reviewer gives you harsh comments and demands more evidence, you can drop bootstrap forest on their head as the ultimate “nuclear weapon.” But if you use bootstrap forest the first time, then you have nothing more to do.</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de-DE" altLang="en-US" sz="2600">
                <a:solidFill>
                  <a:srgbClr val="000000"/>
                </a:solidFill>
              </a:rPr>
              <a:t>Decision tree (classification tree, recursive partition tree) has another form of resampling (cross-validation). Do not use bootstrap forest in the first paper submission. Usually CV is good enough for validation.</a:t>
            </a:r>
          </a:p>
        </p:txBody>
      </p:sp>
      <p:pic>
        <p:nvPicPr>
          <p:cNvPr id="337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8238" y="1563688"/>
            <a:ext cx="3292475" cy="26336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Recommended strategies</a:t>
            </a:r>
          </a:p>
        </p:txBody>
      </p:sp>
      <p:sp>
        <p:nvSpPr>
          <p:cNvPr id="34818" name="Rectangle 2"/>
          <p:cNvSpPr>
            <a:spLocks noGrp="1" noChangeArrowheads="1"/>
          </p:cNvSpPr>
          <p:nvPr>
            <p:ph type="body" idx="1"/>
          </p:nvPr>
        </p:nvSpPr>
        <p:spPr>
          <a:xfrm>
            <a:off x="539750" y="1463675"/>
            <a:ext cx="8820150" cy="5619750"/>
          </a:xfrm>
          <a:ln/>
        </p:spPr>
        <p:txBody>
          <a:bodyPr tIns="24695"/>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sz="2800">
                <a:solidFill>
                  <a:srgbClr val="000000"/>
                </a:solidFill>
              </a:rPr>
              <a:t>You can use two criteria (the number of splits and G2 or the number of splits and SS) to select variables if and only if the journal welcomes technical details (e.g. Journal of Data Science; Journal of Data Mining in Education...etc.)</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sz="2800">
                <a:solidFill>
                  <a:srgbClr val="000000"/>
                </a:solidFill>
              </a:rPr>
              <a:t>If the journal does not like technical details, use the number of splits only. If the reviewers don't understand SS, Logworth, G2...etc., it is more likely that your paper will be rejected.</a:t>
            </a:r>
          </a:p>
        </p:txBody>
      </p:sp>
      <p:pic>
        <p:nvPicPr>
          <p:cNvPr id="348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6163" y="5072063"/>
            <a:ext cx="3017837" cy="20113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Assignment 10.1</a:t>
            </a:r>
          </a:p>
        </p:txBody>
      </p:sp>
      <p:sp>
        <p:nvSpPr>
          <p:cNvPr id="35842" name="Rectangle 2"/>
          <p:cNvSpPr>
            <a:spLocks noGrp="1" noChangeArrowheads="1"/>
          </p:cNvSpPr>
          <p:nvPr>
            <p:ph type="body" idx="1"/>
          </p:nvPr>
        </p:nvSpPr>
        <p:spPr>
          <a:xfrm>
            <a:off x="503238" y="1768475"/>
            <a:ext cx="9070975" cy="4989513"/>
          </a:xfrm>
          <a:ln/>
        </p:spPr>
        <p:txBody>
          <a:bodyPr/>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Open the data set 'US demographics' from the JMP sample data library.</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Use Household income as Y.</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Use almost all others as the predictors, except region, gross state product, latitude, and longitude. </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Use decision tree and hold back 30% of the data as validation portion.</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What is the best predictive model? </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t>Assignment 10.2</a:t>
            </a:r>
          </a:p>
        </p:txBody>
      </p:sp>
      <p:sp>
        <p:nvSpPr>
          <p:cNvPr id="36866" name="Rectangle 2"/>
          <p:cNvSpPr>
            <a:spLocks noGrp="1" noChangeArrowheads="1"/>
          </p:cNvSpPr>
          <p:nvPr>
            <p:ph type="body" idx="1"/>
          </p:nvPr>
        </p:nvSpPr>
        <p:spPr>
          <a:xfrm>
            <a:off x="503238" y="1768475"/>
            <a:ext cx="9070975" cy="5002213"/>
          </a:xfrm>
          <a:ln/>
        </p:spPr>
        <p:txBody>
          <a:bodyPr/>
          <a:lstStyle/>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Download the data set 'PISA_ANN.jmp' from the Unit 9 folder.</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Choose Analyze → Modeling → Partition</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Put ability into Y and all others into X, except proficiency.</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Run a bootstrap forest. Hold back 30% of the data as validation portion.</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Number of trees: 100</a:t>
            </a:r>
          </a:p>
          <a:p>
            <a:pPr marL="431800" indent="-323850">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de-DE" altLang="en-US">
                <a:solidFill>
                  <a:srgbClr val="000000"/>
                </a:solidFill>
              </a:rPr>
              <a:t>Which predictors would you retain?  </a:t>
            </a:r>
          </a:p>
        </p:txBody>
      </p:sp>
    </p:spTree>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Forest</Template>
  <TotalTime>474</TotalTime>
  <Words>1964</Words>
  <Application>Microsoft Office PowerPoint</Application>
  <PresentationFormat>Custom</PresentationFormat>
  <Paragraphs>182</Paragraphs>
  <Slides>41</Slides>
  <Notes>38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41</vt:i4>
      </vt:variant>
    </vt:vector>
  </HeadingPairs>
  <TitlesOfParts>
    <vt:vector size="49" baseType="lpstr">
      <vt:lpstr>Arial Unicode MS</vt:lpstr>
      <vt:lpstr>Microsoft YaHei</vt:lpstr>
      <vt:lpstr>Arial</vt:lpstr>
      <vt:lpstr>Symbol</vt:lpstr>
      <vt:lpstr>Times New Roman</vt:lpstr>
      <vt:lpstr>Wingdings</vt:lpstr>
      <vt:lpstr>Office Theme</vt:lpstr>
      <vt:lpstr>Office Theme</vt:lpstr>
      <vt:lpstr>Decision Tree &amp;            Bootstrap Forest</vt:lpstr>
      <vt:lpstr>What not regression?</vt:lpstr>
      <vt:lpstr>What is decison tree?</vt:lpstr>
      <vt:lpstr>We need a quick decision!</vt:lpstr>
      <vt:lpstr>We need a decision tree!</vt:lpstr>
      <vt:lpstr>Nested-if logic</vt:lpstr>
      <vt:lpstr>Titanic survivors</vt:lpstr>
      <vt:lpstr>Decision tree</vt:lpstr>
      <vt:lpstr>Leaf report:  Nested-if and interaction</vt:lpstr>
      <vt:lpstr>Leaf report:  Nested-if and interaction</vt:lpstr>
      <vt:lpstr>ROC curves and AUC</vt:lpstr>
      <vt:lpstr>Criterion of judging ROC curves</vt:lpstr>
      <vt:lpstr>Cross-validation</vt:lpstr>
      <vt:lpstr>Example from PISA: Saturated</vt:lpstr>
      <vt:lpstr>After pruning</vt:lpstr>
      <vt:lpstr>Compare DT with  logistic regression</vt:lpstr>
      <vt:lpstr>How about?</vt:lpstr>
      <vt:lpstr>Non-linear relationship</vt:lpstr>
      <vt:lpstr>What is the decision criterion?</vt:lpstr>
      <vt:lpstr>What is the decision criterion?</vt:lpstr>
      <vt:lpstr>What is the decision criterion?</vt:lpstr>
      <vt:lpstr>Decision tree in SPSS</vt:lpstr>
      <vt:lpstr>Decision in SPSS</vt:lpstr>
      <vt:lpstr>Decision in tree</vt:lpstr>
      <vt:lpstr>Bootstrap forest</vt:lpstr>
      <vt:lpstr>Random forest</vt:lpstr>
      <vt:lpstr>The power of random forest!</vt:lpstr>
      <vt:lpstr>Exanple of PISA</vt:lpstr>
      <vt:lpstr>Bootstrap Forest in JMP Pro</vt:lpstr>
      <vt:lpstr>Bootstrap forest in JMP</vt:lpstr>
      <vt:lpstr>Column contributions</vt:lpstr>
      <vt:lpstr>Committee decision</vt:lpstr>
      <vt:lpstr>PowerPoint Presentation</vt:lpstr>
      <vt:lpstr>PowerPoint Presentation</vt:lpstr>
      <vt:lpstr>PowerPoint Presentation</vt:lpstr>
      <vt:lpstr>Findings of PISA study</vt:lpstr>
      <vt:lpstr>Much better than regression!</vt:lpstr>
      <vt:lpstr>Recommended strategies</vt:lpstr>
      <vt:lpstr>Recommended strategies</vt:lpstr>
      <vt:lpstr>Assignment 10.1</vt:lpstr>
      <vt:lpstr>Assignment 10.2</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Forest</dc:title>
  <dc:creator>.</dc:creator>
  <cp:lastModifiedBy>Chong Ho Yu</cp:lastModifiedBy>
  <cp:revision>125</cp:revision>
  <cp:lastPrinted>1601-01-01T00:00:00Z</cp:lastPrinted>
  <dcterms:created xsi:type="dcterms:W3CDTF">2013-04-15T21:02:32Z</dcterms:created>
  <dcterms:modified xsi:type="dcterms:W3CDTF">2015-11-12T21:53:25Z</dcterms:modified>
</cp:coreProperties>
</file>