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2"/>
  </p:notesMasterIdLst>
  <p:sldIdLst>
    <p:sldId id="256" r:id="rId2"/>
    <p:sldId id="309" r:id="rId3"/>
    <p:sldId id="310" r:id="rId4"/>
    <p:sldId id="311" r:id="rId5"/>
    <p:sldId id="312" r:id="rId6"/>
    <p:sldId id="257" r:id="rId7"/>
    <p:sldId id="258" r:id="rId8"/>
    <p:sldId id="289" r:id="rId9"/>
    <p:sldId id="294" r:id="rId10"/>
    <p:sldId id="290" r:id="rId11"/>
    <p:sldId id="291" r:id="rId12"/>
    <p:sldId id="292" r:id="rId13"/>
    <p:sldId id="293" r:id="rId14"/>
    <p:sldId id="313" r:id="rId15"/>
    <p:sldId id="314" r:id="rId16"/>
    <p:sldId id="315" r:id="rId17"/>
    <p:sldId id="316" r:id="rId18"/>
    <p:sldId id="317" r:id="rId19"/>
    <p:sldId id="319" r:id="rId20"/>
    <p:sldId id="295" r:id="rId21"/>
    <p:sldId id="296" r:id="rId22"/>
    <p:sldId id="259"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318" r:id="rId47"/>
    <p:sldId id="285" r:id="rId48"/>
    <p:sldId id="286" r:id="rId49"/>
    <p:sldId id="287" r:id="rId50"/>
    <p:sldId id="288" r:id="rId51"/>
  </p:sldIdLst>
  <p:sldSz cx="10080625" cy="7559675"/>
  <p:notesSz cx="7559675" cy="10691813"/>
  <p:defaultTextStyle>
    <a:defPPr>
      <a:defRPr lang="en-GB"/>
    </a:defPPr>
    <a:lvl1pPr algn="l" defTabSz="457200" rtl="0" eaLnBrk="0" fontAlgn="base" hangingPunct="0">
      <a:spcBef>
        <a:spcPct val="0"/>
      </a:spcBef>
      <a:spcAft>
        <a:spcPct val="0"/>
      </a:spcAft>
      <a:defRPr kern="1200">
        <a:solidFill>
          <a:schemeClr val="bg1"/>
        </a:solidFill>
        <a:latin typeface="Arial" panose="020B0604020202020204" pitchFamily="34" charset="0"/>
        <a:ea typeface="+mn-ea"/>
        <a:cs typeface="Arial Unicode MS" panose="020B0604020202020204" pitchFamily="34" charset="-128"/>
      </a:defRPr>
    </a:lvl1pPr>
    <a:lvl2pPr marL="742950" indent="-285750" algn="l" defTabSz="457200" rtl="0" eaLnBrk="0" fontAlgn="base" hangingPunct="0">
      <a:spcBef>
        <a:spcPct val="0"/>
      </a:spcBef>
      <a:spcAft>
        <a:spcPct val="0"/>
      </a:spcAft>
      <a:defRPr kern="1200">
        <a:solidFill>
          <a:schemeClr val="bg1"/>
        </a:solidFill>
        <a:latin typeface="Arial" panose="020B0604020202020204" pitchFamily="34" charset="0"/>
        <a:ea typeface="+mn-ea"/>
        <a:cs typeface="Arial Unicode MS" panose="020B0604020202020204" pitchFamily="34" charset="-128"/>
      </a:defRPr>
    </a:lvl2pPr>
    <a:lvl3pPr marL="1143000" indent="-228600" algn="l" defTabSz="457200" rtl="0" eaLnBrk="0" fontAlgn="base" hangingPunct="0">
      <a:spcBef>
        <a:spcPct val="0"/>
      </a:spcBef>
      <a:spcAft>
        <a:spcPct val="0"/>
      </a:spcAft>
      <a:defRPr kern="1200">
        <a:solidFill>
          <a:schemeClr val="bg1"/>
        </a:solidFill>
        <a:latin typeface="Arial" panose="020B0604020202020204" pitchFamily="34" charset="0"/>
        <a:ea typeface="+mn-ea"/>
        <a:cs typeface="Arial Unicode MS" panose="020B0604020202020204" pitchFamily="34" charset="-128"/>
      </a:defRPr>
    </a:lvl3pPr>
    <a:lvl4pPr marL="1600200" indent="-228600" algn="l" defTabSz="457200" rtl="0" eaLnBrk="0" fontAlgn="base" hangingPunct="0">
      <a:spcBef>
        <a:spcPct val="0"/>
      </a:spcBef>
      <a:spcAft>
        <a:spcPct val="0"/>
      </a:spcAft>
      <a:defRPr kern="1200">
        <a:solidFill>
          <a:schemeClr val="bg1"/>
        </a:solidFill>
        <a:latin typeface="Arial" panose="020B0604020202020204" pitchFamily="34" charset="0"/>
        <a:ea typeface="+mn-ea"/>
        <a:cs typeface="Arial Unicode MS" panose="020B0604020202020204" pitchFamily="34" charset="-128"/>
      </a:defRPr>
    </a:lvl4pPr>
    <a:lvl5pPr marL="2057400" indent="-228600" algn="l" defTabSz="457200" rtl="0" eaLnBrk="0" fontAlgn="base" hangingPunct="0">
      <a:spcBef>
        <a:spcPct val="0"/>
      </a:spcBef>
      <a:spcAft>
        <a:spcPct val="0"/>
      </a:spcAft>
      <a:defRPr kern="1200">
        <a:solidFill>
          <a:schemeClr val="bg1"/>
        </a:solidFill>
        <a:latin typeface="Arial" panose="020B0604020202020204" pitchFamily="34" charset="0"/>
        <a:ea typeface="+mn-ea"/>
        <a:cs typeface="Arial Unicode MS" panose="020B0604020202020204" pitchFamily="34" charset="-128"/>
      </a:defRPr>
    </a:lvl5pPr>
    <a:lvl6pPr marL="2286000" algn="l" defTabSz="914400" rtl="0" eaLnBrk="1" latinLnBrk="0" hangingPunct="1">
      <a:defRPr kern="1200">
        <a:solidFill>
          <a:schemeClr val="bg1"/>
        </a:solidFill>
        <a:latin typeface="Arial" panose="020B0604020202020204" pitchFamily="34" charset="0"/>
        <a:ea typeface="+mn-ea"/>
        <a:cs typeface="Arial Unicode MS" panose="020B0604020202020204" pitchFamily="34" charset="-128"/>
      </a:defRPr>
    </a:lvl6pPr>
    <a:lvl7pPr marL="2743200" algn="l" defTabSz="914400" rtl="0" eaLnBrk="1" latinLnBrk="0" hangingPunct="1">
      <a:defRPr kern="1200">
        <a:solidFill>
          <a:schemeClr val="bg1"/>
        </a:solidFill>
        <a:latin typeface="Arial" panose="020B0604020202020204" pitchFamily="34" charset="0"/>
        <a:ea typeface="+mn-ea"/>
        <a:cs typeface="Arial Unicode MS" panose="020B0604020202020204" pitchFamily="34" charset="-128"/>
      </a:defRPr>
    </a:lvl7pPr>
    <a:lvl8pPr marL="3200400" algn="l" defTabSz="914400" rtl="0" eaLnBrk="1" latinLnBrk="0" hangingPunct="1">
      <a:defRPr kern="1200">
        <a:solidFill>
          <a:schemeClr val="bg1"/>
        </a:solidFill>
        <a:latin typeface="Arial" panose="020B0604020202020204" pitchFamily="34" charset="0"/>
        <a:ea typeface="+mn-ea"/>
        <a:cs typeface="Arial Unicode MS" panose="020B0604020202020204" pitchFamily="34" charset="-128"/>
      </a:defRPr>
    </a:lvl8pPr>
    <a:lvl9pPr marL="3657600" algn="l" defTabSz="914400" rtl="0" eaLnBrk="1" latinLnBrk="0" hangingPunct="1">
      <a:defRPr kern="1200">
        <a:solidFill>
          <a:schemeClr val="bg1"/>
        </a:solidFill>
        <a:latin typeface="Arial" panose="020B0604020202020204" pitchFamily="34" charset="0"/>
        <a:ea typeface="+mn-ea"/>
        <a:cs typeface="Arial Unicode MS" panose="020B0604020202020204" pitchFamily="3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506"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AutoShape 1"/>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sp>
        <p:nvSpPr>
          <p:cNvPr id="2051" name="Rectangle 2"/>
          <p:cNvSpPr>
            <a:spLocks noGrp="1" noRot="1" noChangeAspect="1" noChangeArrowheads="1"/>
          </p:cNvSpPr>
          <p:nvPr>
            <p:ph type="sldImg"/>
          </p:nvPr>
        </p:nvSpPr>
        <p:spPr bwMode="auto">
          <a:xfrm>
            <a:off x="1106488" y="812800"/>
            <a:ext cx="5341937" cy="400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3"/>
          <p:cNvSpPr>
            <a:spLocks noGrp="1" noChangeArrowheads="1"/>
          </p:cNvSpPr>
          <p:nvPr>
            <p:ph type="body"/>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smtClean="0"/>
          </a:p>
        </p:txBody>
      </p:sp>
      <p:sp>
        <p:nvSpPr>
          <p:cNvPr id="2052" name="Rectangle 4"/>
          <p:cNvSpPr>
            <a:spLocks noGrp="1" noChangeArrowheads="1"/>
          </p:cNvSpPr>
          <p:nvPr>
            <p:ph type="hdr"/>
          </p:nvPr>
        </p:nvSpPr>
        <p:spPr bwMode="auto">
          <a:xfrm>
            <a:off x="0" y="0"/>
            <a:ext cx="327818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Times New Roman" panose="02020603050405020304" pitchFamily="18" charset="0"/>
              </a:defRPr>
            </a:lvl1pPr>
          </a:lstStyle>
          <a:p>
            <a:pPr>
              <a:defRPr/>
            </a:pPr>
            <a:endParaRPr lang="en-US" altLang="en-US"/>
          </a:p>
        </p:txBody>
      </p:sp>
      <p:sp>
        <p:nvSpPr>
          <p:cNvPr id="2053" name="Rectangle 5"/>
          <p:cNvSpPr>
            <a:spLocks noGrp="1" noChangeArrowheads="1"/>
          </p:cNvSpPr>
          <p:nvPr>
            <p:ph type="dt"/>
          </p:nvPr>
        </p:nvSpPr>
        <p:spPr bwMode="auto">
          <a:xfrm>
            <a:off x="4278313" y="0"/>
            <a:ext cx="3278187"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Times New Roman" panose="02020603050405020304" pitchFamily="18" charset="0"/>
              </a:defRPr>
            </a:lvl1pPr>
          </a:lstStyle>
          <a:p>
            <a:pPr>
              <a:defRPr/>
            </a:pPr>
            <a:endParaRPr lang="en-US" altLang="en-US"/>
          </a:p>
        </p:txBody>
      </p:sp>
      <p:sp>
        <p:nvSpPr>
          <p:cNvPr id="2054" name="Rectangle 6"/>
          <p:cNvSpPr>
            <a:spLocks noGrp="1" noChangeArrowheads="1"/>
          </p:cNvSpPr>
          <p:nvPr>
            <p:ph type="ftr"/>
          </p:nvPr>
        </p:nvSpPr>
        <p:spPr bwMode="auto">
          <a:xfrm>
            <a:off x="0" y="10156825"/>
            <a:ext cx="327818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Times New Roman" panose="02020603050405020304" pitchFamily="18" charset="0"/>
              </a:defRPr>
            </a:lvl1pPr>
          </a:lstStyle>
          <a:p>
            <a:pPr>
              <a:defRPr/>
            </a:pPr>
            <a:endParaRPr lang="en-US" altLang="en-US"/>
          </a:p>
        </p:txBody>
      </p:sp>
      <p:sp>
        <p:nvSpPr>
          <p:cNvPr id="2055" name="Rectangle 7"/>
          <p:cNvSpPr>
            <a:spLocks noGrp="1" noChangeArrowheads="1"/>
          </p:cNvSpPr>
          <p:nvPr>
            <p:ph type="sldNum"/>
          </p:nvPr>
        </p:nvSpPr>
        <p:spPr bwMode="auto">
          <a:xfrm>
            <a:off x="4278313" y="10156825"/>
            <a:ext cx="3278187"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Times New Roman" panose="02020603050405020304" pitchFamily="18" charset="0"/>
              </a:defRPr>
            </a:lvl1pPr>
          </a:lstStyle>
          <a:p>
            <a:pPr>
              <a:defRPr/>
            </a:pPr>
            <a:fld id="{7D5E454C-F674-4736-BB75-245F8392BE45}" type="slidenum">
              <a:rPr lang="en-US" altLang="en-US"/>
              <a:pPr>
                <a:defRPr/>
              </a:pPr>
              <a:t>‹#›</a:t>
            </a:fld>
            <a:endParaRPr lang="en-US" altLang="en-US"/>
          </a:p>
        </p:txBody>
      </p:sp>
    </p:spTree>
    <p:extLst>
      <p:ext uri="{BB962C8B-B14F-4D97-AF65-F5344CB8AC3E}">
        <p14:creationId xmlns:p14="http://schemas.microsoft.com/office/powerpoint/2010/main" val="92815160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550A879-4B18-45EF-8B62-73CFCDDCCDB8}" type="slidenum">
              <a:rPr lang="en-US" altLang="en-US" sz="1400" smtClean="0">
                <a:solidFill>
                  <a:srgbClr val="FFFFFF"/>
                </a:solidFill>
              </a:rPr>
              <a:pPr>
                <a:spcBef>
                  <a:spcPct val="0"/>
                </a:spcBef>
                <a:buClrTx/>
                <a:buFontTx/>
                <a:buNone/>
              </a:pPr>
              <a:t>1</a:t>
            </a:fld>
            <a:endParaRPr lang="en-US" altLang="en-US" sz="1400" smtClean="0">
              <a:solidFill>
                <a:srgbClr val="FFFFFF"/>
              </a:solidFill>
            </a:endParaRPr>
          </a:p>
        </p:txBody>
      </p:sp>
      <p:sp>
        <p:nvSpPr>
          <p:cNvPr id="4099" name="Rectangle 1"/>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602681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B01D7042-B738-4D40-A0D5-3BA2AB3B9A2D}" type="slidenum">
              <a:rPr lang="en-US" altLang="en-US" sz="1400" smtClean="0">
                <a:solidFill>
                  <a:srgbClr val="FFFFFF"/>
                </a:solidFill>
              </a:rPr>
              <a:pPr>
                <a:spcBef>
                  <a:spcPct val="0"/>
                </a:spcBef>
                <a:buClrTx/>
                <a:buFontTx/>
                <a:buNone/>
              </a:pPr>
              <a:t>6</a:t>
            </a:fld>
            <a:endParaRPr lang="en-US" altLang="en-US" sz="1400" smtClean="0">
              <a:solidFill>
                <a:srgbClr val="FFFFFF"/>
              </a:solidFill>
            </a:endParaRPr>
          </a:p>
        </p:txBody>
      </p:sp>
      <p:sp>
        <p:nvSpPr>
          <p:cNvPr id="10243"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465385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FF5DBE35-28AB-4BF4-82E8-840578531272}" type="slidenum">
              <a:rPr lang="en-US" altLang="en-US" sz="1400" smtClean="0">
                <a:solidFill>
                  <a:srgbClr val="FFFFFF"/>
                </a:solidFill>
              </a:rPr>
              <a:pPr>
                <a:spcBef>
                  <a:spcPct val="0"/>
                </a:spcBef>
                <a:buClrTx/>
                <a:buFontTx/>
                <a:buNone/>
              </a:pPr>
              <a:t>7</a:t>
            </a:fld>
            <a:endParaRPr lang="en-US" altLang="en-US" sz="1400" smtClean="0">
              <a:solidFill>
                <a:srgbClr val="FFFFFF"/>
              </a:solidFill>
            </a:endParaRPr>
          </a:p>
        </p:txBody>
      </p:sp>
      <p:sp>
        <p:nvSpPr>
          <p:cNvPr id="12291"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989084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2E0DFFE3-FF47-47BE-8F70-E42278285AFD}" type="slidenum">
              <a:rPr lang="en-US" altLang="en-US" sz="1400" smtClean="0">
                <a:solidFill>
                  <a:srgbClr val="FFFFFF"/>
                </a:solidFill>
              </a:rPr>
              <a:pPr>
                <a:spcBef>
                  <a:spcPct val="0"/>
                </a:spcBef>
                <a:buClrTx/>
                <a:buFontTx/>
                <a:buNone/>
              </a:pPr>
              <a:t>22</a:t>
            </a:fld>
            <a:endParaRPr lang="en-US" altLang="en-US" sz="1400" smtClean="0">
              <a:solidFill>
                <a:srgbClr val="FFFFFF"/>
              </a:solidFill>
            </a:endParaRPr>
          </a:p>
        </p:txBody>
      </p:sp>
      <p:sp>
        <p:nvSpPr>
          <p:cNvPr id="27651" name="Rectangle 1"/>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2" name="Rectangle 2"/>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967178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E56E54D3-3CA3-4692-BB0B-73F089695C21}" type="slidenum">
              <a:rPr lang="en-US" altLang="en-US" sz="1400" smtClean="0">
                <a:solidFill>
                  <a:srgbClr val="FFFFFF"/>
                </a:solidFill>
              </a:rPr>
              <a:pPr>
                <a:spcBef>
                  <a:spcPct val="0"/>
                </a:spcBef>
                <a:buClrTx/>
                <a:buFontTx/>
                <a:buNone/>
              </a:pPr>
              <a:t>23</a:t>
            </a:fld>
            <a:endParaRPr lang="en-US" altLang="en-US" sz="1400" smtClean="0">
              <a:solidFill>
                <a:srgbClr val="FFFFFF"/>
              </a:solidFill>
            </a:endParaRPr>
          </a:p>
        </p:txBody>
      </p:sp>
      <p:sp>
        <p:nvSpPr>
          <p:cNvPr id="29699"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0"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827841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A5273E26-1239-480D-92D6-3AF972105DF5}" type="slidenum">
              <a:rPr lang="en-US" altLang="en-US" sz="1400" smtClean="0">
                <a:solidFill>
                  <a:srgbClr val="FFFFFF"/>
                </a:solidFill>
              </a:rPr>
              <a:pPr>
                <a:spcBef>
                  <a:spcPct val="0"/>
                </a:spcBef>
                <a:buClrTx/>
                <a:buFontTx/>
                <a:buNone/>
              </a:pPr>
              <a:t>24</a:t>
            </a:fld>
            <a:endParaRPr lang="en-US" altLang="en-US" sz="1400" smtClean="0">
              <a:solidFill>
                <a:srgbClr val="FFFFFF"/>
              </a:solidFill>
            </a:endParaRPr>
          </a:p>
        </p:txBody>
      </p:sp>
      <p:sp>
        <p:nvSpPr>
          <p:cNvPr id="31747"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8"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840350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15F6C82-01F5-4AC1-A89F-287EE729B368}" type="slidenum">
              <a:rPr lang="en-US" altLang="en-US" sz="1400" smtClean="0">
                <a:solidFill>
                  <a:srgbClr val="FFFFFF"/>
                </a:solidFill>
              </a:rPr>
              <a:pPr>
                <a:spcBef>
                  <a:spcPct val="0"/>
                </a:spcBef>
                <a:buClrTx/>
                <a:buFontTx/>
                <a:buNone/>
              </a:pPr>
              <a:t>25</a:t>
            </a:fld>
            <a:endParaRPr lang="en-US" altLang="en-US" sz="1400" smtClean="0">
              <a:solidFill>
                <a:srgbClr val="FFFFFF"/>
              </a:solidFill>
            </a:endParaRPr>
          </a:p>
        </p:txBody>
      </p:sp>
      <p:sp>
        <p:nvSpPr>
          <p:cNvPr id="33795"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6"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498291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2AE1B28-E841-429C-80F0-A83C83D44CEC}" type="slidenum">
              <a:rPr lang="en-US" altLang="en-US" sz="1400" smtClean="0">
                <a:solidFill>
                  <a:srgbClr val="FFFFFF"/>
                </a:solidFill>
              </a:rPr>
              <a:pPr>
                <a:spcBef>
                  <a:spcPct val="0"/>
                </a:spcBef>
                <a:buClrTx/>
                <a:buFontTx/>
                <a:buNone/>
              </a:pPr>
              <a:t>26</a:t>
            </a:fld>
            <a:endParaRPr lang="en-US" altLang="en-US" sz="1400" smtClean="0">
              <a:solidFill>
                <a:srgbClr val="FFFFFF"/>
              </a:solidFill>
            </a:endParaRPr>
          </a:p>
        </p:txBody>
      </p:sp>
      <p:sp>
        <p:nvSpPr>
          <p:cNvPr id="35843"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4"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80501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82947161-004F-45F8-9B82-B10357DD98CA}" type="slidenum">
              <a:rPr lang="en-US" altLang="en-US" sz="1400" smtClean="0">
                <a:solidFill>
                  <a:srgbClr val="FFFFFF"/>
                </a:solidFill>
              </a:rPr>
              <a:pPr>
                <a:spcBef>
                  <a:spcPct val="0"/>
                </a:spcBef>
                <a:buClrTx/>
                <a:buFontTx/>
                <a:buNone/>
              </a:pPr>
              <a:t>27</a:t>
            </a:fld>
            <a:endParaRPr lang="en-US" altLang="en-US" sz="1400" smtClean="0">
              <a:solidFill>
                <a:srgbClr val="FFFFFF"/>
              </a:solidFill>
            </a:endParaRPr>
          </a:p>
        </p:txBody>
      </p:sp>
      <p:sp>
        <p:nvSpPr>
          <p:cNvPr id="37891"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321468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77F986C7-C4BE-40CC-9CEB-3C0D42973FA8}" type="slidenum">
              <a:rPr lang="en-US" altLang="en-US" sz="1400" smtClean="0">
                <a:solidFill>
                  <a:srgbClr val="FFFFFF"/>
                </a:solidFill>
              </a:rPr>
              <a:pPr>
                <a:spcBef>
                  <a:spcPct val="0"/>
                </a:spcBef>
                <a:buClrTx/>
                <a:buFontTx/>
                <a:buNone/>
              </a:pPr>
              <a:t>28</a:t>
            </a:fld>
            <a:endParaRPr lang="en-US" altLang="en-US" sz="1400" smtClean="0">
              <a:solidFill>
                <a:srgbClr val="FFFFFF"/>
              </a:solidFill>
            </a:endParaRPr>
          </a:p>
        </p:txBody>
      </p:sp>
      <p:sp>
        <p:nvSpPr>
          <p:cNvPr id="39939"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0"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782553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5496CAB6-2982-4849-BA0D-D76215D2B440}" type="slidenum">
              <a:rPr lang="en-US" altLang="en-US" sz="1400" smtClean="0">
                <a:solidFill>
                  <a:srgbClr val="FFFFFF"/>
                </a:solidFill>
              </a:rPr>
              <a:pPr>
                <a:spcBef>
                  <a:spcPct val="0"/>
                </a:spcBef>
                <a:buClrTx/>
                <a:buFontTx/>
                <a:buNone/>
              </a:pPr>
              <a:t>29</a:t>
            </a:fld>
            <a:endParaRPr lang="en-US" altLang="en-US" sz="1400" smtClean="0">
              <a:solidFill>
                <a:srgbClr val="FFFFFF"/>
              </a:solidFill>
            </a:endParaRPr>
          </a:p>
        </p:txBody>
      </p:sp>
      <p:sp>
        <p:nvSpPr>
          <p:cNvPr id="41987"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085534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368EC52B-CE95-421A-90D0-06680231F1A0}" type="slidenum">
              <a:rPr lang="en-US" altLang="en-US" sz="1400" smtClean="0">
                <a:solidFill>
                  <a:srgbClr val="FFFFFF"/>
                </a:solidFill>
              </a:rPr>
              <a:pPr>
                <a:spcBef>
                  <a:spcPct val="0"/>
                </a:spcBef>
                <a:buClrTx/>
                <a:buFontTx/>
                <a:buNone/>
              </a:pPr>
              <a:t>30</a:t>
            </a:fld>
            <a:endParaRPr lang="en-US" altLang="en-US" sz="1400" smtClean="0">
              <a:solidFill>
                <a:srgbClr val="FFFFFF"/>
              </a:solidFill>
            </a:endParaRPr>
          </a:p>
        </p:txBody>
      </p:sp>
      <p:sp>
        <p:nvSpPr>
          <p:cNvPr id="44035"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056130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134C78A-4E1E-4C9F-A314-5BF144FC8CA8}" type="slidenum">
              <a:rPr lang="en-US" altLang="en-US" sz="1400" smtClean="0">
                <a:solidFill>
                  <a:srgbClr val="FFFFFF"/>
                </a:solidFill>
              </a:rPr>
              <a:pPr>
                <a:spcBef>
                  <a:spcPct val="0"/>
                </a:spcBef>
                <a:buClrTx/>
                <a:buFontTx/>
                <a:buNone/>
              </a:pPr>
              <a:t>31</a:t>
            </a:fld>
            <a:endParaRPr lang="en-US" altLang="en-US" sz="1400" smtClean="0">
              <a:solidFill>
                <a:srgbClr val="FFFFFF"/>
              </a:solidFill>
            </a:endParaRPr>
          </a:p>
        </p:txBody>
      </p:sp>
      <p:sp>
        <p:nvSpPr>
          <p:cNvPr id="46083"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488305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D12B384-360C-409D-B2D2-34F06FEE1019}" type="slidenum">
              <a:rPr lang="en-US" altLang="en-US" sz="1400" smtClean="0">
                <a:solidFill>
                  <a:srgbClr val="FFFFFF"/>
                </a:solidFill>
              </a:rPr>
              <a:pPr>
                <a:spcBef>
                  <a:spcPct val="0"/>
                </a:spcBef>
                <a:buClrTx/>
                <a:buFontTx/>
                <a:buNone/>
              </a:pPr>
              <a:t>32</a:t>
            </a:fld>
            <a:endParaRPr lang="en-US" altLang="en-US" sz="1400" smtClean="0">
              <a:solidFill>
                <a:srgbClr val="FFFFFF"/>
              </a:solidFill>
            </a:endParaRPr>
          </a:p>
        </p:txBody>
      </p:sp>
      <p:sp>
        <p:nvSpPr>
          <p:cNvPr id="48131"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074439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FE63934-19F5-44F1-9FB8-85C77B3F0EAC}" type="slidenum">
              <a:rPr lang="en-US" altLang="en-US" sz="1400" smtClean="0">
                <a:solidFill>
                  <a:srgbClr val="FFFFFF"/>
                </a:solidFill>
              </a:rPr>
              <a:pPr>
                <a:spcBef>
                  <a:spcPct val="0"/>
                </a:spcBef>
                <a:buClrTx/>
                <a:buFontTx/>
                <a:buNone/>
              </a:pPr>
              <a:t>33</a:t>
            </a:fld>
            <a:endParaRPr lang="en-US" altLang="en-US" sz="1400" smtClean="0">
              <a:solidFill>
                <a:srgbClr val="FFFFFF"/>
              </a:solidFill>
            </a:endParaRPr>
          </a:p>
        </p:txBody>
      </p:sp>
      <p:sp>
        <p:nvSpPr>
          <p:cNvPr id="50179"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582937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A844BE5D-B625-4723-B4E3-F68FA3E78D50}" type="slidenum">
              <a:rPr lang="en-US" altLang="en-US" sz="1400" smtClean="0">
                <a:solidFill>
                  <a:srgbClr val="FFFFFF"/>
                </a:solidFill>
              </a:rPr>
              <a:pPr>
                <a:spcBef>
                  <a:spcPct val="0"/>
                </a:spcBef>
                <a:buClrTx/>
                <a:buFontTx/>
                <a:buNone/>
              </a:pPr>
              <a:t>34</a:t>
            </a:fld>
            <a:endParaRPr lang="en-US" altLang="en-US" sz="1400" smtClean="0">
              <a:solidFill>
                <a:srgbClr val="FFFFFF"/>
              </a:solidFill>
            </a:endParaRPr>
          </a:p>
        </p:txBody>
      </p:sp>
      <p:sp>
        <p:nvSpPr>
          <p:cNvPr id="52227"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941464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530FC44-191C-4B22-B358-92371D658584}" type="slidenum">
              <a:rPr lang="en-US" altLang="en-US" sz="1400" smtClean="0">
                <a:solidFill>
                  <a:srgbClr val="FFFFFF"/>
                </a:solidFill>
              </a:rPr>
              <a:pPr>
                <a:spcBef>
                  <a:spcPct val="0"/>
                </a:spcBef>
                <a:buClrTx/>
                <a:buFontTx/>
                <a:buNone/>
              </a:pPr>
              <a:t>35</a:t>
            </a:fld>
            <a:endParaRPr lang="en-US" altLang="en-US" sz="1400" smtClean="0">
              <a:solidFill>
                <a:srgbClr val="FFFFFF"/>
              </a:solidFill>
            </a:endParaRPr>
          </a:p>
        </p:txBody>
      </p:sp>
      <p:sp>
        <p:nvSpPr>
          <p:cNvPr id="54275"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95454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80BAD6CC-1ED1-4F25-A5FD-066A467D2D57}" type="slidenum">
              <a:rPr lang="en-US" altLang="en-US" sz="1400" smtClean="0">
                <a:solidFill>
                  <a:srgbClr val="FFFFFF"/>
                </a:solidFill>
              </a:rPr>
              <a:pPr>
                <a:spcBef>
                  <a:spcPct val="0"/>
                </a:spcBef>
                <a:buClrTx/>
                <a:buFontTx/>
                <a:buNone/>
              </a:pPr>
              <a:t>36</a:t>
            </a:fld>
            <a:endParaRPr lang="en-US" altLang="en-US" sz="1400" smtClean="0">
              <a:solidFill>
                <a:srgbClr val="FFFFFF"/>
              </a:solidFill>
            </a:endParaRPr>
          </a:p>
        </p:txBody>
      </p:sp>
      <p:sp>
        <p:nvSpPr>
          <p:cNvPr id="56323"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315780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CAEE702F-D610-4CC4-A19D-B24EE6A6792C}" type="slidenum">
              <a:rPr lang="en-US" altLang="en-US" sz="1400" smtClean="0">
                <a:solidFill>
                  <a:srgbClr val="FFFFFF"/>
                </a:solidFill>
              </a:rPr>
              <a:pPr>
                <a:spcBef>
                  <a:spcPct val="0"/>
                </a:spcBef>
                <a:buClrTx/>
                <a:buFontTx/>
                <a:buNone/>
              </a:pPr>
              <a:t>37</a:t>
            </a:fld>
            <a:endParaRPr lang="en-US" altLang="en-US" sz="1400" smtClean="0">
              <a:solidFill>
                <a:srgbClr val="FFFFFF"/>
              </a:solidFill>
            </a:endParaRPr>
          </a:p>
        </p:txBody>
      </p:sp>
      <p:sp>
        <p:nvSpPr>
          <p:cNvPr id="58371"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200555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34252733-43C0-4352-B8F9-73895527039A}" type="slidenum">
              <a:rPr lang="en-US" altLang="en-US" sz="1400" smtClean="0">
                <a:solidFill>
                  <a:srgbClr val="FFFFFF"/>
                </a:solidFill>
              </a:rPr>
              <a:pPr>
                <a:spcBef>
                  <a:spcPct val="0"/>
                </a:spcBef>
                <a:buClrTx/>
                <a:buFontTx/>
                <a:buNone/>
              </a:pPr>
              <a:t>38</a:t>
            </a:fld>
            <a:endParaRPr lang="en-US" altLang="en-US" sz="1400" smtClean="0">
              <a:solidFill>
                <a:srgbClr val="FFFFFF"/>
              </a:solidFill>
            </a:endParaRPr>
          </a:p>
        </p:txBody>
      </p:sp>
      <p:sp>
        <p:nvSpPr>
          <p:cNvPr id="60419"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33131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98FC870-22B4-4337-9888-34912542BA8A}" type="slidenum">
              <a:rPr lang="en-US" altLang="en-US" sz="1400" smtClean="0">
                <a:solidFill>
                  <a:srgbClr val="FFFFFF"/>
                </a:solidFill>
              </a:rPr>
              <a:pPr>
                <a:spcBef>
                  <a:spcPct val="0"/>
                </a:spcBef>
                <a:buClrTx/>
                <a:buFontTx/>
                <a:buNone/>
              </a:pPr>
              <a:t>39</a:t>
            </a:fld>
            <a:endParaRPr lang="en-US" altLang="en-US" sz="1400" smtClean="0">
              <a:solidFill>
                <a:srgbClr val="FFFFFF"/>
              </a:solidFill>
            </a:endParaRPr>
          </a:p>
        </p:txBody>
      </p:sp>
      <p:sp>
        <p:nvSpPr>
          <p:cNvPr id="62467"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4159342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501C1E77-A400-4356-8A55-E3E7EA88ADC1}" type="slidenum">
              <a:rPr lang="en-US" altLang="en-US" sz="1400" smtClean="0">
                <a:solidFill>
                  <a:srgbClr val="FFFFFF"/>
                </a:solidFill>
              </a:rPr>
              <a:pPr>
                <a:spcBef>
                  <a:spcPct val="0"/>
                </a:spcBef>
                <a:buClrTx/>
                <a:buFontTx/>
                <a:buNone/>
              </a:pPr>
              <a:t>40</a:t>
            </a:fld>
            <a:endParaRPr lang="en-US" altLang="en-US" sz="1400" smtClean="0">
              <a:solidFill>
                <a:srgbClr val="FFFFFF"/>
              </a:solidFill>
            </a:endParaRPr>
          </a:p>
        </p:txBody>
      </p:sp>
      <p:sp>
        <p:nvSpPr>
          <p:cNvPr id="64515"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6"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467107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E23C241B-C7B7-4CD1-B6B9-EEE31E5E2E4A}" type="slidenum">
              <a:rPr lang="en-US" altLang="en-US" sz="1400" smtClean="0">
                <a:solidFill>
                  <a:srgbClr val="FFFFFF"/>
                </a:solidFill>
              </a:rPr>
              <a:pPr>
                <a:spcBef>
                  <a:spcPct val="0"/>
                </a:spcBef>
                <a:buClrTx/>
                <a:buFontTx/>
                <a:buNone/>
              </a:pPr>
              <a:t>41</a:t>
            </a:fld>
            <a:endParaRPr lang="en-US" altLang="en-US" sz="1400" smtClean="0">
              <a:solidFill>
                <a:srgbClr val="FFFFFF"/>
              </a:solidFill>
            </a:endParaRPr>
          </a:p>
        </p:txBody>
      </p:sp>
      <p:sp>
        <p:nvSpPr>
          <p:cNvPr id="66563"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192479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C6D7C957-05C3-476A-BB80-5D0EDDCE7A18}" type="slidenum">
              <a:rPr lang="en-US" altLang="en-US" sz="1400" smtClean="0">
                <a:solidFill>
                  <a:srgbClr val="FFFFFF"/>
                </a:solidFill>
              </a:rPr>
              <a:pPr>
                <a:spcBef>
                  <a:spcPct val="0"/>
                </a:spcBef>
                <a:buClrTx/>
                <a:buFontTx/>
                <a:buNone/>
              </a:pPr>
              <a:t>42</a:t>
            </a:fld>
            <a:endParaRPr lang="en-US" altLang="en-US" sz="1400" smtClean="0">
              <a:solidFill>
                <a:srgbClr val="FFFFFF"/>
              </a:solidFill>
            </a:endParaRPr>
          </a:p>
        </p:txBody>
      </p:sp>
      <p:sp>
        <p:nvSpPr>
          <p:cNvPr id="68611"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098780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6EBE3D4-132C-41D2-801E-197812FD09EA}" type="slidenum">
              <a:rPr lang="en-US" altLang="en-US" sz="1400" smtClean="0">
                <a:solidFill>
                  <a:srgbClr val="FFFFFF"/>
                </a:solidFill>
              </a:rPr>
              <a:pPr>
                <a:spcBef>
                  <a:spcPct val="0"/>
                </a:spcBef>
                <a:buClrTx/>
                <a:buFontTx/>
                <a:buNone/>
              </a:pPr>
              <a:t>43</a:t>
            </a:fld>
            <a:endParaRPr lang="en-US" altLang="en-US" sz="1400" smtClean="0">
              <a:solidFill>
                <a:srgbClr val="FFFFFF"/>
              </a:solidFill>
            </a:endParaRPr>
          </a:p>
        </p:txBody>
      </p:sp>
      <p:sp>
        <p:nvSpPr>
          <p:cNvPr id="70659"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60"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3974113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8166322B-0E69-4A23-B7E9-D7DF23A51961}" type="slidenum">
              <a:rPr lang="en-US" altLang="en-US" sz="1400" smtClean="0">
                <a:solidFill>
                  <a:srgbClr val="FFFFFF"/>
                </a:solidFill>
              </a:rPr>
              <a:pPr>
                <a:spcBef>
                  <a:spcPct val="0"/>
                </a:spcBef>
                <a:buClrTx/>
                <a:buFontTx/>
                <a:buNone/>
              </a:pPr>
              <a:t>44</a:t>
            </a:fld>
            <a:endParaRPr lang="en-US" altLang="en-US" sz="1400" smtClean="0">
              <a:solidFill>
                <a:srgbClr val="FFFFFF"/>
              </a:solidFill>
            </a:endParaRPr>
          </a:p>
        </p:txBody>
      </p:sp>
      <p:sp>
        <p:nvSpPr>
          <p:cNvPr id="72707"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8"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0504701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85458F4E-10B9-4C62-AE27-AEF8264ADB72}" type="slidenum">
              <a:rPr lang="en-US" altLang="en-US" sz="1400" smtClean="0">
                <a:solidFill>
                  <a:srgbClr val="FFFFFF"/>
                </a:solidFill>
              </a:rPr>
              <a:pPr>
                <a:spcBef>
                  <a:spcPct val="0"/>
                </a:spcBef>
                <a:buClrTx/>
                <a:buFontTx/>
                <a:buNone/>
              </a:pPr>
              <a:t>45</a:t>
            </a:fld>
            <a:endParaRPr lang="en-US" altLang="en-US" sz="1400" smtClean="0">
              <a:solidFill>
                <a:srgbClr val="FFFFFF"/>
              </a:solidFill>
            </a:endParaRPr>
          </a:p>
        </p:txBody>
      </p:sp>
      <p:sp>
        <p:nvSpPr>
          <p:cNvPr id="74755"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6"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8207076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51F3F961-38E2-4B08-A3E7-198F2E7A4D16}" type="slidenum">
              <a:rPr lang="en-US" altLang="en-US" sz="1400" smtClean="0">
                <a:solidFill>
                  <a:srgbClr val="FFFFFF"/>
                </a:solidFill>
              </a:rPr>
              <a:pPr>
                <a:spcBef>
                  <a:spcPct val="0"/>
                </a:spcBef>
                <a:buClrTx/>
                <a:buFontTx/>
                <a:buNone/>
              </a:pPr>
              <a:t>47</a:t>
            </a:fld>
            <a:endParaRPr lang="en-US" altLang="en-US" sz="1400" smtClean="0">
              <a:solidFill>
                <a:srgbClr val="FFFFFF"/>
              </a:solidFill>
            </a:endParaRPr>
          </a:p>
        </p:txBody>
      </p:sp>
      <p:sp>
        <p:nvSpPr>
          <p:cNvPr id="77827"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7828"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9963958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BC5C1DA-5407-4A6A-B1E2-8ACC6294B4BB}" type="slidenum">
              <a:rPr lang="en-US" altLang="en-US" sz="1400" smtClean="0">
                <a:solidFill>
                  <a:srgbClr val="FFFFFF"/>
                </a:solidFill>
              </a:rPr>
              <a:pPr>
                <a:spcBef>
                  <a:spcPct val="0"/>
                </a:spcBef>
                <a:buClrTx/>
                <a:buFontTx/>
                <a:buNone/>
              </a:pPr>
              <a:t>48</a:t>
            </a:fld>
            <a:endParaRPr lang="en-US" altLang="en-US" sz="1400" smtClean="0">
              <a:solidFill>
                <a:srgbClr val="FFFFFF"/>
              </a:solidFill>
            </a:endParaRPr>
          </a:p>
        </p:txBody>
      </p:sp>
      <p:sp>
        <p:nvSpPr>
          <p:cNvPr id="79875"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6"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783305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BA4976B9-9C1B-4375-93FB-8C959BE83B94}" type="slidenum">
              <a:rPr lang="en-US" altLang="en-US" sz="1400" smtClean="0">
                <a:solidFill>
                  <a:srgbClr val="FFFFFF"/>
                </a:solidFill>
              </a:rPr>
              <a:pPr>
                <a:spcBef>
                  <a:spcPct val="0"/>
                </a:spcBef>
                <a:buClrTx/>
                <a:buFontTx/>
                <a:buNone/>
              </a:pPr>
              <a:t>49</a:t>
            </a:fld>
            <a:endParaRPr lang="en-US" altLang="en-US" sz="1400" smtClean="0">
              <a:solidFill>
                <a:srgbClr val="FFFFFF"/>
              </a:solidFill>
            </a:endParaRPr>
          </a:p>
        </p:txBody>
      </p:sp>
      <p:sp>
        <p:nvSpPr>
          <p:cNvPr id="81923"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4"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528339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7"/>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1D075BE-2899-4EB1-9119-236897AB9D0F}" type="slidenum">
              <a:rPr lang="en-US" altLang="en-US" sz="1400" smtClean="0">
                <a:solidFill>
                  <a:srgbClr val="FFFFFF"/>
                </a:solidFill>
              </a:rPr>
              <a:pPr>
                <a:spcBef>
                  <a:spcPct val="0"/>
                </a:spcBef>
                <a:buClrTx/>
                <a:buFontTx/>
                <a:buNone/>
              </a:pPr>
              <a:t>50</a:t>
            </a:fld>
            <a:endParaRPr lang="en-US" altLang="en-US" sz="1400" smtClean="0">
              <a:solidFill>
                <a:srgbClr val="FFFFFF"/>
              </a:solidFill>
            </a:endParaRPr>
          </a:p>
        </p:txBody>
      </p:sp>
      <p:sp>
        <p:nvSpPr>
          <p:cNvPr id="83971"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3972" name="Rectangle 2"/>
          <p:cNvSpPr>
            <a:spLocks noGrp="1"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5196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867FE69F-0954-421D-B83C-51CA74AFFA83}" type="slidenum">
              <a:rPr lang="en-US" altLang="en-US"/>
              <a:pPr>
                <a:defRPr/>
              </a:pPr>
              <a:t>‹#›</a:t>
            </a:fld>
            <a:endParaRPr lang="en-US" altLang="en-US"/>
          </a:p>
        </p:txBody>
      </p:sp>
    </p:spTree>
    <p:extLst>
      <p:ext uri="{BB962C8B-B14F-4D97-AF65-F5344CB8AC3E}">
        <p14:creationId xmlns:p14="http://schemas.microsoft.com/office/powerpoint/2010/main" val="1911593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30D2A911-34FA-4967-AA7F-B35B977E2F11}" type="slidenum">
              <a:rPr lang="en-US" altLang="en-US"/>
              <a:pPr>
                <a:defRPr/>
              </a:pPr>
              <a:t>‹#›</a:t>
            </a:fld>
            <a:endParaRPr lang="en-US" altLang="en-US"/>
          </a:p>
        </p:txBody>
      </p:sp>
    </p:spTree>
    <p:extLst>
      <p:ext uri="{BB962C8B-B14F-4D97-AF65-F5344CB8AC3E}">
        <p14:creationId xmlns:p14="http://schemas.microsoft.com/office/powerpoint/2010/main" val="2743346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11D0E688-762B-4102-B131-BF33BD939563}" type="slidenum">
              <a:rPr lang="en-US" altLang="en-US"/>
              <a:pPr>
                <a:defRPr/>
              </a:pPr>
              <a:t>‹#›</a:t>
            </a:fld>
            <a:endParaRPr lang="en-US" altLang="en-US"/>
          </a:p>
        </p:txBody>
      </p:sp>
    </p:spTree>
    <p:extLst>
      <p:ext uri="{BB962C8B-B14F-4D97-AF65-F5344CB8AC3E}">
        <p14:creationId xmlns:p14="http://schemas.microsoft.com/office/powerpoint/2010/main" val="2095983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60475" y="2128838"/>
            <a:ext cx="4079875" cy="4167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92750" y="2128838"/>
            <a:ext cx="4079875" cy="4167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306D0393-4473-4B56-A2E9-8C2CA61529F5}" type="slidenum">
              <a:rPr lang="en-US" altLang="en-US"/>
              <a:pPr>
                <a:defRPr/>
              </a:pPr>
              <a:t>‹#›</a:t>
            </a:fld>
            <a:endParaRPr lang="en-US" altLang="en-US"/>
          </a:p>
        </p:txBody>
      </p:sp>
    </p:spTree>
    <p:extLst>
      <p:ext uri="{BB962C8B-B14F-4D97-AF65-F5344CB8AC3E}">
        <p14:creationId xmlns:p14="http://schemas.microsoft.com/office/powerpoint/2010/main" val="3452050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ltLang="en-US"/>
          </a:p>
        </p:txBody>
      </p:sp>
      <p:sp>
        <p:nvSpPr>
          <p:cNvPr id="8" name="Rectangle 4"/>
          <p:cNvSpPr>
            <a:spLocks noGrp="1" noChangeArrowheads="1"/>
          </p:cNvSpPr>
          <p:nvPr>
            <p:ph type="ft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idx="12"/>
          </p:nvPr>
        </p:nvSpPr>
        <p:spPr>
          <a:ln/>
        </p:spPr>
        <p:txBody>
          <a:bodyPr/>
          <a:lstStyle>
            <a:lvl1pPr>
              <a:defRPr/>
            </a:lvl1pPr>
          </a:lstStyle>
          <a:p>
            <a:pPr>
              <a:defRPr/>
            </a:pPr>
            <a:fld id="{0D726BCE-3E27-45EA-9928-E42031DE11F8}" type="slidenum">
              <a:rPr lang="en-US" altLang="en-US"/>
              <a:pPr>
                <a:defRPr/>
              </a:pPr>
              <a:t>‹#›</a:t>
            </a:fld>
            <a:endParaRPr lang="en-US" altLang="en-US"/>
          </a:p>
        </p:txBody>
      </p:sp>
    </p:spTree>
    <p:extLst>
      <p:ext uri="{BB962C8B-B14F-4D97-AF65-F5344CB8AC3E}">
        <p14:creationId xmlns:p14="http://schemas.microsoft.com/office/powerpoint/2010/main" val="248127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ltLang="en-US"/>
          </a:p>
        </p:txBody>
      </p:sp>
      <p:sp>
        <p:nvSpPr>
          <p:cNvPr id="4" name="Rectangle 4"/>
          <p:cNvSpPr>
            <a:spLocks noGrp="1" noChangeArrowheads="1"/>
          </p:cNvSpPr>
          <p:nvPr>
            <p:ph type="ft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idx="12"/>
          </p:nvPr>
        </p:nvSpPr>
        <p:spPr>
          <a:ln/>
        </p:spPr>
        <p:txBody>
          <a:bodyPr/>
          <a:lstStyle>
            <a:lvl1pPr>
              <a:defRPr/>
            </a:lvl1pPr>
          </a:lstStyle>
          <a:p>
            <a:pPr>
              <a:defRPr/>
            </a:pPr>
            <a:fld id="{7627689A-2E56-4044-B176-3D00C926E165}" type="slidenum">
              <a:rPr lang="en-US" altLang="en-US"/>
              <a:pPr>
                <a:defRPr/>
              </a:pPr>
              <a:t>‹#›</a:t>
            </a:fld>
            <a:endParaRPr lang="en-US" altLang="en-US"/>
          </a:p>
        </p:txBody>
      </p:sp>
    </p:spTree>
    <p:extLst>
      <p:ext uri="{BB962C8B-B14F-4D97-AF65-F5344CB8AC3E}">
        <p14:creationId xmlns:p14="http://schemas.microsoft.com/office/powerpoint/2010/main" val="659749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ltLang="en-US"/>
          </a:p>
        </p:txBody>
      </p:sp>
      <p:sp>
        <p:nvSpPr>
          <p:cNvPr id="3" name="Rectangle 4"/>
          <p:cNvSpPr>
            <a:spLocks noGrp="1" noChangeArrowheads="1"/>
          </p:cNvSpPr>
          <p:nvPr>
            <p:ph type="ft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idx="12"/>
          </p:nvPr>
        </p:nvSpPr>
        <p:spPr>
          <a:ln/>
        </p:spPr>
        <p:txBody>
          <a:bodyPr/>
          <a:lstStyle>
            <a:lvl1pPr>
              <a:defRPr/>
            </a:lvl1pPr>
          </a:lstStyle>
          <a:p>
            <a:pPr>
              <a:defRPr/>
            </a:pPr>
            <a:fld id="{19DE12D0-A4EF-42BC-85CD-E2E3EB513414}" type="slidenum">
              <a:rPr lang="en-US" altLang="en-US"/>
              <a:pPr>
                <a:defRPr/>
              </a:pPr>
              <a:t>‹#›</a:t>
            </a:fld>
            <a:endParaRPr lang="en-US" altLang="en-US"/>
          </a:p>
        </p:txBody>
      </p:sp>
    </p:spTree>
    <p:extLst>
      <p:ext uri="{BB962C8B-B14F-4D97-AF65-F5344CB8AC3E}">
        <p14:creationId xmlns:p14="http://schemas.microsoft.com/office/powerpoint/2010/main" val="4007727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CF7E07BD-E950-45A0-B145-F8B77D251E73}" type="slidenum">
              <a:rPr lang="en-US" altLang="en-US"/>
              <a:pPr>
                <a:defRPr/>
              </a:pPr>
              <a:t>‹#›</a:t>
            </a:fld>
            <a:endParaRPr lang="en-US" altLang="en-US"/>
          </a:p>
        </p:txBody>
      </p:sp>
    </p:spTree>
    <p:extLst>
      <p:ext uri="{BB962C8B-B14F-4D97-AF65-F5344CB8AC3E}">
        <p14:creationId xmlns:p14="http://schemas.microsoft.com/office/powerpoint/2010/main" val="3660240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DF0329AC-536E-4B34-BB22-6204F012E3C2}" type="slidenum">
              <a:rPr lang="en-US" altLang="en-US"/>
              <a:pPr>
                <a:defRPr/>
              </a:pPr>
              <a:t>‹#›</a:t>
            </a:fld>
            <a:endParaRPr lang="en-US" altLang="en-US"/>
          </a:p>
        </p:txBody>
      </p:sp>
    </p:spTree>
    <p:extLst>
      <p:ext uri="{BB962C8B-B14F-4D97-AF65-F5344CB8AC3E}">
        <p14:creationId xmlns:p14="http://schemas.microsoft.com/office/powerpoint/2010/main" val="103796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FB982DBA-1B2D-48D4-8282-D338D05E639E}" type="slidenum">
              <a:rPr lang="en-US" altLang="en-US"/>
              <a:pPr>
                <a:defRPr/>
              </a:pPr>
              <a:t>‹#›</a:t>
            </a:fld>
            <a:endParaRPr lang="en-US" altLang="en-US"/>
          </a:p>
        </p:txBody>
      </p:sp>
    </p:spTree>
    <p:extLst>
      <p:ext uri="{BB962C8B-B14F-4D97-AF65-F5344CB8AC3E}">
        <p14:creationId xmlns:p14="http://schemas.microsoft.com/office/powerpoint/2010/main" val="1978279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7125" y="661988"/>
            <a:ext cx="2166938" cy="56340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71550" y="661988"/>
            <a:ext cx="6353175" cy="5634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2C09FF38-3E11-4391-AC64-4F3E9A355D07}" type="slidenum">
              <a:rPr lang="en-US" altLang="en-US"/>
              <a:pPr>
                <a:defRPr/>
              </a:pPr>
              <a:t>‹#›</a:t>
            </a:fld>
            <a:endParaRPr lang="en-US" altLang="en-US"/>
          </a:p>
        </p:txBody>
      </p:sp>
    </p:spTree>
    <p:extLst>
      <p:ext uri="{BB962C8B-B14F-4D97-AF65-F5344CB8AC3E}">
        <p14:creationId xmlns:p14="http://schemas.microsoft.com/office/powerpoint/2010/main" val="3300938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971550" y="661988"/>
            <a:ext cx="8672513" cy="1316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7" name="Rectangle 2"/>
          <p:cNvSpPr>
            <a:spLocks noGrp="1" noChangeArrowheads="1"/>
          </p:cNvSpPr>
          <p:nvPr>
            <p:ph type="body" idx="1"/>
          </p:nvPr>
        </p:nvSpPr>
        <p:spPr bwMode="auto">
          <a:xfrm>
            <a:off x="1260475" y="2128838"/>
            <a:ext cx="8312150" cy="4167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08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 name="Rectangle 3"/>
          <p:cNvSpPr>
            <a:spLocks noGrp="1" noChangeArrowheads="1"/>
          </p:cNvSpPr>
          <p:nvPr>
            <p:ph type="dt"/>
          </p:nvPr>
        </p:nvSpPr>
        <p:spPr bwMode="auto">
          <a:xfrm>
            <a:off x="971550" y="6743700"/>
            <a:ext cx="2344738"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a:defRPr/>
            </a:pPr>
            <a:endParaRPr lang="en-US" altLang="en-US"/>
          </a:p>
        </p:txBody>
      </p:sp>
      <p:sp>
        <p:nvSpPr>
          <p:cNvPr id="1028" name="Rectangle 4"/>
          <p:cNvSpPr>
            <a:spLocks noGrp="1" noChangeArrowheads="1"/>
          </p:cNvSpPr>
          <p:nvPr>
            <p:ph type="ftr"/>
          </p:nvPr>
        </p:nvSpPr>
        <p:spPr bwMode="auto">
          <a:xfrm>
            <a:off x="3698875" y="6743700"/>
            <a:ext cx="3192463"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a:defRPr/>
            </a:pPr>
            <a:endParaRPr lang="en-US" altLang="en-US"/>
          </a:p>
        </p:txBody>
      </p:sp>
      <p:sp>
        <p:nvSpPr>
          <p:cNvPr id="1029" name="Rectangle 5"/>
          <p:cNvSpPr>
            <a:spLocks noGrp="1" noChangeArrowheads="1"/>
          </p:cNvSpPr>
          <p:nvPr>
            <p:ph type="sldNum"/>
          </p:nvPr>
        </p:nvSpPr>
        <p:spPr bwMode="auto">
          <a:xfrm>
            <a:off x="7335838" y="6743700"/>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a:defRPr/>
            </a:pPr>
            <a:fld id="{73697725-4E3E-49F9-9094-34ED86582FF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FFFFFF"/>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1138238" y="1314450"/>
            <a:ext cx="8188325" cy="4514850"/>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4800" smtClean="0"/>
              <a:t/>
            </a:r>
            <a:br>
              <a:rPr lang="en-US" altLang="en-US" sz="4800" smtClean="0"/>
            </a:br>
            <a:r>
              <a:rPr lang="en-US" altLang="en-US" sz="4800" smtClean="0"/>
              <a:t>Cluster analysis</a:t>
            </a:r>
            <a:r>
              <a:rPr lang="en-US" altLang="en-US" smtClean="0"/>
              <a:t> </a:t>
            </a:r>
            <a:br>
              <a:rPr lang="en-US" altLang="en-US" smtClean="0"/>
            </a:br>
            <a:r>
              <a:rPr lang="en-US" altLang="en-US" smtClean="0"/>
              <a:t/>
            </a:r>
            <a:br>
              <a:rPr lang="en-US" altLang="en-US" smtClean="0"/>
            </a:br>
            <a:r>
              <a:rPr lang="en-US" altLang="en-US" smtClean="0"/>
              <a:t>                         </a:t>
            </a:r>
            <a:r>
              <a:rPr lang="en-US" altLang="en-US" sz="3600" smtClean="0"/>
              <a:t>Chong Ho Yu</a:t>
            </a:r>
            <a:r>
              <a:rPr lang="en-US" altLang="en-US" smtClean="0"/>
              <a:t/>
            </a:r>
            <a:br>
              <a:rPr lang="en-US" altLang="en-US" smtClean="0"/>
            </a:br>
            <a:r>
              <a:rPr lang="en-US" altLang="en-US" smtClean="0"/>
              <a:t/>
            </a:r>
            <a:br>
              <a:rPr lang="en-US" altLang="en-US" smtClean="0"/>
            </a:br>
            <a:endParaRPr lang="en-US" altLang="en-US" smtClean="0"/>
          </a:p>
        </p:txBody>
      </p:sp>
      <p:sp>
        <p:nvSpPr>
          <p:cNvPr id="3075" name="Rectangle 2"/>
          <p:cNvSpPr>
            <a:spLocks noGrp="1" noChangeArrowheads="1"/>
          </p:cNvSpPr>
          <p:nvPr>
            <p:ph type="body" idx="1"/>
          </p:nvPr>
        </p:nvSpPr>
        <p:spPr>
          <a:xfrm>
            <a:off x="1260475" y="2128838"/>
            <a:ext cx="8315325" cy="4081462"/>
          </a:xfrm>
        </p:spPr>
        <p:txBody>
          <a:bodyPr/>
          <a:lstStyle/>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endParaRPr lang="en-US" altLang="en-US" smtClean="0"/>
          </a:p>
          <a:p>
            <a:pPr marL="431800" indent="-322263" eaLnBrk="1">
              <a:buClrTx/>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endParaRPr lang="en-US" altLang="en-US" smtClean="0"/>
          </a:p>
        </p:txBody>
      </p:sp>
      <p:pic>
        <p:nvPicPr>
          <p:cNvPr id="3076" name="Picture 5" descr="http://sfari.org/images/imported/50935/image_med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9913" y="4694238"/>
            <a:ext cx="3657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001713" y="808038"/>
            <a:ext cx="8672512" cy="1316037"/>
          </a:xfrm>
        </p:spPr>
        <p:txBody>
          <a:bodyPr/>
          <a:lstStyle/>
          <a:p>
            <a:pPr eaLnBrk="1"/>
            <a:r>
              <a:rPr lang="en-US" altLang="en-US" smtClean="0"/>
              <a:t>Why do we look at </a:t>
            </a:r>
            <a:br>
              <a:rPr lang="en-US" altLang="en-US" smtClean="0"/>
            </a:br>
            <a:r>
              <a:rPr lang="en-US" altLang="en-US" smtClean="0"/>
              <a:t>grouping (cluster) patterns?</a:t>
            </a:r>
          </a:p>
        </p:txBody>
      </p:sp>
      <p:sp>
        <p:nvSpPr>
          <p:cNvPr id="5123" name="Content Placeholder 2"/>
          <p:cNvSpPr>
            <a:spLocks noGrp="1"/>
          </p:cNvSpPr>
          <p:nvPr>
            <p:ph idx="1"/>
          </p:nvPr>
        </p:nvSpPr>
        <p:spPr>
          <a:xfrm>
            <a:off x="1154113" y="2408238"/>
            <a:ext cx="4724400" cy="4699000"/>
          </a:xfrm>
        </p:spPr>
        <p:txBody>
          <a:bodyPr/>
          <a:lstStyle/>
          <a:p>
            <a:pPr marL="457200" indent="-457200" eaLnBrk="1">
              <a:buClr>
                <a:schemeClr val="bg1"/>
              </a:buClr>
              <a:buFont typeface="Wingdings" panose="05000000000000000000" pitchFamily="2" charset="2"/>
              <a:buChar char="§"/>
            </a:pPr>
            <a:r>
              <a:rPr lang="en-US" altLang="en-US" smtClean="0"/>
              <a:t>This regression model yields 21% variance explained.</a:t>
            </a:r>
          </a:p>
          <a:p>
            <a:pPr marL="457200" indent="-457200" eaLnBrk="1">
              <a:buClr>
                <a:schemeClr val="bg1"/>
              </a:buClr>
              <a:buFont typeface="Wingdings" panose="05000000000000000000" pitchFamily="2" charset="2"/>
              <a:buChar char="§"/>
            </a:pPr>
            <a:r>
              <a:rPr lang="en-US" altLang="en-US" smtClean="0"/>
              <a:t>The </a:t>
            </a:r>
            <a:r>
              <a:rPr lang="en-US" altLang="en-US" i="1" smtClean="0"/>
              <a:t>p</a:t>
            </a:r>
            <a:r>
              <a:rPr lang="en-US" altLang="en-US" smtClean="0"/>
              <a:t> value is not significant (p=0.0598)</a:t>
            </a:r>
          </a:p>
          <a:p>
            <a:pPr marL="457200" indent="-457200" eaLnBrk="1">
              <a:buClr>
                <a:schemeClr val="bg1"/>
              </a:buClr>
              <a:buFont typeface="Wingdings" panose="05000000000000000000" pitchFamily="2" charset="2"/>
              <a:buChar char="§"/>
            </a:pPr>
            <a:r>
              <a:rPr lang="en-US" altLang="en-US" smtClean="0"/>
              <a:t>But remember we must look at (visualize) the data pattern rather than reporting the numbers</a:t>
            </a:r>
          </a:p>
        </p:txBody>
      </p:sp>
      <p:pic>
        <p:nvPicPr>
          <p:cNvPr id="512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07113" y="2484438"/>
            <a:ext cx="3421062"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a:r>
              <a:rPr lang="en-US" altLang="en-US" smtClean="0"/>
              <a:t>These are the data!</a:t>
            </a:r>
          </a:p>
        </p:txBody>
      </p:sp>
      <p:sp>
        <p:nvSpPr>
          <p:cNvPr id="6147" name="Content Placeholder 2"/>
          <p:cNvSpPr>
            <a:spLocks noGrp="1"/>
          </p:cNvSpPr>
          <p:nvPr>
            <p:ph idx="1"/>
          </p:nvPr>
        </p:nvSpPr>
        <p:spPr/>
        <p:txBody>
          <a:bodyPr/>
          <a:lstStyle/>
          <a:p>
            <a:pPr eaLnBrk="1"/>
            <a:endParaRPr lang="en-US" altLang="en-US" smtClean="0"/>
          </a:p>
        </p:txBody>
      </p:sp>
      <p:pic>
        <p:nvPicPr>
          <p:cNvPr id="614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6113" y="1978025"/>
            <a:ext cx="6430962" cy="477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a:r>
              <a:rPr lang="en-US" altLang="en-US" smtClean="0"/>
              <a:t>Regression by cluster</a:t>
            </a:r>
          </a:p>
        </p:txBody>
      </p:sp>
      <p:sp>
        <p:nvSpPr>
          <p:cNvPr id="7171" name="Content Placeholder 2"/>
          <p:cNvSpPr>
            <a:spLocks noGrp="1"/>
          </p:cNvSpPr>
          <p:nvPr>
            <p:ph idx="1"/>
          </p:nvPr>
        </p:nvSpPr>
        <p:spPr/>
        <p:txBody>
          <a:bodyPr/>
          <a:lstStyle/>
          <a:p>
            <a:pPr eaLnBrk="1"/>
            <a:endParaRPr lang="en-US" altLang="en-US" smtClean="0"/>
          </a:p>
        </p:txBody>
      </p:sp>
      <p:pic>
        <p:nvPicPr>
          <p:cNvPr id="717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7425" y="1995488"/>
            <a:ext cx="4567238"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49913" y="1995488"/>
            <a:ext cx="3940175" cy="43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a:r>
              <a:rPr lang="en-US" altLang="en-US" smtClean="0"/>
              <a:t>Regression by cluster</a:t>
            </a:r>
          </a:p>
        </p:txBody>
      </p:sp>
      <p:sp>
        <p:nvSpPr>
          <p:cNvPr id="8195" name="Content Placeholder 2"/>
          <p:cNvSpPr>
            <a:spLocks noGrp="1"/>
          </p:cNvSpPr>
          <p:nvPr>
            <p:ph idx="1"/>
          </p:nvPr>
        </p:nvSpPr>
        <p:spPr/>
        <p:txBody>
          <a:bodyPr/>
          <a:lstStyle/>
          <a:p>
            <a:pPr eaLnBrk="1"/>
            <a:endParaRPr lang="en-US" altLang="en-US" smtClean="0"/>
          </a:p>
        </p:txBody>
      </p:sp>
      <p:pic>
        <p:nvPicPr>
          <p:cNvPr id="819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2117725"/>
            <a:ext cx="4333875"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117725"/>
            <a:ext cx="4110038" cy="440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Netflix original</a:t>
            </a:r>
          </a:p>
        </p:txBody>
      </p:sp>
      <p:sp>
        <p:nvSpPr>
          <p:cNvPr id="9219" name="Rectangle 2"/>
          <p:cNvSpPr>
            <a:spLocks noGrp="1" noChangeArrowheads="1"/>
          </p:cNvSpPr>
          <p:nvPr>
            <p:ph type="body" idx="1"/>
          </p:nvPr>
        </p:nvSpPr>
        <p:spPr>
          <a:xfrm>
            <a:off x="1260475" y="2128838"/>
            <a:ext cx="8313738" cy="4168775"/>
          </a:xfrm>
        </p:spPr>
        <p:txBody>
          <a:bodyPr/>
          <a:lstStyle/>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How is “House of cards” related to cluster analysis?</a:t>
            </a:r>
          </a:p>
        </p:txBody>
      </p:sp>
      <p:pic>
        <p:nvPicPr>
          <p:cNvPr id="92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613" y="3451225"/>
            <a:ext cx="7799387" cy="3132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Crime hot spots</a:t>
            </a:r>
          </a:p>
        </p:txBody>
      </p:sp>
      <p:sp>
        <p:nvSpPr>
          <p:cNvPr id="11267" name="Rectangle 2"/>
          <p:cNvSpPr>
            <a:spLocks noGrp="1" noChangeArrowheads="1"/>
          </p:cNvSpPr>
          <p:nvPr>
            <p:ph type="body" idx="1"/>
          </p:nvPr>
        </p:nvSpPr>
        <p:spPr>
          <a:xfrm>
            <a:off x="1260475" y="2128838"/>
            <a:ext cx="8313738" cy="4168775"/>
          </a:xfrm>
        </p:spPr>
        <p:txBody>
          <a:bodyPr/>
          <a:lstStyle/>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How can criminologists find the hot spots?</a:t>
            </a:r>
          </a:p>
        </p:txBody>
      </p:sp>
      <p:pic>
        <p:nvPicPr>
          <p:cNvPr id="112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5413" y="2705100"/>
            <a:ext cx="7658100" cy="4243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Data reduction</a:t>
            </a:r>
          </a:p>
        </p:txBody>
      </p:sp>
      <p:sp>
        <p:nvSpPr>
          <p:cNvPr id="13315" name="Rectangle 3"/>
          <p:cNvSpPr>
            <a:spLocks noGrp="1" noChangeArrowheads="1"/>
          </p:cNvSpPr>
          <p:nvPr>
            <p:ph type="body" idx="1"/>
          </p:nvPr>
        </p:nvSpPr>
        <p:spPr/>
        <p:txBody>
          <a:bodyPr/>
          <a:lstStyle/>
          <a:p>
            <a:pPr marL="1011238" lvl="2" indent="-571500" eaLnBrk="1" hangingPunct="1">
              <a:lnSpc>
                <a:spcPct val="90000"/>
              </a:lnSpc>
              <a:buClr>
                <a:schemeClr val="bg1"/>
              </a:buClr>
              <a:buFont typeface="Wingdings" panose="05000000000000000000" pitchFamily="2" charset="2"/>
              <a:buChar char="§"/>
            </a:pPr>
            <a:r>
              <a:rPr lang="en-US" altLang="en-US" sz="3600" smtClean="0"/>
              <a:t>Group variables into factors or components based on people’s response patterns</a:t>
            </a:r>
          </a:p>
          <a:p>
            <a:pPr marL="1354138" lvl="3" indent="-457200" eaLnBrk="1" hangingPunct="1">
              <a:lnSpc>
                <a:spcPct val="90000"/>
              </a:lnSpc>
              <a:buClr>
                <a:schemeClr val="bg1"/>
              </a:buClr>
              <a:buFont typeface="Wingdings" panose="05000000000000000000" pitchFamily="2" charset="2"/>
              <a:buChar char="Ø"/>
            </a:pPr>
            <a:r>
              <a:rPr lang="en-US" altLang="en-US" sz="3200" smtClean="0"/>
              <a:t>PCA</a:t>
            </a:r>
          </a:p>
          <a:p>
            <a:pPr marL="1354138" lvl="3" indent="-457200" eaLnBrk="1" hangingPunct="1">
              <a:lnSpc>
                <a:spcPct val="90000"/>
              </a:lnSpc>
              <a:buClr>
                <a:schemeClr val="bg1"/>
              </a:buClr>
              <a:buFont typeface="Wingdings" panose="05000000000000000000" pitchFamily="2" charset="2"/>
              <a:buChar char="Ø"/>
            </a:pPr>
            <a:r>
              <a:rPr lang="en-US" altLang="en-US" sz="3200" smtClean="0"/>
              <a:t>Factor analysis</a:t>
            </a:r>
          </a:p>
          <a:p>
            <a:pPr marL="1011238" lvl="2" indent="-571500" eaLnBrk="1" hangingPunct="1">
              <a:lnSpc>
                <a:spcPct val="90000"/>
              </a:lnSpc>
              <a:buClr>
                <a:schemeClr val="bg1"/>
              </a:buClr>
              <a:buFont typeface="Wingdings" panose="05000000000000000000" pitchFamily="2" charset="2"/>
              <a:buChar char="§"/>
            </a:pPr>
            <a:r>
              <a:rPr lang="en-US" altLang="en-US" sz="3600" smtClean="0"/>
              <a:t>Group people into groups or clusters based on variable patterns</a:t>
            </a:r>
          </a:p>
          <a:p>
            <a:pPr marL="1354138" lvl="3" indent="-457200" eaLnBrk="1" hangingPunct="1">
              <a:lnSpc>
                <a:spcPct val="90000"/>
              </a:lnSpc>
              <a:buClr>
                <a:schemeClr val="bg1"/>
              </a:buClr>
              <a:buFont typeface="Wingdings" panose="05000000000000000000" pitchFamily="2" charset="2"/>
              <a:buChar char="Ø"/>
            </a:pPr>
            <a:r>
              <a:rPr lang="en-US" altLang="en-US" sz="3200" smtClean="0"/>
              <a:t>Cluster analysis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154113" y="677863"/>
            <a:ext cx="8672512" cy="1316037"/>
          </a:xfrm>
        </p:spPr>
        <p:txBody>
          <a:bodyPr/>
          <a:lstStyle/>
          <a:p>
            <a:pPr algn="l" eaLnBrk="1"/>
            <a:r>
              <a:rPr lang="en-US" altLang="en-US" smtClean="0"/>
              <a:t>CA: ANOVA in reverse</a:t>
            </a:r>
          </a:p>
        </p:txBody>
      </p:sp>
      <p:sp>
        <p:nvSpPr>
          <p:cNvPr id="14339" name="Content Placeholder 2"/>
          <p:cNvSpPr>
            <a:spLocks noGrp="1"/>
          </p:cNvSpPr>
          <p:nvPr>
            <p:ph idx="1"/>
          </p:nvPr>
        </p:nvSpPr>
        <p:spPr>
          <a:xfrm>
            <a:off x="1154113" y="1993900"/>
            <a:ext cx="8077200" cy="5062538"/>
          </a:xfrm>
        </p:spPr>
        <p:txBody>
          <a:bodyPr/>
          <a:lstStyle/>
          <a:p>
            <a:pPr marL="0" indent="0" eaLnBrk="1"/>
            <a:endParaRPr lang="en-US" altLang="en-US" dirty="0" smtClean="0"/>
          </a:p>
          <a:p>
            <a:pPr marL="0" indent="0" eaLnBrk="1"/>
            <a:endParaRPr lang="en-US" altLang="en-US" dirty="0" smtClean="0"/>
          </a:p>
          <a:p>
            <a:pPr marL="0" indent="0" eaLnBrk="1"/>
            <a:endParaRPr lang="en-US" altLang="en-US" dirty="0" smtClean="0"/>
          </a:p>
          <a:p>
            <a:pPr marL="0" indent="0" eaLnBrk="1"/>
            <a:endParaRPr lang="en-US" altLang="en-US" dirty="0" smtClean="0"/>
          </a:p>
          <a:p>
            <a:pPr marL="0" indent="0" eaLnBrk="1"/>
            <a:r>
              <a:rPr lang="en-US" altLang="en-US" dirty="0" smtClean="0"/>
              <a:t>In ANOVA participants are assigned into </a:t>
            </a:r>
            <a:r>
              <a:rPr lang="en-US" altLang="en-US" dirty="0" smtClean="0">
                <a:solidFill>
                  <a:srgbClr val="FFC000"/>
                </a:solidFill>
              </a:rPr>
              <a:t>known groups</a:t>
            </a:r>
            <a:r>
              <a:rPr lang="en-US" altLang="en-US" dirty="0" smtClean="0"/>
              <a:t>. </a:t>
            </a:r>
          </a:p>
          <a:p>
            <a:pPr marL="0" indent="0" eaLnBrk="1"/>
            <a:r>
              <a:rPr lang="en-US" altLang="en-US" dirty="0" smtClean="0"/>
              <a:t>In cluster analysis </a:t>
            </a:r>
            <a:r>
              <a:rPr lang="en-US" altLang="en-US" dirty="0" smtClean="0">
                <a:solidFill>
                  <a:srgbClr val="FFC000"/>
                </a:solidFill>
              </a:rPr>
              <a:t>groups are created </a:t>
            </a:r>
            <a:r>
              <a:rPr lang="en-US" altLang="en-US" dirty="0" smtClean="0"/>
              <a:t>based on the attitudinal or behavioral patterns with reference to certain independent variables.</a:t>
            </a:r>
          </a:p>
        </p:txBody>
      </p:sp>
      <p:pic>
        <p:nvPicPr>
          <p:cNvPr id="14340" name="Picture 2" descr="http://liquidchurch.typepad.com/.a/6a00d83452b50669e2017ee8329246970d-800wi"/>
          <p:cNvPicPr>
            <a:picLocks noChangeAspect="1" noChangeArrowheads="1"/>
          </p:cNvPicPr>
          <p:nvPr/>
        </p:nvPicPr>
        <p:blipFill>
          <a:blip r:embed="rId2"/>
          <a:srcRect/>
          <a:stretch>
            <a:fillRect/>
          </a:stretch>
        </p:blipFill>
        <p:spPr bwMode="auto">
          <a:xfrm>
            <a:off x="5136007" y="1993900"/>
            <a:ext cx="4057650" cy="2284413"/>
          </a:xfrm>
          <a:prstGeom prst="rect">
            <a:avLst/>
          </a:prstGeom>
          <a:noFill/>
          <a:ln w="9525">
            <a:solidFill>
              <a:schemeClr val="bg1"/>
            </a:solidFill>
            <a:prstDash val="solid"/>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a:r>
              <a:rPr lang="en-US" altLang="en-US" smtClean="0"/>
              <a:t>Discriminant analysis (DA)</a:t>
            </a:r>
          </a:p>
        </p:txBody>
      </p:sp>
      <p:sp>
        <p:nvSpPr>
          <p:cNvPr id="15363" name="Content Placeholder 2"/>
          <p:cNvSpPr>
            <a:spLocks noGrp="1"/>
          </p:cNvSpPr>
          <p:nvPr>
            <p:ph idx="1"/>
          </p:nvPr>
        </p:nvSpPr>
        <p:spPr/>
        <p:txBody>
          <a:bodyPr/>
          <a:lstStyle/>
          <a:p>
            <a:pPr marL="457200" indent="-457200" eaLnBrk="1">
              <a:buClr>
                <a:schemeClr val="bg1"/>
              </a:buClr>
              <a:buFont typeface="Wingdings" panose="05000000000000000000" pitchFamily="2" charset="2"/>
              <a:buChar char="§"/>
            </a:pPr>
            <a:r>
              <a:rPr lang="en-US" altLang="en-US" dirty="0" smtClean="0"/>
              <a:t>There is a test procedure that is similar to cluster analysis: Discriminant analysis (DA)</a:t>
            </a:r>
          </a:p>
          <a:p>
            <a:pPr marL="457200" indent="-457200" eaLnBrk="1">
              <a:buClr>
                <a:schemeClr val="bg1"/>
              </a:buClr>
              <a:buFont typeface="Wingdings" panose="05000000000000000000" pitchFamily="2" charset="2"/>
              <a:buChar char="§"/>
            </a:pPr>
            <a:r>
              <a:rPr lang="en-US" altLang="en-US" dirty="0" smtClean="0"/>
              <a:t>But in DA both the number of groups (clusters) and their content are </a:t>
            </a:r>
            <a:r>
              <a:rPr lang="en-US" altLang="en-US" dirty="0" smtClean="0">
                <a:solidFill>
                  <a:srgbClr val="FFC000"/>
                </a:solidFill>
              </a:rPr>
              <a:t>known</a:t>
            </a:r>
            <a:r>
              <a:rPr lang="en-US" altLang="en-US" dirty="0" smtClean="0"/>
              <a:t>. Based on the known information (examples), you assign the new or unknown observations into the </a:t>
            </a:r>
            <a:r>
              <a:rPr lang="en-US" altLang="en-US" dirty="0" smtClean="0">
                <a:solidFill>
                  <a:srgbClr val="FFC000"/>
                </a:solidFill>
              </a:rPr>
              <a:t>existing </a:t>
            </a:r>
            <a:r>
              <a:rPr lang="en-US" altLang="en-US" dirty="0" smtClean="0">
                <a:solidFill>
                  <a:srgbClr val="FFC000"/>
                </a:solidFill>
              </a:rPr>
              <a:t>groups.</a:t>
            </a:r>
            <a:endParaRPr lang="en-US" altLang="en-US" dirty="0" smtClean="0">
              <a:solidFill>
                <a:srgbClr val="FFC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25513" y="690563"/>
            <a:ext cx="8567737" cy="1260475"/>
          </a:xfrm>
        </p:spPr>
        <p:txBody>
          <a:bodyPr/>
          <a:lstStyle/>
          <a:p>
            <a:pPr eaLnBrk="1"/>
            <a:r>
              <a:rPr lang="en-US" altLang="en-US" smtClean="0"/>
              <a:t>Cluster analysis</a:t>
            </a:r>
          </a:p>
        </p:txBody>
      </p:sp>
      <p:sp>
        <p:nvSpPr>
          <p:cNvPr id="22531" name="Content Placeholder 2"/>
          <p:cNvSpPr>
            <a:spLocks noGrp="1"/>
          </p:cNvSpPr>
          <p:nvPr>
            <p:ph idx="1"/>
          </p:nvPr>
        </p:nvSpPr>
        <p:spPr>
          <a:xfrm>
            <a:off x="1077913" y="1951038"/>
            <a:ext cx="8582025" cy="5124450"/>
          </a:xfrm>
        </p:spPr>
        <p:txBody>
          <a:bodyPr/>
          <a:lstStyle/>
          <a:p>
            <a:pPr eaLnBrk="1">
              <a:defRPr/>
            </a:pPr>
            <a:r>
              <a:rPr lang="en-US" altLang="en-US" dirty="0" smtClean="0">
                <a:solidFill>
                  <a:srgbClr val="FFC000"/>
                </a:solidFill>
              </a:rPr>
              <a:t>Types</a:t>
            </a:r>
            <a:r>
              <a:rPr lang="en-US" altLang="en-US" dirty="0" smtClean="0">
                <a:solidFill>
                  <a:srgbClr val="FFC000"/>
                </a:solidFill>
              </a:rPr>
              <a:t>:</a:t>
            </a:r>
          </a:p>
          <a:p>
            <a:pPr lvl="1" eaLnBrk="1">
              <a:defRPr/>
            </a:pPr>
            <a:r>
              <a:rPr lang="en-US" altLang="en-US" sz="3200" dirty="0"/>
              <a:t>K-mean </a:t>
            </a:r>
            <a:r>
              <a:rPr lang="en-US" altLang="en-US" sz="3200" dirty="0" smtClean="0"/>
              <a:t>clustering (SAS, JMP, SPSS)</a:t>
            </a:r>
            <a:endParaRPr lang="en-US" altLang="en-US" sz="3200" dirty="0"/>
          </a:p>
          <a:p>
            <a:pPr lvl="1" eaLnBrk="1">
              <a:defRPr/>
            </a:pPr>
            <a:r>
              <a:rPr lang="en-US" altLang="en-US" sz="3200" dirty="0" smtClean="0"/>
              <a:t>Density-based </a:t>
            </a:r>
            <a:r>
              <a:rPr lang="en-US" altLang="en-US" sz="3200" dirty="0" smtClean="0"/>
              <a:t>clustering </a:t>
            </a:r>
            <a:r>
              <a:rPr lang="en-US" altLang="en-US" sz="3200" dirty="0" smtClean="0"/>
              <a:t>(SAS)</a:t>
            </a:r>
            <a:endParaRPr lang="en-US" altLang="en-US" sz="3200" dirty="0" smtClean="0"/>
          </a:p>
          <a:p>
            <a:pPr lvl="1" eaLnBrk="1">
              <a:defRPr/>
            </a:pPr>
            <a:r>
              <a:rPr lang="en-US" altLang="en-US" sz="3200" dirty="0" smtClean="0"/>
              <a:t>Hierarchical clustering (SAS, JMP, SPSS)</a:t>
            </a:r>
            <a:endParaRPr lang="en-US" altLang="en-US" sz="3200" dirty="0" smtClean="0"/>
          </a:p>
          <a:p>
            <a:pPr lvl="1" eaLnBrk="1">
              <a:defRPr/>
            </a:pPr>
            <a:r>
              <a:rPr lang="en-US" altLang="en-US" sz="3200" dirty="0" smtClean="0"/>
              <a:t>Two-step </a:t>
            </a:r>
            <a:r>
              <a:rPr lang="en-US" altLang="en-US" sz="3200" dirty="0" smtClean="0"/>
              <a:t>clustering (SPSS)</a:t>
            </a:r>
            <a:endParaRPr lang="en-US" altLang="en-US" sz="3200" dirty="0" smtClean="0"/>
          </a:p>
          <a:p>
            <a:pPr eaLnBrk="1">
              <a:defRPr/>
            </a:pPr>
            <a:r>
              <a:rPr lang="en-US" altLang="en-US" dirty="0" smtClean="0">
                <a:solidFill>
                  <a:srgbClr val="FFC000"/>
                </a:solidFill>
              </a:rPr>
              <a:t>Warning</a:t>
            </a:r>
            <a:r>
              <a:rPr lang="en-US" altLang="en-US" dirty="0" smtClean="0"/>
              <a:t>: If there are too many missing data, no clustering algorithm can yield good results.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990600" y="742950"/>
            <a:ext cx="8567738" cy="1085850"/>
          </a:xfrm>
        </p:spPr>
        <p:txBody>
          <a:bodyPr/>
          <a:lstStyle/>
          <a:p>
            <a:pPr eaLnBrk="1"/>
            <a:r>
              <a:rPr lang="en-US" altLang="en-US" smtClean="0"/>
              <a:t>Eye-balling? </a:t>
            </a:r>
          </a:p>
        </p:txBody>
      </p:sp>
      <p:sp>
        <p:nvSpPr>
          <p:cNvPr id="23555" name="Content Placeholder 2"/>
          <p:cNvSpPr>
            <a:spLocks noGrp="1"/>
          </p:cNvSpPr>
          <p:nvPr>
            <p:ph idx="1"/>
          </p:nvPr>
        </p:nvSpPr>
        <p:spPr>
          <a:xfrm>
            <a:off x="1077913" y="1825625"/>
            <a:ext cx="8458200" cy="2335213"/>
          </a:xfrm>
        </p:spPr>
        <p:txBody>
          <a:bodyPr/>
          <a:lstStyle/>
          <a:p>
            <a:pPr eaLnBrk="1">
              <a:defRPr/>
            </a:pPr>
            <a:r>
              <a:rPr lang="en-US" altLang="en-US" sz="3086" dirty="0" smtClean="0"/>
              <a:t>In a two-dimensional data set (X and Y only), you can “eye-ball” the graph to assign clusters. But it may be </a:t>
            </a:r>
            <a:r>
              <a:rPr lang="en-US" altLang="en-US" sz="3086" dirty="0" smtClean="0">
                <a:solidFill>
                  <a:srgbClr val="FFC000"/>
                </a:solidFill>
              </a:rPr>
              <a:t>subjective</a:t>
            </a:r>
            <a:r>
              <a:rPr lang="en-US" altLang="en-US" sz="3086" dirty="0" smtClean="0"/>
              <a:t>. </a:t>
            </a:r>
          </a:p>
          <a:p>
            <a:pPr eaLnBrk="1">
              <a:defRPr/>
            </a:pPr>
            <a:r>
              <a:rPr lang="en-US" altLang="en-US" sz="3086" dirty="0" smtClean="0"/>
              <a:t>When there are </a:t>
            </a:r>
            <a:r>
              <a:rPr lang="en-US" altLang="en-US" sz="3086" dirty="0" smtClean="0">
                <a:solidFill>
                  <a:srgbClr val="FFC000"/>
                </a:solidFill>
              </a:rPr>
              <a:t>more than two dimensions</a:t>
            </a:r>
            <a:r>
              <a:rPr lang="en-US" altLang="en-US" sz="3086" dirty="0" smtClean="0"/>
              <a:t>, assigning by looking is almost impossible.</a:t>
            </a:r>
          </a:p>
        </p:txBody>
      </p:sp>
      <p:pic>
        <p:nvPicPr>
          <p:cNvPr id="1741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513" y="4640263"/>
            <a:ext cx="8763000" cy="233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757238" y="503238"/>
            <a:ext cx="8566150" cy="1260475"/>
          </a:xfrm>
        </p:spPr>
        <p:txBody>
          <a:bodyPr/>
          <a:lstStyle/>
          <a:p>
            <a:pPr eaLnBrk="1"/>
            <a:r>
              <a:rPr lang="en-US" altLang="en-US" smtClean="0"/>
              <a:t>K-mean</a:t>
            </a:r>
          </a:p>
        </p:txBody>
      </p:sp>
      <p:sp>
        <p:nvSpPr>
          <p:cNvPr id="24579" name="Content Placeholder 2"/>
          <p:cNvSpPr>
            <a:spLocks noGrp="1"/>
          </p:cNvSpPr>
          <p:nvPr>
            <p:ph idx="1"/>
          </p:nvPr>
        </p:nvSpPr>
        <p:spPr>
          <a:xfrm>
            <a:off x="1001713" y="1847850"/>
            <a:ext cx="5299075" cy="5208588"/>
          </a:xfrm>
        </p:spPr>
        <p:txBody>
          <a:bodyPr/>
          <a:lstStyle/>
          <a:p>
            <a:pPr marL="457200" indent="-457200" eaLnBrk="1">
              <a:buClr>
                <a:schemeClr val="bg1"/>
              </a:buClr>
              <a:buFont typeface="Wingdings" panose="05000000000000000000" pitchFamily="2" charset="2"/>
              <a:buChar char="§"/>
              <a:defRPr/>
            </a:pPr>
            <a:r>
              <a:rPr lang="en-US" altLang="en-US" sz="3086" dirty="0" smtClean="0"/>
              <a:t>Select K points as the initial </a:t>
            </a:r>
            <a:r>
              <a:rPr lang="en-US" altLang="en-US" sz="3086" dirty="0" smtClean="0">
                <a:solidFill>
                  <a:srgbClr val="FFC000"/>
                </a:solidFill>
              </a:rPr>
              <a:t>centroids</a:t>
            </a:r>
          </a:p>
          <a:p>
            <a:pPr marL="457200" indent="-457200" eaLnBrk="1">
              <a:buClr>
                <a:schemeClr val="bg1"/>
              </a:buClr>
              <a:buFont typeface="Wingdings" panose="05000000000000000000" pitchFamily="2" charset="2"/>
              <a:buChar char="§"/>
              <a:defRPr/>
            </a:pPr>
            <a:r>
              <a:rPr lang="en-US" altLang="en-US" sz="3086" dirty="0" smtClean="0"/>
              <a:t>Assign points to different centroids based upon </a:t>
            </a:r>
            <a:r>
              <a:rPr lang="en-US" altLang="en-US" sz="3086" dirty="0" smtClean="0">
                <a:solidFill>
                  <a:srgbClr val="FFC000"/>
                </a:solidFill>
              </a:rPr>
              <a:t>proximity</a:t>
            </a:r>
          </a:p>
          <a:p>
            <a:pPr marL="457200" indent="-457200" eaLnBrk="1">
              <a:buClr>
                <a:schemeClr val="bg1"/>
              </a:buClr>
              <a:buFont typeface="Wingdings" panose="05000000000000000000" pitchFamily="2" charset="2"/>
              <a:buChar char="§"/>
              <a:defRPr/>
            </a:pPr>
            <a:r>
              <a:rPr lang="en-US" altLang="en-US" sz="3086" dirty="0" smtClean="0"/>
              <a:t>Re-evaluate the centroid of each group</a:t>
            </a:r>
          </a:p>
          <a:p>
            <a:pPr marL="457200" indent="-457200" eaLnBrk="1">
              <a:buClr>
                <a:schemeClr val="bg1"/>
              </a:buClr>
              <a:buFont typeface="Wingdings" panose="05000000000000000000" pitchFamily="2" charset="2"/>
              <a:buChar char="§"/>
              <a:defRPr/>
            </a:pPr>
            <a:r>
              <a:rPr lang="en-US" altLang="en-US" sz="3086" dirty="0" smtClean="0"/>
              <a:t>Repeat Step 2 and 3 until the best solution emerges (the centers are stable)</a:t>
            </a:r>
          </a:p>
        </p:txBody>
      </p:sp>
      <p:sp>
        <p:nvSpPr>
          <p:cNvPr id="4" name="Rectangle 3"/>
          <p:cNvSpPr/>
          <p:nvPr/>
        </p:nvSpPr>
        <p:spPr>
          <a:xfrm>
            <a:off x="6399213" y="1931988"/>
            <a:ext cx="3292475" cy="3371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a:lnSpc>
                <a:spcPct val="93000"/>
              </a:lnSpc>
              <a:buClr>
                <a:srgbClr val="000000"/>
              </a:buClr>
              <a:buSzPct val="100000"/>
              <a:buFont typeface="Times New Roman" panose="02020603050405020304" pitchFamily="18" charset="0"/>
              <a:buNone/>
              <a:defRPr/>
            </a:pPr>
            <a:endParaRPr lang="en-US">
              <a:ln>
                <a:solidFill>
                  <a:schemeClr val="tx1"/>
                </a:solidFill>
              </a:ln>
            </a:endParaRPr>
          </a:p>
        </p:txBody>
      </p:sp>
      <p:pic>
        <p:nvPicPr>
          <p:cNvPr id="19461" name="Picture 2" descr="http://upload.wikimedia.org/wikipedia/commons/thumb/d/d1/KMeans-density-data.svg/199px-KMeans-density-data.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7488" y="2100263"/>
            <a:ext cx="2960687"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Sometimes it doesn’t make sense</a:t>
            </a:r>
          </a:p>
        </p:txBody>
      </p:sp>
      <p:sp>
        <p:nvSpPr>
          <p:cNvPr id="20483" name="Content Placeholder 2"/>
          <p:cNvSpPr>
            <a:spLocks noGrp="1"/>
          </p:cNvSpPr>
          <p:nvPr>
            <p:ph idx="1"/>
          </p:nvPr>
        </p:nvSpPr>
        <p:spPr/>
        <p:txBody>
          <a:bodyPr/>
          <a:lstStyle/>
          <a:p>
            <a:endParaRPr lang="en-US" altLang="en-US" smtClean="0"/>
          </a:p>
        </p:txBody>
      </p:sp>
      <p:pic>
        <p:nvPicPr>
          <p:cNvPr id="2048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4113" y="2098675"/>
            <a:ext cx="8521700" cy="442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US" altLang="en-US" smtClean="0"/>
          </a:p>
        </p:txBody>
      </p:sp>
      <p:sp>
        <p:nvSpPr>
          <p:cNvPr id="21507" name="Content Placeholder 2"/>
          <p:cNvSpPr>
            <a:spLocks noGrp="1"/>
          </p:cNvSpPr>
          <p:nvPr>
            <p:ph idx="1"/>
          </p:nvPr>
        </p:nvSpPr>
        <p:spPr/>
        <p:txBody>
          <a:bodyPr/>
          <a:lstStyle/>
          <a:p>
            <a:endParaRPr lang="en-US" altLang="en-US" smtClean="0"/>
          </a:p>
        </p:txBody>
      </p:sp>
      <p:pic>
        <p:nvPicPr>
          <p:cNvPr id="2150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0475" y="1189038"/>
            <a:ext cx="41021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21313" y="1189038"/>
            <a:ext cx="4148137"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Do these 2 groups make sense?</a:t>
            </a:r>
          </a:p>
        </p:txBody>
      </p:sp>
      <p:sp>
        <p:nvSpPr>
          <p:cNvPr id="22531" name="Content Placeholder 2"/>
          <p:cNvSpPr>
            <a:spLocks noGrp="1"/>
          </p:cNvSpPr>
          <p:nvPr>
            <p:ph idx="1"/>
          </p:nvPr>
        </p:nvSpPr>
        <p:spPr/>
        <p:txBody>
          <a:bodyPr/>
          <a:lstStyle/>
          <a:p>
            <a:endParaRPr lang="en-US" altLang="en-US" smtClean="0"/>
          </a:p>
        </p:txBody>
      </p:sp>
      <p:pic>
        <p:nvPicPr>
          <p:cNvPr id="2253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7913" y="2105025"/>
            <a:ext cx="1997075" cy="256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62313" y="2105025"/>
            <a:ext cx="6372225"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Neither does this make sense</a:t>
            </a:r>
          </a:p>
        </p:txBody>
      </p:sp>
      <p:sp>
        <p:nvSpPr>
          <p:cNvPr id="23555" name="Content Placeholder 2"/>
          <p:cNvSpPr>
            <a:spLocks noGrp="1"/>
          </p:cNvSpPr>
          <p:nvPr>
            <p:ph idx="1"/>
          </p:nvPr>
        </p:nvSpPr>
        <p:spPr/>
        <p:txBody>
          <a:bodyPr/>
          <a:lstStyle/>
          <a:p>
            <a:r>
              <a:rPr lang="en-US" altLang="en-US" smtClean="0"/>
              <a:t>Johnson-transform </a:t>
            </a:r>
            <a:r>
              <a:rPr lang="en-US" altLang="en-US" smtClean="0">
                <a:sym typeface="Wingdings" panose="05000000000000000000" pitchFamily="2" charset="2"/>
              </a:rPr>
              <a:t> Within-cluster SD</a:t>
            </a:r>
            <a:endParaRPr lang="en-US" altLang="en-US" smtClean="0"/>
          </a:p>
        </p:txBody>
      </p:sp>
      <p:pic>
        <p:nvPicPr>
          <p:cNvPr id="2355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0913" y="2865438"/>
            <a:ext cx="5791200" cy="422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ChangeArrowheads="1"/>
          </p:cNvSpPr>
          <p:nvPr/>
        </p:nvSpPr>
        <p:spPr bwMode="auto">
          <a:xfrm>
            <a:off x="5546471" y="2255837"/>
            <a:ext cx="4114800" cy="4394200"/>
          </a:xfrm>
          <a:prstGeom prst="rect">
            <a:avLst/>
          </a:prstGeom>
          <a:solidFill>
            <a:schemeClr val="bg1"/>
          </a:solidFill>
          <a:ln w="9525" algn="ctr">
            <a:solidFill>
              <a:schemeClr val="tx1"/>
            </a:solidFill>
            <a:round/>
            <a:headEnd/>
            <a:tailEnd/>
          </a:ln>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18435" name="Title 1"/>
          <p:cNvSpPr>
            <a:spLocks noGrp="1"/>
          </p:cNvSpPr>
          <p:nvPr>
            <p:ph type="title"/>
          </p:nvPr>
        </p:nvSpPr>
        <p:spPr/>
        <p:txBody>
          <a:bodyPr/>
          <a:lstStyle/>
          <a:p>
            <a:r>
              <a:rPr lang="en-US" altLang="en-US" sz="4000" dirty="0" smtClean="0">
                <a:solidFill>
                  <a:srgbClr val="FFC000"/>
                </a:solidFill>
              </a:rPr>
              <a:t>D</a:t>
            </a:r>
            <a:r>
              <a:rPr lang="en-US" altLang="en-US" sz="4000" dirty="0" smtClean="0"/>
              <a:t>ensity-</a:t>
            </a:r>
            <a:r>
              <a:rPr lang="en-US" altLang="en-US" sz="4000" dirty="0" smtClean="0">
                <a:solidFill>
                  <a:srgbClr val="FFC000"/>
                </a:solidFill>
              </a:rPr>
              <a:t>b</a:t>
            </a:r>
            <a:r>
              <a:rPr lang="en-US" altLang="en-US" sz="4000" dirty="0" smtClean="0"/>
              <a:t>ased </a:t>
            </a:r>
            <a:r>
              <a:rPr lang="en-US" altLang="en-US" sz="4000" dirty="0" smtClean="0">
                <a:solidFill>
                  <a:srgbClr val="FFC000"/>
                </a:solidFill>
              </a:rPr>
              <a:t>S</a:t>
            </a:r>
            <a:r>
              <a:rPr lang="en-US" altLang="en-US" sz="4000" dirty="0" smtClean="0"/>
              <a:t>patial </a:t>
            </a:r>
            <a:r>
              <a:rPr lang="en-US" altLang="en-US" sz="4000" dirty="0" smtClean="0">
                <a:solidFill>
                  <a:srgbClr val="FFC000"/>
                </a:solidFill>
              </a:rPr>
              <a:t>C</a:t>
            </a:r>
            <a:r>
              <a:rPr lang="en-US" altLang="en-US" sz="4000" dirty="0" smtClean="0"/>
              <a:t>lustering of </a:t>
            </a:r>
            <a:r>
              <a:rPr lang="en-US" altLang="en-US" sz="4000" dirty="0" smtClean="0">
                <a:solidFill>
                  <a:srgbClr val="FFC000"/>
                </a:solidFill>
              </a:rPr>
              <a:t>A</a:t>
            </a:r>
            <a:r>
              <a:rPr lang="en-US" altLang="en-US" sz="4000" dirty="0" smtClean="0"/>
              <a:t>pplications with </a:t>
            </a:r>
            <a:r>
              <a:rPr lang="en-US" altLang="en-US" sz="4000" dirty="0" smtClean="0">
                <a:solidFill>
                  <a:srgbClr val="FFC000"/>
                </a:solidFill>
              </a:rPr>
              <a:t>N</a:t>
            </a:r>
            <a:r>
              <a:rPr lang="en-US" altLang="en-US" sz="4000" dirty="0" smtClean="0"/>
              <a:t>oise (DBSCAN)</a:t>
            </a:r>
            <a:endParaRPr lang="en-US" altLang="en-US" sz="4000" dirty="0" smtClean="0"/>
          </a:p>
        </p:txBody>
      </p:sp>
      <p:sp>
        <p:nvSpPr>
          <p:cNvPr id="3" name="Content Placeholder 2"/>
          <p:cNvSpPr>
            <a:spLocks noGrp="1"/>
          </p:cNvSpPr>
          <p:nvPr>
            <p:ph idx="1"/>
          </p:nvPr>
        </p:nvSpPr>
        <p:spPr>
          <a:xfrm>
            <a:off x="958914" y="2255837"/>
            <a:ext cx="4541837" cy="4897437"/>
          </a:xfrm>
        </p:spPr>
        <p:txBody>
          <a:bodyPr/>
          <a:lstStyle/>
          <a:p>
            <a:pPr marL="457200" indent="-457200">
              <a:buClr>
                <a:schemeClr val="bg1"/>
              </a:buClr>
              <a:buFont typeface="Wingdings" panose="05000000000000000000" pitchFamily="2" charset="2"/>
              <a:buChar char="§"/>
              <a:defRPr/>
            </a:pPr>
            <a:r>
              <a:rPr lang="en-US" dirty="0" smtClean="0"/>
              <a:t>Groups nearest neighbors together.</a:t>
            </a:r>
          </a:p>
          <a:p>
            <a:pPr marL="457200" indent="-457200">
              <a:buClr>
                <a:schemeClr val="bg1"/>
              </a:buClr>
              <a:buFont typeface="Wingdings" panose="05000000000000000000" pitchFamily="2" charset="2"/>
              <a:buChar char="§"/>
              <a:defRPr/>
            </a:pPr>
            <a:r>
              <a:rPr lang="en-US" dirty="0" smtClean="0"/>
              <a:t>Available in SAS/Stat</a:t>
            </a:r>
          </a:p>
          <a:p>
            <a:pPr marL="457200" indent="-457200">
              <a:buClr>
                <a:schemeClr val="bg1"/>
              </a:buClr>
              <a:buFont typeface="Wingdings" panose="05000000000000000000" pitchFamily="2" charset="2"/>
              <a:buChar char="§"/>
              <a:defRPr/>
            </a:pPr>
            <a:r>
              <a:rPr lang="en-US" dirty="0" smtClean="0"/>
              <a:t>Invented in 1996</a:t>
            </a:r>
          </a:p>
          <a:p>
            <a:pPr marL="457200" indent="-457200">
              <a:buClr>
                <a:schemeClr val="bg1"/>
              </a:buClr>
              <a:buFont typeface="Wingdings" panose="05000000000000000000" pitchFamily="2" charset="2"/>
              <a:buChar char="§"/>
              <a:defRPr/>
            </a:pPr>
            <a:r>
              <a:rPr lang="en-US" dirty="0" smtClean="0"/>
              <a:t>In </a:t>
            </a:r>
            <a:r>
              <a:rPr lang="en-US" dirty="0" smtClean="0"/>
              <a:t>2014 the algorithm won the Test of Time Award at Knowledge Discovery and Data Mining Conference.</a:t>
            </a:r>
          </a:p>
          <a:p>
            <a:pPr>
              <a:defRPr/>
            </a:pPr>
            <a:endParaRPr lang="en-US" dirty="0" smtClean="0"/>
          </a:p>
        </p:txBody>
      </p:sp>
      <p:pic>
        <p:nvPicPr>
          <p:cNvPr id="18437" name="Picture 2" descr="https://upload.wikimedia.org/wikipedia/commons/thumb/0/05/DBSCAN-density-data.svg/2000px-DBSCAN-density-data.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3321" y="2713037"/>
            <a:ext cx="37211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ChangeArrowheads="1"/>
          </p:cNvSpPr>
          <p:nvPr/>
        </p:nvSpPr>
        <p:spPr bwMode="auto">
          <a:xfrm>
            <a:off x="5546471" y="2255837"/>
            <a:ext cx="4114800" cy="4394200"/>
          </a:xfrm>
          <a:prstGeom prst="rect">
            <a:avLst/>
          </a:prstGeom>
          <a:solidFill>
            <a:schemeClr val="bg1"/>
          </a:solidFill>
          <a:ln w="9525" algn="ctr">
            <a:solidFill>
              <a:schemeClr val="tx1"/>
            </a:solidFill>
            <a:round/>
            <a:headEnd/>
            <a:tailEnd/>
          </a:ln>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18435" name="Title 1"/>
          <p:cNvSpPr>
            <a:spLocks noGrp="1"/>
          </p:cNvSpPr>
          <p:nvPr>
            <p:ph type="title"/>
          </p:nvPr>
        </p:nvSpPr>
        <p:spPr/>
        <p:txBody>
          <a:bodyPr/>
          <a:lstStyle/>
          <a:p>
            <a:r>
              <a:rPr lang="en-US" altLang="en-US" sz="4000" dirty="0" smtClean="0">
                <a:solidFill>
                  <a:srgbClr val="FFC000"/>
                </a:solidFill>
              </a:rPr>
              <a:t>D</a:t>
            </a:r>
            <a:r>
              <a:rPr lang="en-US" altLang="en-US" sz="4000" dirty="0" smtClean="0"/>
              <a:t>ensity-</a:t>
            </a:r>
            <a:r>
              <a:rPr lang="en-US" altLang="en-US" sz="4000" dirty="0" smtClean="0">
                <a:solidFill>
                  <a:srgbClr val="FFC000"/>
                </a:solidFill>
              </a:rPr>
              <a:t>b</a:t>
            </a:r>
            <a:r>
              <a:rPr lang="en-US" altLang="en-US" sz="4000" dirty="0" smtClean="0"/>
              <a:t>ased </a:t>
            </a:r>
            <a:r>
              <a:rPr lang="en-US" altLang="en-US" sz="4000" dirty="0" smtClean="0">
                <a:solidFill>
                  <a:srgbClr val="FFC000"/>
                </a:solidFill>
              </a:rPr>
              <a:t>S</a:t>
            </a:r>
            <a:r>
              <a:rPr lang="en-US" altLang="en-US" sz="4000" dirty="0" smtClean="0"/>
              <a:t>patial </a:t>
            </a:r>
            <a:r>
              <a:rPr lang="en-US" altLang="en-US" sz="4000" dirty="0" smtClean="0">
                <a:solidFill>
                  <a:srgbClr val="FFC000"/>
                </a:solidFill>
              </a:rPr>
              <a:t>C</a:t>
            </a:r>
            <a:r>
              <a:rPr lang="en-US" altLang="en-US" sz="4000" dirty="0" smtClean="0"/>
              <a:t>lustering of </a:t>
            </a:r>
            <a:r>
              <a:rPr lang="en-US" altLang="en-US" sz="4000" dirty="0" smtClean="0">
                <a:solidFill>
                  <a:srgbClr val="FFC000"/>
                </a:solidFill>
              </a:rPr>
              <a:t>A</a:t>
            </a:r>
            <a:r>
              <a:rPr lang="en-US" altLang="en-US" sz="4000" dirty="0" smtClean="0"/>
              <a:t>pplications with </a:t>
            </a:r>
            <a:r>
              <a:rPr lang="en-US" altLang="en-US" sz="4000" dirty="0" smtClean="0">
                <a:solidFill>
                  <a:srgbClr val="FFC000"/>
                </a:solidFill>
              </a:rPr>
              <a:t>N</a:t>
            </a:r>
            <a:r>
              <a:rPr lang="en-US" altLang="en-US" sz="4000" dirty="0" smtClean="0"/>
              <a:t>oise (DBSCAN)</a:t>
            </a:r>
            <a:endParaRPr lang="en-US" altLang="en-US" sz="4000" dirty="0" smtClean="0"/>
          </a:p>
        </p:txBody>
      </p:sp>
      <p:sp>
        <p:nvSpPr>
          <p:cNvPr id="3" name="Content Placeholder 2"/>
          <p:cNvSpPr>
            <a:spLocks noGrp="1"/>
          </p:cNvSpPr>
          <p:nvPr>
            <p:ph idx="1"/>
          </p:nvPr>
        </p:nvSpPr>
        <p:spPr>
          <a:xfrm>
            <a:off x="958914" y="2255837"/>
            <a:ext cx="4390707" cy="4897437"/>
          </a:xfrm>
        </p:spPr>
        <p:txBody>
          <a:bodyPr/>
          <a:lstStyle/>
          <a:p>
            <a:pPr marL="457200" indent="-457200">
              <a:buClr>
                <a:schemeClr val="bg1"/>
              </a:buClr>
              <a:buFont typeface="Wingdings" panose="05000000000000000000" pitchFamily="2" charset="2"/>
              <a:buChar char="§"/>
              <a:defRPr/>
            </a:pPr>
            <a:r>
              <a:rPr lang="en-US" dirty="0" smtClean="0"/>
              <a:t>Unlike K-mean, it may not form an ellipse based on a centroid. </a:t>
            </a:r>
            <a:endParaRPr lang="en-US" dirty="0" smtClean="0"/>
          </a:p>
          <a:p>
            <a:pPr marL="457200" indent="-457200">
              <a:buClr>
                <a:schemeClr val="bg1"/>
              </a:buClr>
              <a:buFont typeface="Wingdings" panose="05000000000000000000" pitchFamily="2" charset="2"/>
              <a:buChar char="§"/>
              <a:defRPr/>
            </a:pPr>
            <a:r>
              <a:rPr lang="en-US" dirty="0" smtClean="0"/>
              <a:t>Could be a string-shaped cluster.</a:t>
            </a:r>
          </a:p>
          <a:p>
            <a:pPr marL="457200" indent="-457200">
              <a:buClr>
                <a:schemeClr val="bg1"/>
              </a:buClr>
              <a:buFont typeface="Wingdings" panose="05000000000000000000" pitchFamily="2" charset="2"/>
              <a:buChar char="§"/>
              <a:defRPr/>
            </a:pPr>
            <a:r>
              <a:rPr lang="en-US" dirty="0" smtClean="0"/>
              <a:t>Outlier/noise excluded</a:t>
            </a:r>
            <a:endParaRPr lang="en-US" dirty="0" smtClean="0"/>
          </a:p>
          <a:p>
            <a:pPr>
              <a:defRPr/>
            </a:pPr>
            <a:endParaRPr lang="en-US" dirty="0" smtClean="0"/>
          </a:p>
        </p:txBody>
      </p:sp>
      <p:pic>
        <p:nvPicPr>
          <p:cNvPr id="18437" name="Picture 2" descr="https://upload.wikimedia.org/wikipedia/commons/thumb/0/05/DBSCAN-density-data.svg/2000px-DBSCAN-density-data.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3321" y="2713037"/>
            <a:ext cx="37211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713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757238" y="671513"/>
            <a:ext cx="5349874" cy="1260475"/>
          </a:xfrm>
        </p:spPr>
        <p:txBody>
          <a:bodyPr/>
          <a:lstStyle/>
          <a:p>
            <a:pPr eaLnBrk="1"/>
            <a:r>
              <a:rPr lang="en-US" altLang="en-US" sz="3600" dirty="0" smtClean="0">
                <a:solidFill>
                  <a:schemeClr val="bg1"/>
                </a:solidFill>
              </a:rPr>
              <a:t>Hierarchical clustering</a:t>
            </a:r>
          </a:p>
        </p:txBody>
      </p:sp>
      <p:sp>
        <p:nvSpPr>
          <p:cNvPr id="37891" name="Content Placeholder 2"/>
          <p:cNvSpPr>
            <a:spLocks noGrp="1"/>
          </p:cNvSpPr>
          <p:nvPr>
            <p:ph idx="1"/>
          </p:nvPr>
        </p:nvSpPr>
        <p:spPr>
          <a:xfrm>
            <a:off x="1001713" y="2016125"/>
            <a:ext cx="4800599" cy="4535488"/>
          </a:xfrm>
        </p:spPr>
        <p:txBody>
          <a:bodyPr/>
          <a:lstStyle/>
          <a:p>
            <a:pPr marL="628650" indent="-571500" eaLnBrk="1">
              <a:buClr>
                <a:schemeClr val="bg1"/>
              </a:buClr>
              <a:buFont typeface="Wingdings" panose="05000000000000000000" pitchFamily="2" charset="2"/>
              <a:buChar char="§"/>
              <a:defRPr/>
            </a:pPr>
            <a:r>
              <a:rPr lang="en-US" altLang="en-US" dirty="0"/>
              <a:t>G</a:t>
            </a:r>
            <a:r>
              <a:rPr lang="en-US" altLang="en-US" dirty="0" smtClean="0"/>
              <a:t>rouping/matching people like what e-harmony and Christian-Mingle do. </a:t>
            </a:r>
          </a:p>
          <a:p>
            <a:pPr marL="628650" indent="-571500" eaLnBrk="1">
              <a:buClr>
                <a:schemeClr val="bg1"/>
              </a:buClr>
              <a:buFont typeface="Wingdings" panose="05000000000000000000" pitchFamily="2" charset="2"/>
              <a:buChar char="§"/>
              <a:defRPr/>
            </a:pPr>
            <a:r>
              <a:rPr lang="en-US" altLang="en-US" dirty="0" smtClean="0"/>
              <a:t>Who is the best match? </a:t>
            </a:r>
          </a:p>
          <a:p>
            <a:pPr marL="628650" indent="-571500" eaLnBrk="1">
              <a:buClr>
                <a:schemeClr val="bg1"/>
              </a:buClr>
              <a:buFont typeface="Wingdings" panose="05000000000000000000" pitchFamily="2" charset="2"/>
              <a:buChar char="§"/>
              <a:defRPr/>
            </a:pPr>
            <a:r>
              <a:rPr lang="en-US" altLang="en-US" dirty="0" smtClean="0"/>
              <a:t>Who is the second best? The third…etc.</a:t>
            </a:r>
          </a:p>
          <a:p>
            <a:pPr lvl="1" eaLnBrk="1">
              <a:defRPr/>
            </a:pPr>
            <a:endParaRPr lang="en-US" altLang="en-US" dirty="0" smtClean="0">
              <a:solidFill>
                <a:srgbClr val="FF0000"/>
              </a:solidFill>
            </a:endParaRPr>
          </a:p>
          <a:p>
            <a:pPr eaLnBrk="1">
              <a:defRPr/>
            </a:pPr>
            <a:endParaRPr lang="en-US" altLang="en-US" dirty="0" smtClean="0"/>
          </a:p>
        </p:txBody>
      </p:sp>
      <p:pic>
        <p:nvPicPr>
          <p:cNvPr id="2" name="Picture 1"/>
          <p:cNvPicPr>
            <a:picLocks noChangeAspect="1"/>
          </p:cNvPicPr>
          <p:nvPr/>
        </p:nvPicPr>
        <p:blipFill>
          <a:blip r:embed="rId2"/>
          <a:stretch>
            <a:fillRect/>
          </a:stretch>
        </p:blipFill>
        <p:spPr>
          <a:xfrm>
            <a:off x="6083969" y="1036637"/>
            <a:ext cx="3356283" cy="58674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25463" y="808037"/>
            <a:ext cx="5962650" cy="1123951"/>
          </a:xfrm>
        </p:spPr>
        <p:txBody>
          <a:bodyPr/>
          <a:lstStyle/>
          <a:p>
            <a:pPr eaLnBrk="1"/>
            <a:r>
              <a:rPr lang="en-US" altLang="en-US" sz="4000" dirty="0" smtClean="0">
                <a:solidFill>
                  <a:schemeClr val="bg1"/>
                </a:solidFill>
              </a:rPr>
              <a:t>Hierarchical clustering</a:t>
            </a:r>
          </a:p>
        </p:txBody>
      </p:sp>
      <p:sp>
        <p:nvSpPr>
          <p:cNvPr id="25603" name="Content Placeholder 2"/>
          <p:cNvSpPr>
            <a:spLocks noGrp="1"/>
          </p:cNvSpPr>
          <p:nvPr>
            <p:ph idx="1"/>
          </p:nvPr>
        </p:nvSpPr>
        <p:spPr>
          <a:xfrm>
            <a:off x="1001713" y="2016125"/>
            <a:ext cx="4876799" cy="4535488"/>
          </a:xfrm>
        </p:spPr>
        <p:txBody>
          <a:bodyPr/>
          <a:lstStyle/>
          <a:p>
            <a:pPr marL="457200" indent="-457200" eaLnBrk="1">
              <a:buClr>
                <a:schemeClr val="bg1"/>
              </a:buClr>
              <a:buFont typeface="Wingdings" panose="05000000000000000000" pitchFamily="2" charset="2"/>
              <a:buChar char="§"/>
            </a:pPr>
            <a:r>
              <a:rPr lang="en-US" altLang="en-US" sz="2800" dirty="0" smtClean="0">
                <a:solidFill>
                  <a:srgbClr val="FF0000"/>
                </a:solidFill>
              </a:rPr>
              <a:t>Top-down</a:t>
            </a:r>
            <a:r>
              <a:rPr lang="en-US" altLang="en-US" sz="2800" dirty="0" smtClean="0"/>
              <a:t> or Divisive: start with one group and then partition the data step by step according to the matrices</a:t>
            </a:r>
          </a:p>
          <a:p>
            <a:pPr marL="457200" indent="-457200" eaLnBrk="1">
              <a:buClr>
                <a:schemeClr val="bg1"/>
              </a:buClr>
              <a:buFont typeface="Wingdings" panose="05000000000000000000" pitchFamily="2" charset="2"/>
              <a:buChar char="§"/>
            </a:pPr>
            <a:r>
              <a:rPr lang="en-US" altLang="en-US" sz="2800" dirty="0" smtClean="0">
                <a:solidFill>
                  <a:srgbClr val="FF0000"/>
                </a:solidFill>
              </a:rPr>
              <a:t>Bottom-up</a:t>
            </a:r>
            <a:r>
              <a:rPr lang="en-US" altLang="en-US" sz="2800" dirty="0" smtClean="0"/>
              <a:t> or Agglomerative: start with one single piece of datum and then merge it with others to form larger groups </a:t>
            </a:r>
          </a:p>
          <a:p>
            <a:pPr lvl="1" eaLnBrk="1"/>
            <a:endParaRPr lang="en-US" altLang="en-US" dirty="0" smtClean="0">
              <a:solidFill>
                <a:srgbClr val="FF0000"/>
              </a:solidFill>
            </a:endParaRPr>
          </a:p>
          <a:p>
            <a:pPr eaLnBrk="1"/>
            <a:endParaRPr lang="en-US" altLang="en-US" dirty="0" smtClean="0"/>
          </a:p>
        </p:txBody>
      </p:sp>
      <p:pic>
        <p:nvPicPr>
          <p:cNvPr id="5" name="Picture 4"/>
          <p:cNvPicPr>
            <a:picLocks noChangeAspect="1"/>
          </p:cNvPicPr>
          <p:nvPr/>
        </p:nvPicPr>
        <p:blipFill>
          <a:blip r:embed="rId2"/>
          <a:stretch>
            <a:fillRect/>
          </a:stretch>
        </p:blipFill>
        <p:spPr>
          <a:xfrm>
            <a:off x="6183312" y="1036637"/>
            <a:ext cx="3356283" cy="5867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a:xfrm>
            <a:off x="971550" y="1112838"/>
            <a:ext cx="8675688" cy="1319212"/>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Example: Clustering recovering mental patients</a:t>
            </a:r>
          </a:p>
        </p:txBody>
      </p:sp>
      <p:sp>
        <p:nvSpPr>
          <p:cNvPr id="26627" name="Rectangle 2"/>
          <p:cNvSpPr>
            <a:spLocks noGrp="1" noChangeArrowheads="1"/>
          </p:cNvSpPr>
          <p:nvPr>
            <p:ph type="body" idx="1"/>
          </p:nvPr>
        </p:nvSpPr>
        <p:spPr>
          <a:xfrm>
            <a:off x="1150938" y="2789238"/>
            <a:ext cx="8315325" cy="4170362"/>
          </a:xfrm>
        </p:spPr>
        <p:txBody>
          <a:bodyPr/>
          <a:lstStyle/>
          <a:p>
            <a:pPr marL="430213" indent="-323850" eaLnBrk="1">
              <a:buClr>
                <a:srgbClr val="FFFF00"/>
              </a:buClr>
              <a:buSzPct val="45000"/>
              <a:buFont typeface="Wingdings" panose="05000000000000000000" pitchFamily="2"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en-US" altLang="en-US" smtClean="0"/>
              <a:t>What are the relationships between subjective and objective measures of mental illness recovery?</a:t>
            </a:r>
          </a:p>
          <a:p>
            <a:pPr marL="430213" indent="-323850" eaLnBrk="1">
              <a:buClr>
                <a:srgbClr val="FFFF00"/>
              </a:buClr>
              <a:buSzPct val="45000"/>
              <a:buFont typeface="Wingdings" panose="05000000000000000000" pitchFamily="2"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en-US" altLang="en-US" smtClean="0"/>
              <a:t>What are the profiles of those recovered people in terms of their demographic and clinical attributes based on different configurations of the subjective and objective measures of recovery?</a:t>
            </a:r>
          </a:p>
        </p:txBody>
      </p:sp>
    </p:spTree>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Subjective recovery scale (E2 Stage model)</a:t>
            </a:r>
          </a:p>
        </p:txBody>
      </p:sp>
      <p:sp>
        <p:nvSpPr>
          <p:cNvPr id="28675"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2867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525" y="1920875"/>
            <a:ext cx="8099425" cy="5257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Subjective recovery scale</a:t>
            </a:r>
          </a:p>
        </p:txBody>
      </p:sp>
      <p:sp>
        <p:nvSpPr>
          <p:cNvPr id="30723"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307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938" y="2217738"/>
            <a:ext cx="7429500" cy="46402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Subjective recovery scale</a:t>
            </a:r>
          </a:p>
        </p:txBody>
      </p:sp>
      <p:sp>
        <p:nvSpPr>
          <p:cNvPr id="32771"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3277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338" y="2092325"/>
            <a:ext cx="8023225" cy="4205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Objective scale 1: </a:t>
            </a:r>
            <a:br>
              <a:rPr lang="en-US" altLang="en-US" smtClean="0"/>
            </a:br>
            <a:r>
              <a:rPr lang="en-US" altLang="en-US" smtClean="0"/>
              <a:t>Vocational status</a:t>
            </a:r>
          </a:p>
        </p:txBody>
      </p:sp>
      <p:sp>
        <p:nvSpPr>
          <p:cNvPr id="34819" name="Rectangle 2"/>
          <p:cNvSpPr>
            <a:spLocks noGrp="1" noChangeArrowheads="1"/>
          </p:cNvSpPr>
          <p:nvPr>
            <p:ph type="body" idx="1"/>
          </p:nvPr>
        </p:nvSpPr>
        <p:spPr>
          <a:xfrm>
            <a:off x="1279525" y="4929188"/>
            <a:ext cx="8313738" cy="2293937"/>
          </a:xfrm>
        </p:spPr>
        <p:txBody>
          <a:bodyPr/>
          <a:lstStyle/>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The numbers on the right are the original codes. They were recoded to six levels so that the scale is </a:t>
            </a:r>
            <a:r>
              <a:rPr lang="en-US" altLang="en-US" smtClean="0">
                <a:solidFill>
                  <a:srgbClr val="FF0000"/>
                </a:solidFill>
              </a:rPr>
              <a:t>ordinal</a:t>
            </a:r>
            <a:r>
              <a:rPr lang="en-US" altLang="en-US" smtClean="0"/>
              <a:t>. e.g. Employed full time at expected level is better than below expected level.</a:t>
            </a:r>
          </a:p>
        </p:txBody>
      </p:sp>
      <p:pic>
        <p:nvPicPr>
          <p:cNvPr id="348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238" y="2103438"/>
            <a:ext cx="7680325" cy="2651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Objective recovery scale 2: </a:t>
            </a:r>
            <a:br>
              <a:rPr lang="en-US" altLang="en-US" smtClean="0"/>
            </a:br>
            <a:r>
              <a:rPr lang="en-US" altLang="en-US" smtClean="0"/>
              <a:t>Living status</a:t>
            </a:r>
          </a:p>
        </p:txBody>
      </p:sp>
      <p:sp>
        <p:nvSpPr>
          <p:cNvPr id="36867" name="Rectangle 2"/>
          <p:cNvSpPr>
            <a:spLocks noGrp="1" noChangeArrowheads="1"/>
          </p:cNvSpPr>
          <p:nvPr>
            <p:ph type="body" idx="1"/>
          </p:nvPr>
        </p:nvSpPr>
        <p:spPr>
          <a:xfrm>
            <a:off x="1260475" y="4479925"/>
            <a:ext cx="8313738" cy="2747963"/>
          </a:xfrm>
        </p:spPr>
        <p:txBody>
          <a:bodyPr/>
          <a:lstStyle/>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The numbers on the right are the original categories. They were collapsed and recoded so that the scale is converted from nominal to </a:t>
            </a:r>
            <a:r>
              <a:rPr lang="en-US" altLang="en-US" smtClean="0">
                <a:solidFill>
                  <a:srgbClr val="FF0000"/>
                </a:solidFill>
              </a:rPr>
              <a:t>ordinal</a:t>
            </a:r>
            <a:r>
              <a:rPr lang="en-US" altLang="en-US" smtClean="0"/>
              <a:t>. e.g. Head of household is better than living with family under supervision.</a:t>
            </a:r>
          </a:p>
        </p:txBody>
      </p:sp>
      <p:pic>
        <p:nvPicPr>
          <p:cNvPr id="368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286000"/>
            <a:ext cx="7040563" cy="1920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Participants</a:t>
            </a:r>
          </a:p>
        </p:txBody>
      </p:sp>
      <p:sp>
        <p:nvSpPr>
          <p:cNvPr id="37891" name="Rectangle 2"/>
          <p:cNvSpPr>
            <a:spLocks noGrp="1" noChangeArrowheads="1"/>
          </p:cNvSpPr>
          <p:nvPr>
            <p:ph type="body" idx="1"/>
          </p:nvPr>
        </p:nvSpPr>
        <p:spPr>
          <a:xfrm>
            <a:off x="1260475" y="2128838"/>
            <a:ext cx="8313738" cy="4168775"/>
          </a:xfrm>
        </p:spPr>
        <p:txBody>
          <a:bodyPr/>
          <a:lstStyle/>
          <a:p>
            <a:pPr marL="458787" indent="-457200" eaLnBrk="1">
              <a:buClr>
                <a:schemeClr val="bg1"/>
              </a:buClr>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en-US" dirty="0" smtClean="0"/>
              <a:t>150 recovering or recovered patients (e.g. bipolar, schizophrenia) in Hong Kong.</a:t>
            </a:r>
          </a:p>
          <a:p>
            <a:pPr marL="458787" indent="-457200" eaLnBrk="1">
              <a:buClr>
                <a:schemeClr val="bg1"/>
              </a:buClr>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en-US" dirty="0" smtClean="0"/>
              <a:t>Had not been hospitalized in the past 6 months.</a:t>
            </a:r>
          </a:p>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altLang="en-US" dirty="0" smtClean="0"/>
          </a:p>
        </p:txBody>
      </p:sp>
      <p:pic>
        <p:nvPicPr>
          <p:cNvPr id="389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5063" y="3943350"/>
            <a:ext cx="4238625" cy="3178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Analysis: </a:t>
            </a:r>
            <a:br>
              <a:rPr lang="en-US" altLang="en-US" smtClean="0"/>
            </a:br>
            <a:r>
              <a:rPr lang="en-US" altLang="en-US" smtClean="0"/>
              <a:t>Correlations among the scales</a:t>
            </a:r>
          </a:p>
        </p:txBody>
      </p:sp>
      <p:sp>
        <p:nvSpPr>
          <p:cNvPr id="40963" name="Rectangle 2"/>
          <p:cNvSpPr>
            <a:spLocks noGrp="1" noChangeArrowheads="1"/>
          </p:cNvSpPr>
          <p:nvPr>
            <p:ph type="body" idx="1"/>
          </p:nvPr>
        </p:nvSpPr>
        <p:spPr>
          <a:xfrm>
            <a:off x="1260475" y="4846638"/>
            <a:ext cx="8313738" cy="2293937"/>
          </a:xfrm>
        </p:spPr>
        <p:txBody>
          <a:bodyPr/>
          <a:lstStyle/>
          <a:p>
            <a:pPr marL="0" indent="0"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latin typeface="Times New Roman" panose="02020603050405020304" pitchFamily="18" charset="0"/>
                <a:cs typeface="Times New Roman" panose="02020603050405020304" pitchFamily="18" charset="0"/>
              </a:rPr>
              <a:t>The Spearman’s correlation coefficients are small but significant at the .05 or .01 level. However, the numbers alone might be misleading and further insight could be unveiled via data visualization. </a:t>
            </a:r>
          </a:p>
        </p:txBody>
      </p:sp>
      <p:pic>
        <p:nvPicPr>
          <p:cNvPr id="409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7588"/>
            <a:ext cx="8780463" cy="22844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Data visualization</a:t>
            </a:r>
          </a:p>
        </p:txBody>
      </p:sp>
      <p:sp>
        <p:nvSpPr>
          <p:cNvPr id="43011" name="Rectangle 2"/>
          <p:cNvSpPr>
            <a:spLocks noGrp="1" noChangeArrowheads="1"/>
          </p:cNvSpPr>
          <p:nvPr>
            <p:ph type="body" idx="1"/>
          </p:nvPr>
        </p:nvSpPr>
        <p:spPr>
          <a:xfrm>
            <a:off x="1195388" y="1774825"/>
            <a:ext cx="8313737" cy="2747963"/>
          </a:xfrm>
        </p:spPr>
        <p:txBody>
          <a:bodyPr/>
          <a:lstStyle/>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The participants who scored high in the subjective scale (E2) also ranked high in the current residential status, but they are all over the vocational status, implying that the association between the subjective scale and the vocational status is weak.</a:t>
            </a:r>
          </a:p>
        </p:txBody>
      </p:sp>
      <p:pic>
        <p:nvPicPr>
          <p:cNvPr id="430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2800" y="4572000"/>
            <a:ext cx="5597525" cy="24495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Data visualization</a:t>
            </a:r>
          </a:p>
        </p:txBody>
      </p:sp>
      <p:sp>
        <p:nvSpPr>
          <p:cNvPr id="45059" name="Rectangle 2"/>
          <p:cNvSpPr>
            <a:spLocks noGrp="1" noChangeArrowheads="1"/>
          </p:cNvSpPr>
          <p:nvPr>
            <p:ph type="body" idx="1"/>
          </p:nvPr>
        </p:nvSpPr>
        <p:spPr>
          <a:xfrm>
            <a:off x="1260475" y="2128838"/>
            <a:ext cx="8313738" cy="2351087"/>
          </a:xfrm>
        </p:spPr>
        <p:txBody>
          <a:bodyPr/>
          <a:lstStyle/>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 The reverse is not true. The subjects who scored high in the residential status (3) spread all over in the subjective scale (E2) and the vocational status</a:t>
            </a:r>
          </a:p>
        </p:txBody>
      </p:sp>
      <p:pic>
        <p:nvPicPr>
          <p:cNvPr id="450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3925" y="4479925"/>
            <a:ext cx="5940425" cy="25384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Heat map</a:t>
            </a:r>
          </a:p>
        </p:txBody>
      </p:sp>
      <p:sp>
        <p:nvSpPr>
          <p:cNvPr id="47107"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4710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75" y="2103438"/>
            <a:ext cx="6662738" cy="52022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Heat map</a:t>
            </a:r>
          </a:p>
        </p:txBody>
      </p:sp>
      <p:sp>
        <p:nvSpPr>
          <p:cNvPr id="49155"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491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9438" y="2112963"/>
            <a:ext cx="6846887" cy="50180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Mosaic plot</a:t>
            </a:r>
          </a:p>
        </p:txBody>
      </p:sp>
      <p:sp>
        <p:nvSpPr>
          <p:cNvPr id="51203"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5120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363" y="2128838"/>
            <a:ext cx="6297612" cy="49482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Two-step cluster analysis</a:t>
            </a:r>
          </a:p>
        </p:txBody>
      </p:sp>
      <p:sp>
        <p:nvSpPr>
          <p:cNvPr id="53251" name="Rectangle 2"/>
          <p:cNvSpPr>
            <a:spLocks noGrp="1" noChangeArrowheads="1"/>
          </p:cNvSpPr>
          <p:nvPr>
            <p:ph type="body" idx="1"/>
          </p:nvPr>
        </p:nvSpPr>
        <p:spPr>
          <a:xfrm>
            <a:off x="1260475" y="2128838"/>
            <a:ext cx="8313738" cy="4168775"/>
          </a:xfrm>
        </p:spPr>
        <p:txBody>
          <a:bodyPr/>
          <a:lstStyle/>
          <a:p>
            <a:pPr marL="457200" indent="-457200" eaLnBrk="1">
              <a:buClr>
                <a:schemeClr val="bg1"/>
              </a:buClr>
              <a:buFont typeface="Wingdings" panose="05000000000000000000" pitchFamily="2"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latin typeface="Times New Roman" panose="02020603050405020304" pitchFamily="18" charset="0"/>
                <a:cs typeface="Times New Roman" panose="02020603050405020304" pitchFamily="18" charset="0"/>
              </a:rPr>
              <a:t>In this study one subjective and two objective measures of recovery were used to measure the rehab progress of the participants, and thus MANOVA could be used by treating each scale score as a separate outcome measure. </a:t>
            </a:r>
          </a:p>
          <a:p>
            <a:pPr marL="457200" indent="-457200" eaLnBrk="1">
              <a:buClr>
                <a:schemeClr val="bg1"/>
              </a:buClr>
              <a:buFont typeface="Wingdings" panose="05000000000000000000" pitchFamily="2"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latin typeface="Times New Roman" panose="02020603050405020304" pitchFamily="18" charset="0"/>
                <a:cs typeface="Times New Roman" panose="02020603050405020304" pitchFamily="18" charset="0"/>
              </a:rPr>
              <a:t>To </a:t>
            </a:r>
            <a:r>
              <a:rPr lang="en-US" altLang="en-US" smtClean="0">
                <a:solidFill>
                  <a:srgbClr val="FF0000"/>
                </a:solidFill>
                <a:latin typeface="Times New Roman" panose="02020603050405020304" pitchFamily="18" charset="0"/>
                <a:cs typeface="Times New Roman" panose="02020603050405020304" pitchFamily="18" charset="0"/>
              </a:rPr>
              <a:t>avoid unnecessary complexity</a:t>
            </a:r>
            <a:r>
              <a:rPr lang="en-US" altLang="en-US" smtClean="0">
                <a:latin typeface="Times New Roman" panose="02020603050405020304" pitchFamily="18" charset="0"/>
                <a:cs typeface="Times New Roman" panose="02020603050405020304" pitchFamily="18" charset="0"/>
              </a:rPr>
              <a:t>, cluster analysis condenses the dependent variables by proposing certain initial clusters (pre-clusters).</a:t>
            </a:r>
          </a:p>
        </p:txBody>
      </p:sp>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Two-step cluster analysis</a:t>
            </a:r>
          </a:p>
        </p:txBody>
      </p:sp>
      <p:sp>
        <p:nvSpPr>
          <p:cNvPr id="55299" name="Rectangle 2"/>
          <p:cNvSpPr>
            <a:spLocks noGrp="1" noChangeArrowheads="1"/>
          </p:cNvSpPr>
          <p:nvPr>
            <p:ph type="body" idx="1"/>
          </p:nvPr>
        </p:nvSpPr>
        <p:spPr>
          <a:xfrm>
            <a:off x="1260475" y="1828800"/>
            <a:ext cx="8313738" cy="5283200"/>
          </a:xfrm>
        </p:spPr>
        <p:txBody>
          <a:bodyPr/>
          <a:lstStyle/>
          <a:p>
            <a:pPr marL="457200" indent="-457200" eaLnBrk="1">
              <a:buClr>
                <a:schemeClr val="bg1"/>
              </a:buClr>
              <a:buFont typeface="Wingdings" panose="05000000000000000000" pitchFamily="2"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Available in SPSS</a:t>
            </a:r>
          </a:p>
          <a:p>
            <a:pPr marL="457200" indent="-457200" eaLnBrk="1">
              <a:buClr>
                <a:schemeClr val="bg1"/>
              </a:buClr>
              <a:buFont typeface="Wingdings" panose="05000000000000000000" pitchFamily="2"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Use AIC or BIC to avoid over-complexity</a:t>
            </a:r>
          </a:p>
          <a:p>
            <a:pPr marL="457200" indent="-457200" eaLnBrk="1">
              <a:buClr>
                <a:schemeClr val="bg1"/>
              </a:buClr>
              <a:buFont typeface="Wingdings" panose="05000000000000000000" pitchFamily="2"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Can take both continuous and categorical data (vs. K-mean clustering accepts continuous scales only)</a:t>
            </a:r>
          </a:p>
          <a:p>
            <a:pPr marL="457200" indent="-457200" eaLnBrk="1">
              <a:buClr>
                <a:schemeClr val="bg1"/>
              </a:buClr>
              <a:buFont typeface="Wingdings" panose="05000000000000000000" pitchFamily="2"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Truly exploratory and data-driven (vs. K-mean prompts you to enter the number of clusters) </a:t>
            </a:r>
          </a:p>
          <a:p>
            <a:pPr marL="457200" indent="-457200" eaLnBrk="1">
              <a:buClr>
                <a:schemeClr val="bg1"/>
              </a:buClr>
              <a:buFont typeface="Wingdings" panose="05000000000000000000" pitchFamily="2"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Group sizes are almost equal (vs. K-mean groups are highly asymmetrical) </a:t>
            </a:r>
          </a:p>
        </p:txBody>
      </p:sp>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Cluster quality</a:t>
            </a:r>
          </a:p>
        </p:txBody>
      </p:sp>
      <p:sp>
        <p:nvSpPr>
          <p:cNvPr id="57347" name="Rectangle 2"/>
          <p:cNvSpPr>
            <a:spLocks noGrp="1" noChangeArrowheads="1"/>
          </p:cNvSpPr>
          <p:nvPr>
            <p:ph type="body" idx="1"/>
          </p:nvPr>
        </p:nvSpPr>
        <p:spPr>
          <a:xfrm>
            <a:off x="6035675" y="1979613"/>
            <a:ext cx="3649663" cy="5024437"/>
          </a:xfrm>
        </p:spPr>
        <p:txBody>
          <a:bodyPr/>
          <a:lstStyle/>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Yellow or green: go ahead</a:t>
            </a:r>
          </a:p>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Pink: pack and go home</a:t>
            </a:r>
          </a:p>
        </p:txBody>
      </p:sp>
      <p:pic>
        <p:nvPicPr>
          <p:cNvPr id="573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525" y="1928813"/>
            <a:ext cx="4572000" cy="40147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Predictor importance</a:t>
            </a:r>
          </a:p>
        </p:txBody>
      </p:sp>
      <p:sp>
        <p:nvSpPr>
          <p:cNvPr id="59395"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593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75" y="2227263"/>
            <a:ext cx="6970713" cy="4814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Number of clusters</a:t>
            </a:r>
          </a:p>
        </p:txBody>
      </p:sp>
      <p:sp>
        <p:nvSpPr>
          <p:cNvPr id="61443" name="Rectangle 2"/>
          <p:cNvSpPr>
            <a:spLocks noGrp="1" noChangeArrowheads="1"/>
          </p:cNvSpPr>
          <p:nvPr>
            <p:ph type="body" idx="1"/>
          </p:nvPr>
        </p:nvSpPr>
        <p:spPr>
          <a:xfrm>
            <a:off x="4479925" y="2128838"/>
            <a:ext cx="5094288" cy="4168775"/>
          </a:xfrm>
        </p:spPr>
        <p:txBody>
          <a:bodyPr/>
          <a:lstStyle/>
          <a:p>
            <a:pPr eaLnBrk="1"/>
            <a:endParaRPr lang="en-US" altLang="en-US" smtClean="0"/>
          </a:p>
        </p:txBody>
      </p:sp>
      <p:pic>
        <p:nvPicPr>
          <p:cNvPr id="6144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2475" y="1908175"/>
            <a:ext cx="3840163" cy="5314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title"/>
          </p:nvPr>
        </p:nvSpPr>
        <p:spPr>
          <a:xfrm>
            <a:off x="971550" y="661988"/>
            <a:ext cx="8674100" cy="1317625"/>
          </a:xfrm>
        </p:spPr>
        <p:txBody>
          <a:bodyPr/>
          <a:lstStyle/>
          <a:p>
            <a:pPr eaLnBrk="1"/>
            <a:endParaRPr lang="en-US" altLang="en-US" smtClean="0"/>
          </a:p>
        </p:txBody>
      </p:sp>
      <p:sp>
        <p:nvSpPr>
          <p:cNvPr id="63491"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6349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788" y="1276350"/>
            <a:ext cx="8380412" cy="5672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Grp="1" noChangeArrowheads="1"/>
          </p:cNvSpPr>
          <p:nvPr>
            <p:ph type="title"/>
          </p:nvPr>
        </p:nvSpPr>
        <p:spPr>
          <a:xfrm>
            <a:off x="5761038" y="661988"/>
            <a:ext cx="3884612"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Cluster 5</a:t>
            </a:r>
          </a:p>
        </p:txBody>
      </p:sp>
      <p:sp>
        <p:nvSpPr>
          <p:cNvPr id="65539" name="Rectangle 2"/>
          <p:cNvSpPr>
            <a:spLocks noGrp="1" noChangeArrowheads="1"/>
          </p:cNvSpPr>
          <p:nvPr>
            <p:ph type="body" idx="1"/>
          </p:nvPr>
        </p:nvSpPr>
        <p:spPr>
          <a:xfrm>
            <a:off x="6035675" y="1920875"/>
            <a:ext cx="3565525" cy="5013325"/>
          </a:xfrm>
        </p:spPr>
        <p:txBody>
          <a:bodyPr/>
          <a:lstStyle/>
          <a:p>
            <a:pPr marL="0" indent="0" eaLnBrk="1">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In cluster 5 the grouping by vocational is very “clean” or decisive because almost all subjects in the group chose “employed full time at expected level”. </a:t>
            </a:r>
          </a:p>
        </p:txBody>
      </p:sp>
      <p:pic>
        <p:nvPicPr>
          <p:cNvPr id="655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475" y="914400"/>
            <a:ext cx="4924425" cy="6289675"/>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p:cNvSpPr>
            <a:spLocks noGrp="1" noChangeArrowheads="1"/>
          </p:cNvSpPr>
          <p:nvPr>
            <p:ph type="title"/>
          </p:nvPr>
        </p:nvSpPr>
        <p:spPr>
          <a:xfrm>
            <a:off x="1371600" y="661988"/>
            <a:ext cx="827405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Cluster 5</a:t>
            </a:r>
          </a:p>
        </p:txBody>
      </p:sp>
      <p:pic>
        <p:nvPicPr>
          <p:cNvPr id="675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011363"/>
            <a:ext cx="4040188" cy="52117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758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275" y="2516188"/>
            <a:ext cx="4686300" cy="47069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Cluster 3: Messy</a:t>
            </a:r>
          </a:p>
        </p:txBody>
      </p:sp>
      <p:sp>
        <p:nvSpPr>
          <p:cNvPr id="69635"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6963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5138" y="1736725"/>
            <a:ext cx="4494212" cy="5532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Cluster 5: The best</a:t>
            </a:r>
          </a:p>
        </p:txBody>
      </p:sp>
      <p:sp>
        <p:nvSpPr>
          <p:cNvPr id="71683" name="Rectangle 2"/>
          <p:cNvSpPr>
            <a:spLocks noGrp="1" noChangeArrowheads="1"/>
          </p:cNvSpPr>
          <p:nvPr>
            <p:ph type="body" idx="1"/>
          </p:nvPr>
        </p:nvSpPr>
        <p:spPr>
          <a:xfrm>
            <a:off x="1260475" y="2128838"/>
            <a:ext cx="8313738" cy="4168775"/>
          </a:xfrm>
        </p:spPr>
        <p:txBody>
          <a:bodyPr/>
          <a:lstStyle/>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The clustering pattern suggests that Cluster 5 has the best cluster quality in terms of the homogeneity in the partition. In addition, the subjects in Cluster 5 did very well in all three measures, and therefore it is tantalizing to ask why they could recover so well. </a:t>
            </a:r>
          </a:p>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But cluster analysis is a </a:t>
            </a:r>
            <a:r>
              <a:rPr lang="en-US" altLang="en-US" smtClean="0">
                <a:solidFill>
                  <a:srgbClr val="FF0000"/>
                </a:solidFill>
              </a:rPr>
              <a:t>means</a:t>
            </a:r>
            <a:r>
              <a:rPr lang="en-US" altLang="en-US" smtClean="0"/>
              <a:t> rather than an end. Further analysis is needed based on the clusters.</a:t>
            </a:r>
          </a:p>
        </p:txBody>
      </p:sp>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Multinomial logistic regression</a:t>
            </a:r>
          </a:p>
        </p:txBody>
      </p:sp>
      <p:sp>
        <p:nvSpPr>
          <p:cNvPr id="73731" name="Rectangle 2"/>
          <p:cNvSpPr>
            <a:spLocks noGrp="1" noChangeArrowheads="1"/>
          </p:cNvSpPr>
          <p:nvPr>
            <p:ph type="body" idx="1"/>
          </p:nvPr>
        </p:nvSpPr>
        <p:spPr>
          <a:xfrm>
            <a:off x="1260475" y="2128838"/>
            <a:ext cx="8313738" cy="4287837"/>
          </a:xfrm>
        </p:spPr>
        <p:txBody>
          <a:bodyPr/>
          <a:lstStyle/>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By default in JMP logistic regression modeling treats the event coded in the last category as the focal interest. However, in this study the most interesting group that the team wants to predict is Cluster 5. Thus, Cluster 6 was recoded to Cluster 0 so that Cluster 5 became the last category.</a:t>
            </a:r>
          </a:p>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SPSS allows you to choose the reference group. Why didn't I use SPSS?</a:t>
            </a:r>
          </a:p>
        </p:txBody>
      </p:sp>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smtClean="0"/>
              <a:t>LR summary</a:t>
            </a:r>
          </a:p>
        </p:txBody>
      </p:sp>
      <p:sp>
        <p:nvSpPr>
          <p:cNvPr id="75779" name="Content Placeholder 2"/>
          <p:cNvSpPr>
            <a:spLocks noGrp="1"/>
          </p:cNvSpPr>
          <p:nvPr>
            <p:ph idx="1"/>
          </p:nvPr>
        </p:nvSpPr>
        <p:spPr/>
        <p:txBody>
          <a:bodyPr/>
          <a:lstStyle/>
          <a:p>
            <a:endParaRPr lang="en-US" altLang="en-US" smtClean="0"/>
          </a:p>
        </p:txBody>
      </p:sp>
      <p:pic>
        <p:nvPicPr>
          <p:cNvPr id="7578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74750" y="2713038"/>
            <a:ext cx="8377238"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p:cNvSpPr>
            <a:spLocks noGrp="1" noChangeArrowheads="1"/>
          </p:cNvSpPr>
          <p:nvPr>
            <p:ph type="title"/>
          </p:nvPr>
        </p:nvSpPr>
        <p:spPr>
          <a:xfrm>
            <a:off x="5943600" y="661988"/>
            <a:ext cx="370205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ROC Curve</a:t>
            </a:r>
          </a:p>
        </p:txBody>
      </p:sp>
      <p:sp>
        <p:nvSpPr>
          <p:cNvPr id="76803" name="Rectangle 2"/>
          <p:cNvSpPr>
            <a:spLocks noGrp="1" noChangeArrowheads="1"/>
          </p:cNvSpPr>
          <p:nvPr>
            <p:ph type="body" idx="1"/>
          </p:nvPr>
        </p:nvSpPr>
        <p:spPr>
          <a:xfrm>
            <a:off x="5943600" y="2128838"/>
            <a:ext cx="3749675" cy="4851400"/>
          </a:xfrm>
        </p:spPr>
        <p:txBody>
          <a:bodyPr/>
          <a:lstStyle/>
          <a:p>
            <a:pPr marL="457200" indent="-457200" eaLnBrk="1">
              <a:buClr>
                <a:schemeClr val="bg1"/>
              </a:buClr>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The gray line is the chance model. </a:t>
            </a:r>
          </a:p>
          <a:p>
            <a:pPr marL="457200" indent="-457200" eaLnBrk="1">
              <a:buClr>
                <a:schemeClr val="bg1"/>
              </a:buClr>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Group 0 is the reference</a:t>
            </a:r>
          </a:p>
          <a:p>
            <a:pPr marL="457200" indent="-457200" eaLnBrk="1">
              <a:buClr>
                <a:schemeClr val="bg1"/>
              </a:buClr>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Y: hit</a:t>
            </a:r>
          </a:p>
          <a:p>
            <a:pPr marL="457200" indent="-457200" eaLnBrk="1">
              <a:buClr>
                <a:schemeClr val="bg1"/>
              </a:buClr>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X: miss</a:t>
            </a:r>
          </a:p>
          <a:p>
            <a:pPr marL="457200" indent="-457200" eaLnBrk="1">
              <a:buClr>
                <a:schemeClr val="bg1"/>
              </a:buClr>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Lift the curves towards Y → </a:t>
            </a:r>
          </a:p>
          <a:p>
            <a:pPr marL="457200" indent="-457200" eaLnBrk="1">
              <a:buClr>
                <a:schemeClr val="bg1"/>
              </a:buClr>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more hit, less miss</a:t>
            </a:r>
          </a:p>
        </p:txBody>
      </p:sp>
      <p:pic>
        <p:nvPicPr>
          <p:cNvPr id="7680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513" y="1189038"/>
            <a:ext cx="4060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Heat map again</a:t>
            </a:r>
          </a:p>
        </p:txBody>
      </p:sp>
      <p:sp>
        <p:nvSpPr>
          <p:cNvPr id="78851" name="Rectangle 2"/>
          <p:cNvSpPr>
            <a:spLocks noGrp="1" noChangeArrowheads="1"/>
          </p:cNvSpPr>
          <p:nvPr>
            <p:ph type="body" idx="1"/>
          </p:nvPr>
        </p:nvSpPr>
        <p:spPr>
          <a:xfrm>
            <a:off x="5943600" y="1828800"/>
            <a:ext cx="3630613" cy="5102225"/>
          </a:xfrm>
        </p:spPr>
        <p:txBody>
          <a:bodyPr/>
          <a:lstStyle/>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This is regression. Why do we have Chi-square? </a:t>
            </a:r>
          </a:p>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The heat map is a visual version of a cross-tab table.</a:t>
            </a:r>
          </a:p>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Chi-sq → fitness of cell counts</a:t>
            </a:r>
          </a:p>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800" smtClean="0"/>
              <a:t>Heat map → patterns in cells</a:t>
            </a:r>
          </a:p>
        </p:txBody>
      </p:sp>
      <p:pic>
        <p:nvPicPr>
          <p:cNvPr id="7885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065338"/>
            <a:ext cx="4862513" cy="3603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p:cNvSpPr>
            <a:spLocks noGrp="1" noChangeArrowheads="1"/>
          </p:cNvSpPr>
          <p:nvPr>
            <p:ph type="title"/>
          </p:nvPr>
        </p:nvSpPr>
        <p:spPr>
          <a:xfrm>
            <a:off x="5394325" y="661988"/>
            <a:ext cx="4249738" cy="1317625"/>
          </a:xfrm>
        </p:spPr>
        <p:txBody>
          <a:bodyPr/>
          <a:lstStyle/>
          <a:p>
            <a:pPr eaLnBrk="1"/>
            <a:endParaRPr lang="en-US" altLang="en-US" smtClean="0"/>
          </a:p>
        </p:txBody>
      </p:sp>
      <p:sp>
        <p:nvSpPr>
          <p:cNvPr id="80899" name="Rectangle 2"/>
          <p:cNvSpPr>
            <a:spLocks noGrp="1" noChangeArrowheads="1"/>
          </p:cNvSpPr>
          <p:nvPr>
            <p:ph type="body" idx="1"/>
          </p:nvPr>
        </p:nvSpPr>
        <p:spPr>
          <a:xfrm>
            <a:off x="1260475" y="2128838"/>
            <a:ext cx="8313738" cy="4168775"/>
          </a:xfrm>
        </p:spPr>
        <p:txBody>
          <a:bodyPr/>
          <a:lstStyle/>
          <a:p>
            <a:pPr eaLnBrk="1"/>
            <a:endParaRPr lang="en-US" altLang="en-US" smtClean="0"/>
          </a:p>
        </p:txBody>
      </p:sp>
      <p:pic>
        <p:nvPicPr>
          <p:cNvPr id="8090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963" y="4624388"/>
            <a:ext cx="8374062" cy="2560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090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3438" y="952500"/>
            <a:ext cx="5911850" cy="3571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p:cNvSpPr>
            <a:spLocks noGrp="1" noChangeArrowheads="1"/>
          </p:cNvSpPr>
          <p:nvPr>
            <p:ph type="title"/>
          </p:nvPr>
        </p:nvSpPr>
        <p:spPr>
          <a:xfrm>
            <a:off x="971550" y="661988"/>
            <a:ext cx="8674100" cy="1317625"/>
          </a:xfrm>
        </p:spPr>
        <p:txBody>
          <a:bodyPr/>
          <a:lstStyle/>
          <a:p>
            <a:pP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Family income: Cause or effect?</a:t>
            </a:r>
          </a:p>
        </p:txBody>
      </p:sp>
      <p:sp>
        <p:nvSpPr>
          <p:cNvPr id="82947" name="Rectangle 2"/>
          <p:cNvSpPr>
            <a:spLocks noGrp="1" noChangeArrowheads="1"/>
          </p:cNvSpPr>
          <p:nvPr>
            <p:ph type="body" idx="1"/>
          </p:nvPr>
        </p:nvSpPr>
        <p:spPr>
          <a:xfrm>
            <a:off x="1260475" y="2128838"/>
            <a:ext cx="8313738" cy="4922837"/>
          </a:xfrm>
        </p:spPr>
        <p:txBody>
          <a:bodyPr/>
          <a:lstStyle/>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Cluster 5 (the best group in terms of both subject and objective recovery) has a significantly higher income level than all other groups.</a:t>
            </a:r>
          </a:p>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Plausible explanation 1: they recovered and are able to find a full time job, resulting in more income.</a:t>
            </a:r>
          </a:p>
          <a:p>
            <a:pPr marL="457200" indent="-457200" eaLnBrk="1">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mtClean="0"/>
              <a:t>Plausible explanation 2: the family have more money and thus more resources to speed up the recovery process. </a:t>
            </a:r>
          </a:p>
        </p:txBody>
      </p:sp>
    </p:spTree>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Arial Unicode MS" panose="020B060402020202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Arial Unicode MS" panose="020B060402020202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34902</TotalTime>
  <Words>1299</Words>
  <Application>Microsoft Office PowerPoint</Application>
  <PresentationFormat>Custom</PresentationFormat>
  <Paragraphs>157</Paragraphs>
  <Slides>50</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 Unicode MS</vt:lpstr>
      <vt:lpstr>Arial</vt:lpstr>
      <vt:lpstr>Times New Roman</vt:lpstr>
      <vt:lpstr>Wingdings</vt:lpstr>
      <vt:lpstr>Office Theme</vt:lpstr>
      <vt:lpstr> Cluster analysis                            Chong Ho Yu  </vt:lpstr>
      <vt:lpstr>Why do we look at  grouping (cluster) patterns?</vt:lpstr>
      <vt:lpstr>These are the data!</vt:lpstr>
      <vt:lpstr>Regression by cluster</vt:lpstr>
      <vt:lpstr>Regression by cluster</vt:lpstr>
      <vt:lpstr>Netflix original</vt:lpstr>
      <vt:lpstr>Crime hot spots</vt:lpstr>
      <vt:lpstr>Data reduction</vt:lpstr>
      <vt:lpstr>CA: ANOVA in reverse</vt:lpstr>
      <vt:lpstr>Discriminant analysis (DA)</vt:lpstr>
      <vt:lpstr>Cluster analysis</vt:lpstr>
      <vt:lpstr>Eye-balling? </vt:lpstr>
      <vt:lpstr>K-mean</vt:lpstr>
      <vt:lpstr>Sometimes it doesn’t make sense</vt:lpstr>
      <vt:lpstr>PowerPoint Presentation</vt:lpstr>
      <vt:lpstr>Do these 2 groups make sense?</vt:lpstr>
      <vt:lpstr>Neither does this make sense</vt:lpstr>
      <vt:lpstr>Density-based Spatial Clustering of Applications with Noise (DBSCAN)</vt:lpstr>
      <vt:lpstr>Density-based Spatial Clustering of Applications with Noise (DBSCAN)</vt:lpstr>
      <vt:lpstr>Hierarchical clustering</vt:lpstr>
      <vt:lpstr>Hierarchical clustering</vt:lpstr>
      <vt:lpstr>Example: Clustering recovering mental patients</vt:lpstr>
      <vt:lpstr>Subjective recovery scale (E2 Stage model)</vt:lpstr>
      <vt:lpstr>Subjective recovery scale</vt:lpstr>
      <vt:lpstr>Subjective recovery scale</vt:lpstr>
      <vt:lpstr>Objective scale 1:  Vocational status</vt:lpstr>
      <vt:lpstr>Objective recovery scale 2:  Living status</vt:lpstr>
      <vt:lpstr>Participants</vt:lpstr>
      <vt:lpstr>Analysis:  Correlations among the scales</vt:lpstr>
      <vt:lpstr>Data visualization</vt:lpstr>
      <vt:lpstr>Data visualization</vt:lpstr>
      <vt:lpstr>Heat map</vt:lpstr>
      <vt:lpstr>Heat map</vt:lpstr>
      <vt:lpstr>Mosaic plot</vt:lpstr>
      <vt:lpstr>Two-step cluster analysis</vt:lpstr>
      <vt:lpstr>Two-step cluster analysis</vt:lpstr>
      <vt:lpstr>Cluster quality</vt:lpstr>
      <vt:lpstr>Predictor importance</vt:lpstr>
      <vt:lpstr>Number of clusters</vt:lpstr>
      <vt:lpstr>PowerPoint Presentation</vt:lpstr>
      <vt:lpstr>Cluster 5</vt:lpstr>
      <vt:lpstr>Cluster 5</vt:lpstr>
      <vt:lpstr>Cluster 3: Messy</vt:lpstr>
      <vt:lpstr>Cluster 5: The best</vt:lpstr>
      <vt:lpstr>Multinomial logistic regression</vt:lpstr>
      <vt:lpstr>LR summary</vt:lpstr>
      <vt:lpstr>ROC Curve</vt:lpstr>
      <vt:lpstr>Heat map again</vt:lpstr>
      <vt:lpstr>PowerPoint Presentation</vt:lpstr>
      <vt:lpstr>Family income: Cause or effect?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Fresco</dc:title>
  <dc:creator>.</dc:creator>
  <dc:description>Presentation Layout Template</dc:description>
  <cp:lastModifiedBy>Chong Ho Yu</cp:lastModifiedBy>
  <cp:revision>79</cp:revision>
  <cp:lastPrinted>1601-01-01T00:00:00Z</cp:lastPrinted>
  <dcterms:created xsi:type="dcterms:W3CDTF">2013-04-11T18:44:30Z</dcterms:created>
  <dcterms:modified xsi:type="dcterms:W3CDTF">2015-10-31T06:36:14Z</dcterms:modified>
</cp:coreProperties>
</file>