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72" r:id="rId4"/>
    <p:sldId id="257" r:id="rId5"/>
    <p:sldId id="258" r:id="rId6"/>
    <p:sldId id="261" r:id="rId7"/>
    <p:sldId id="269" r:id="rId8"/>
    <p:sldId id="270" r:id="rId9"/>
    <p:sldId id="271" r:id="rId10"/>
    <p:sldId id="268" r:id="rId11"/>
    <p:sldId id="291" r:id="rId12"/>
    <p:sldId id="292" r:id="rId13"/>
    <p:sldId id="293" r:id="rId14"/>
    <p:sldId id="264" r:id="rId15"/>
    <p:sldId id="300" r:id="rId16"/>
    <p:sldId id="301" r:id="rId17"/>
    <p:sldId id="265" r:id="rId18"/>
    <p:sldId id="273" r:id="rId19"/>
    <p:sldId id="274" r:id="rId20"/>
    <p:sldId id="275" r:id="rId21"/>
    <p:sldId id="276" r:id="rId22"/>
    <p:sldId id="302" r:id="rId23"/>
    <p:sldId id="303" r:id="rId24"/>
    <p:sldId id="304" r:id="rId25"/>
    <p:sldId id="305" r:id="rId26"/>
    <p:sldId id="306" r:id="rId27"/>
    <p:sldId id="307" r:id="rId28"/>
    <p:sldId id="308" r:id="rId29"/>
    <p:sldId id="309" r:id="rId30"/>
    <p:sldId id="286" r:id="rId31"/>
    <p:sldId id="290" r:id="rId32"/>
    <p:sldId id="267" r:id="rId33"/>
    <p:sldId id="294" r:id="rId34"/>
    <p:sldId id="295" r:id="rId35"/>
    <p:sldId id="296" r:id="rId36"/>
    <p:sldId id="297" r:id="rId37"/>
    <p:sldId id="298" r:id="rId38"/>
    <p:sldId id="299"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104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11/24/2015</a:t>
            </a:fld>
            <a:endParaRPr lang="en-US"/>
          </a:p>
        </p:txBody>
      </p:sp>
      <p:sp>
        <p:nvSpPr>
          <p:cNvPr id="17" name="Footer Placeholder 16"/>
          <p:cNvSpPr>
            <a:spLocks noGrp="1"/>
          </p:cNvSpPr>
          <p:nvPr>
            <p:ph type="ftr" sz="quarter" idx="11"/>
          </p:nvPr>
        </p:nvSpPr>
        <p:spPr/>
        <p:txBody>
          <a:bodyPr/>
          <a:lstStyle/>
          <a:p>
            <a:endParaRPr kumimoji="0"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C6B1FF6-39B9-40F5-8B67-33C6354A3D4F}" type="slidenum">
              <a:rPr kumimoji="0" lang="en-US" smtClean="0"/>
              <a:pPr/>
              <a:t>‹#›</a:t>
            </a:fld>
            <a:endParaRPr kumimoji="0" lang="en-US" dirty="0">
              <a:solidFill>
                <a:schemeClr val="accent3">
                  <a:shade val="75000"/>
                </a:schemeClr>
              </a:solidFill>
            </a:endParaRPr>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11/24/2015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a:xfrm>
            <a:off x="4361688" y="1026372"/>
            <a:ext cx="457200" cy="441325"/>
          </a:xfrm>
        </p:spPr>
        <p:txBody>
          <a:bodyPr/>
          <a:lstStyle/>
          <a:p>
            <a:fld id="{2C6B1FF6-39B9-40F5-8B67-33C6354A3D4F}" type="slidenum">
              <a:rPr kumimoji="0" lang="en-US" smtClean="0"/>
              <a:pPr/>
              <a:t>‹#›</a:t>
            </a:fld>
            <a:endParaRPr kumimoji="0"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kumimoji="0" lang="en-US"/>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11/24/2015</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C6B1FF6-39B9-40F5-8B67-33C6354A3D4F}" type="slidenum">
              <a:rPr kumimoji="0" lang="en-US" smtClean="0"/>
              <a:pPr/>
              <a:t>‹#›</a:t>
            </a:fld>
            <a:endParaRPr kumimoji="0" lang="en-US" dirty="0">
              <a:solidFill>
                <a:schemeClr val="accent3">
                  <a:shade val="75000"/>
                </a:schemeClr>
              </a:solidFill>
            </a:endParaRPr>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pPr eaLnBrk="1" latinLnBrk="0" hangingPunct="1"/>
            <a:fld id="{9D21D778-B565-4D7E-94D7-64010A445B68}" type="datetimeFigureOut">
              <a:rPr lang="en-US" smtClean="0"/>
              <a:pPr eaLnBrk="1" latinLnBrk="0" hangingPunct="1"/>
              <a:t>11/24/2015</a:t>
            </a:fld>
            <a:endParaRPr lang="en-US"/>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2C6B1FF6-39B9-40F5-8B67-33C6354A3D4F}" type="slidenum">
              <a:rPr kumimoji="0" lang="en-US" smtClean="0"/>
              <a:pPr/>
              <a:t>‹#›</a:t>
            </a:fld>
            <a:endParaRPr kumimoji="0"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11/24/2015</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kumimoji="0"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pPr algn="ctr" eaLnBrk="1" latinLnBrk="0" hangingPunct="1"/>
            <a:fld id="{2C6B1FF6-39B9-40F5-8B67-33C6354A3D4F}" type="slidenum">
              <a:rPr kumimoji="0" lang="en-US" smtClean="0"/>
              <a:pPr algn="ctr" eaLnBrk="1" latinLnBrk="0" hangingPunct="1"/>
              <a:t>‹#›</a:t>
            </a:fld>
            <a:endParaRPr kumimoji="0"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11/24/2015</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a:xfrm>
            <a:off x="4343400" y="1036020"/>
            <a:ext cx="457200" cy="441325"/>
          </a:xfrm>
        </p:spPr>
        <p:txBody>
          <a:bodyPr/>
          <a:lstStyle/>
          <a:p>
            <a:fld id="{2C6B1FF6-39B9-40F5-8B67-33C6354A3D4F}"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11/24/2015</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C6B1FF6-39B9-40F5-8B67-33C6354A3D4F}" type="slidenum">
              <a:rPr kumimoji="0" lang="en-US" smtClean="0"/>
              <a:pPr/>
              <a:t>‹#›</a:t>
            </a:fld>
            <a:endParaRPr kumimoji="0" lang="en-US" dirty="0">
              <a:solidFill>
                <a:srgbClr val="FFFFFF"/>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2C6B1FF6-39B9-40F5-8B67-33C6354A3D4F}" type="slidenum">
              <a:rPr kumimoji="0" lang="en-US" smtClean="0"/>
              <a:pPr/>
              <a:t>‹#›</a:t>
            </a:fld>
            <a:endParaRPr kumimoji="0" lang="en-US" dirty="0">
              <a:solidFill>
                <a:schemeClr val="accent3">
                  <a:shade val="75000"/>
                </a:schemeClr>
              </a:solidFill>
            </a:endParaRPr>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11/24/2015</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C6B1FF6-39B9-40F5-8B67-33C6354A3D4F}" type="slidenum">
              <a:rPr kumimoji="0" lang="en-US" smtClean="0"/>
              <a:pPr/>
              <a:t>‹#›</a:t>
            </a:fld>
            <a:endParaRPr kumimoji="0"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pPr eaLnBrk="1" latinLnBrk="0" hangingPunct="1"/>
            <a:fld id="{9D21D778-B565-4D7E-94D7-64010A445B68}" type="datetimeFigureOut">
              <a:rPr lang="en-US" smtClean="0"/>
              <a:pPr eaLnBrk="1" latinLnBrk="0" hangingPunct="1"/>
              <a:t>11/24/2015</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11/24/2015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C6B1FF6-39B9-40F5-8B67-33C6354A3D4F}"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2C6B1FF6-39B9-40F5-8B67-33C6354A3D4F}" type="slidenum">
              <a:rPr kumimoji="0" lang="en-US" smtClean="0"/>
              <a:pPr/>
              <a:t>‹#›</a:t>
            </a:fld>
            <a:endParaRPr kumimoji="0"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11/24/2015</a:t>
            </a:fld>
            <a:endParaRPr lang="en-US"/>
          </a:p>
        </p:txBody>
      </p:sp>
      <p:sp>
        <p:nvSpPr>
          <p:cNvPr id="5" name="Footer Placeholder 4"/>
          <p:cNvSpPr>
            <a:spLocks noGrp="1"/>
          </p:cNvSpPr>
          <p:nvPr>
            <p:ph type="ftr" sz="quarter" idx="11"/>
          </p:nvPr>
        </p:nvSpPr>
        <p:spPr/>
        <p:txBody>
          <a:bodyPr/>
          <a:lstStyle/>
          <a:p>
            <a:endParaRPr kumimoji="0"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pPr algn="r" eaLnBrk="1" latinLnBrk="0" hangingPunct="1"/>
            <a:fld id="{9D21D778-B565-4D7E-94D7-64010A445B68}" type="datetimeFigureOut">
              <a:rPr lang="en-US" smtClean="0"/>
              <a:pPr algn="r" eaLnBrk="1" latinLnBrk="0" hangingPunct="1"/>
              <a:t>11/24/2015</a:t>
            </a:fld>
            <a:endParaRPr lang="en-US" sz="1400" dirty="0">
              <a:solidFill>
                <a:srgbClr val="FFFFFF"/>
              </a:solidFill>
            </a:endParaRPr>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pPr algn="l" eaLnBrk="1" latinLnBrk="0" hangingPunct="1"/>
            <a:endParaRPr kumimoji="0" lang="en-US" dirty="0">
              <a:solidFill>
                <a:srgbClr val="FFFFFF"/>
              </a:solidFill>
            </a:endParaRPr>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algn="ctr" eaLnBrk="1" latinLnBrk="0" hangingPunct="1"/>
            <a:fld id="{2C6B1FF6-39B9-40F5-8B67-33C6354A3D4F}" type="slidenum">
              <a:rPr kumimoji="0" lang="en-US" smtClean="0"/>
              <a:pPr algn="ctr" eaLnBrk="1" latinLnBrk="0" hangingPunct="1"/>
              <a:t>‹#›</a:t>
            </a:fld>
            <a:endParaRPr kumimoji="0" lang="en-US" sz="1600" dirty="0">
              <a:solidFill>
                <a:schemeClr val="accent3">
                  <a:shade val="75000"/>
                </a:schemeClr>
              </a:solidFill>
            </a:endParaRPr>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creative-wisdom.com/pub/df/index.ht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phil.cmu.edu/projects/tetrad/current.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81000" y="2895600"/>
            <a:ext cx="4953000" cy="3105150"/>
          </a:xfrm>
        </p:spPr>
        <p:txBody>
          <a:bodyPr/>
          <a:lstStyle/>
          <a:p>
            <a:r>
              <a:rPr lang="en-US" sz="2400" dirty="0"/>
              <a:t>You may need to take your socks off to do a </a:t>
            </a:r>
            <a:r>
              <a:rPr lang="en-US" sz="2400" dirty="0" smtClean="0"/>
              <a:t>SEM</a:t>
            </a:r>
            <a:endParaRPr lang="en-US" sz="2400" dirty="0"/>
          </a:p>
          <a:p>
            <a:endParaRPr lang="en-US" dirty="0"/>
          </a:p>
          <a:p>
            <a:endParaRPr lang="en-US" dirty="0"/>
          </a:p>
          <a:p>
            <a:r>
              <a:rPr lang="en-US" sz="2400" dirty="0"/>
              <a:t>Chong Ho Yu (Alex)</a:t>
            </a:r>
          </a:p>
          <a:p>
            <a:endParaRPr lang="en-US" dirty="0"/>
          </a:p>
        </p:txBody>
      </p:sp>
      <p:sp>
        <p:nvSpPr>
          <p:cNvPr id="3" name="Title 2"/>
          <p:cNvSpPr>
            <a:spLocks noGrp="1"/>
          </p:cNvSpPr>
          <p:nvPr>
            <p:ph type="ctrTitle"/>
          </p:nvPr>
        </p:nvSpPr>
        <p:spPr/>
        <p:txBody>
          <a:bodyPr>
            <a:normAutofit/>
          </a:bodyPr>
          <a:lstStyle/>
          <a:p>
            <a:r>
              <a:rPr lang="en-US" dirty="0"/>
              <a:t>A very brief introduction to Structural Equation Modeling</a:t>
            </a:r>
          </a:p>
        </p:txBody>
      </p:sp>
      <p:pic>
        <p:nvPicPr>
          <p:cNvPr id="1026" name="Picture 2" descr="http://images.sodahead.com/polls/001030393/FEET-14819515492_xlarge.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2914650"/>
            <a:ext cx="2219325"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617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a SEM</a:t>
            </a:r>
            <a:r>
              <a:rPr lang="en-US" dirty="0" smtClean="0"/>
              <a:t>?</a:t>
            </a:r>
            <a:endParaRPr lang="en-US" dirty="0"/>
          </a:p>
        </p:txBody>
      </p:sp>
      <p:sp>
        <p:nvSpPr>
          <p:cNvPr id="3" name="Content Placeholder 2"/>
          <p:cNvSpPr>
            <a:spLocks noGrp="1"/>
          </p:cNvSpPr>
          <p:nvPr>
            <p:ph sz="quarter" idx="1"/>
          </p:nvPr>
        </p:nvSpPr>
        <p:spPr>
          <a:xfrm>
            <a:off x="301752" y="1527048"/>
            <a:ext cx="4575048" cy="4568952"/>
          </a:xfrm>
        </p:spPr>
        <p:txBody>
          <a:bodyPr>
            <a:noAutofit/>
          </a:bodyPr>
          <a:lstStyle/>
          <a:p>
            <a:r>
              <a:rPr lang="en-US" sz="2400" dirty="0" smtClean="0"/>
              <a:t>Factor </a:t>
            </a:r>
            <a:r>
              <a:rPr lang="en-US" sz="2400" dirty="0"/>
              <a:t>(measurement) model + path </a:t>
            </a:r>
            <a:r>
              <a:rPr lang="en-US" sz="2400" dirty="0" smtClean="0"/>
              <a:t>model</a:t>
            </a:r>
          </a:p>
          <a:p>
            <a:r>
              <a:rPr lang="en-US" altLang="en-US" sz="2400" dirty="0" smtClean="0"/>
              <a:t>In psychology, it is always the case that the mental state causes the observed behaviors. And the arrow always go from the latent construct to the observed items.</a:t>
            </a:r>
          </a:p>
          <a:p>
            <a:r>
              <a:rPr lang="en-US" altLang="en-US" sz="2400" dirty="0" smtClean="0"/>
              <a:t>In sociology and economics, the direction of the arrows can be reversed.</a:t>
            </a:r>
            <a:endParaRPr lang="en-US" sz="2400" dirty="0"/>
          </a:p>
        </p:txBody>
      </p:sp>
      <p:pic>
        <p:nvPicPr>
          <p:cNvPr id="4" name="Picture 2" descr="Structural equation mod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524000"/>
            <a:ext cx="3886200" cy="3886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9788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challenges</a:t>
            </a:r>
          </a:p>
        </p:txBody>
      </p:sp>
      <p:sp>
        <p:nvSpPr>
          <p:cNvPr id="3" name="Content Placeholder 2"/>
          <p:cNvSpPr>
            <a:spLocks noGrp="1"/>
          </p:cNvSpPr>
          <p:nvPr>
            <p:ph sz="quarter" idx="1"/>
          </p:nvPr>
        </p:nvSpPr>
        <p:spPr/>
        <p:txBody>
          <a:bodyPr/>
          <a:lstStyle/>
          <a:p>
            <a:r>
              <a:rPr lang="en-US" sz="3200" dirty="0" smtClean="0">
                <a:solidFill>
                  <a:srgbClr val="FF0000"/>
                </a:solidFill>
              </a:rPr>
              <a:t>Degrees </a:t>
            </a:r>
            <a:r>
              <a:rPr lang="en-US" sz="3200" dirty="0">
                <a:solidFill>
                  <a:srgbClr val="FF0000"/>
                </a:solidFill>
              </a:rPr>
              <a:t>of freedom </a:t>
            </a:r>
            <a:r>
              <a:rPr lang="en-US" sz="3200" dirty="0"/>
              <a:t>(Can the model be identified/testable)?</a:t>
            </a:r>
          </a:p>
          <a:p>
            <a:r>
              <a:rPr lang="en-US" sz="3200" dirty="0">
                <a:solidFill>
                  <a:srgbClr val="FF0000"/>
                </a:solidFill>
              </a:rPr>
              <a:t>High sample size requirement </a:t>
            </a:r>
            <a:r>
              <a:rPr lang="en-US" sz="3200" dirty="0"/>
              <a:t>(Do you have enough observations to test the model?)</a:t>
            </a:r>
          </a:p>
          <a:p>
            <a:r>
              <a:rPr lang="en-US" sz="3200" dirty="0">
                <a:solidFill>
                  <a:srgbClr val="FF0000"/>
                </a:solidFill>
              </a:rPr>
              <a:t>Model equivalency </a:t>
            </a:r>
            <a:r>
              <a:rPr lang="en-US" sz="3200" dirty="0"/>
              <a:t>(Are there alternate models that can fit the data and the model equally well?)</a:t>
            </a:r>
          </a:p>
          <a:p>
            <a:endParaRPr lang="en-US" dirty="0"/>
          </a:p>
        </p:txBody>
      </p:sp>
    </p:spTree>
    <p:extLst>
      <p:ext uri="{BB962C8B-B14F-4D97-AF65-F5344CB8AC3E}">
        <p14:creationId xmlns:p14="http://schemas.microsoft.com/office/powerpoint/2010/main" val="916307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a path model</a:t>
            </a:r>
          </a:p>
        </p:txBody>
      </p:sp>
      <p:sp>
        <p:nvSpPr>
          <p:cNvPr id="3" name="Content Placeholder 2"/>
          <p:cNvSpPr>
            <a:spLocks noGrp="1"/>
          </p:cNvSpPr>
          <p:nvPr>
            <p:ph sz="quarter" idx="1"/>
          </p:nvPr>
        </p:nvSpPr>
        <p:spPr>
          <a:xfrm>
            <a:off x="301752" y="1527048"/>
            <a:ext cx="4498848" cy="5102352"/>
          </a:xfrm>
        </p:spPr>
        <p:txBody>
          <a:bodyPr>
            <a:normAutofit fontScale="70000" lnSpcReduction="20000"/>
          </a:bodyPr>
          <a:lstStyle/>
          <a:p>
            <a:r>
              <a:rPr lang="en-US" sz="2900" dirty="0"/>
              <a:t>All are observed or latent variables, NO measurement models</a:t>
            </a:r>
          </a:p>
          <a:p>
            <a:r>
              <a:rPr lang="en-US" sz="2900" dirty="0"/>
              <a:t>DF = the number of </a:t>
            </a:r>
            <a:r>
              <a:rPr lang="en-US" sz="2900" dirty="0">
                <a:solidFill>
                  <a:srgbClr val="FF0000"/>
                </a:solidFill>
              </a:rPr>
              <a:t>distinct elements</a:t>
            </a:r>
            <a:r>
              <a:rPr lang="en-US" sz="2900" dirty="0"/>
              <a:t> in the covariance matrix - the number of </a:t>
            </a:r>
            <a:r>
              <a:rPr lang="en-US" sz="2900" dirty="0">
                <a:solidFill>
                  <a:srgbClr val="FF0000"/>
                </a:solidFill>
              </a:rPr>
              <a:t>free parameters </a:t>
            </a:r>
            <a:r>
              <a:rPr lang="en-US" sz="2900" dirty="0"/>
              <a:t>to be estimated</a:t>
            </a:r>
          </a:p>
          <a:p>
            <a:r>
              <a:rPr lang="en-US" sz="2900" dirty="0"/>
              <a:t>Distinct elements: </a:t>
            </a:r>
            <a:r>
              <a:rPr lang="en-US" sz="2900" i="1" dirty="0"/>
              <a:t>p</a:t>
            </a:r>
            <a:r>
              <a:rPr lang="en-US" sz="2900" dirty="0"/>
              <a:t>(</a:t>
            </a:r>
            <a:r>
              <a:rPr lang="en-US" sz="2900" i="1" dirty="0"/>
              <a:t>p</a:t>
            </a:r>
            <a:r>
              <a:rPr lang="en-US" sz="2900" dirty="0"/>
              <a:t>+1)/2 = 5(6)/2 = 15</a:t>
            </a:r>
          </a:p>
          <a:p>
            <a:pPr lvl="0"/>
            <a:r>
              <a:rPr lang="en-US" sz="2900" dirty="0"/>
              <a:t>Four regression (path) coefficients: A</a:t>
            </a:r>
            <a:r>
              <a:rPr lang="en-US" sz="2900" dirty="0">
                <a:sym typeface="Wingdings"/>
              </a:rPr>
              <a:t></a:t>
            </a:r>
            <a:r>
              <a:rPr lang="en-US" sz="2900" dirty="0"/>
              <a:t>D, B</a:t>
            </a:r>
            <a:r>
              <a:rPr lang="en-US" sz="2900" dirty="0">
                <a:sym typeface="Wingdings"/>
              </a:rPr>
              <a:t></a:t>
            </a:r>
            <a:r>
              <a:rPr lang="en-US" sz="2900" dirty="0"/>
              <a:t>D, C</a:t>
            </a:r>
            <a:r>
              <a:rPr lang="en-US" sz="2900" dirty="0">
                <a:sym typeface="Wingdings"/>
              </a:rPr>
              <a:t></a:t>
            </a:r>
            <a:r>
              <a:rPr lang="en-US" sz="2900" dirty="0"/>
              <a:t>D, D</a:t>
            </a:r>
            <a:r>
              <a:rPr lang="en-US" sz="2900" dirty="0">
                <a:sym typeface="Wingdings"/>
              </a:rPr>
              <a:t></a:t>
            </a:r>
            <a:r>
              <a:rPr lang="en-US" sz="2900" dirty="0"/>
              <a:t>E</a:t>
            </a:r>
          </a:p>
          <a:p>
            <a:pPr lvl="0"/>
            <a:r>
              <a:rPr lang="en-US" sz="2900" dirty="0"/>
              <a:t>Five variances: A, B, C, D, E</a:t>
            </a:r>
          </a:p>
          <a:p>
            <a:pPr lvl="0"/>
            <a:r>
              <a:rPr lang="en-US" sz="2900" dirty="0"/>
              <a:t>Three pairs of covariance among the variables: A &lt;-&gt; B, A &lt;-&gt; C, B &lt;-&gt; C.</a:t>
            </a:r>
          </a:p>
          <a:p>
            <a:r>
              <a:rPr lang="en-US" sz="2900" dirty="0"/>
              <a:t>Parameters:  12</a:t>
            </a:r>
          </a:p>
          <a:p>
            <a:r>
              <a:rPr lang="en-US" sz="2900" dirty="0"/>
              <a:t>DF = 15 – 12 = 3</a:t>
            </a:r>
          </a:p>
          <a:p>
            <a:endParaRPr lang="en-US" dirty="0"/>
          </a:p>
        </p:txBody>
      </p:sp>
      <p:pic>
        <p:nvPicPr>
          <p:cNvPr id="4" name="Picture 3"/>
          <p:cNvPicPr/>
          <p:nvPr/>
        </p:nvPicPr>
        <p:blipFill>
          <a:blip r:embed="rId2"/>
          <a:stretch>
            <a:fillRect/>
          </a:stretch>
        </p:blipFill>
        <p:spPr>
          <a:xfrm>
            <a:off x="4800600" y="1447800"/>
            <a:ext cx="4244340" cy="3581400"/>
          </a:xfrm>
          <a:prstGeom prst="rect">
            <a:avLst/>
          </a:prstGeom>
          <a:ln>
            <a:solidFill>
              <a:schemeClr val="tx1"/>
            </a:solidFill>
          </a:ln>
        </p:spPr>
      </p:pic>
    </p:spTree>
    <p:extLst>
      <p:ext uri="{BB962C8B-B14F-4D97-AF65-F5344CB8AC3E}">
        <p14:creationId xmlns:p14="http://schemas.microsoft.com/office/powerpoint/2010/main" val="3800657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 much better example of factor </a:t>
            </a:r>
            <a:r>
              <a:rPr lang="en-US" dirty="0" smtClean="0"/>
              <a:t>model</a:t>
            </a:r>
            <a:endParaRPr lang="en-US" dirty="0"/>
          </a:p>
        </p:txBody>
      </p:sp>
      <p:sp>
        <p:nvSpPr>
          <p:cNvPr id="3" name="Content Placeholder 2"/>
          <p:cNvSpPr>
            <a:spLocks noGrp="1"/>
          </p:cNvSpPr>
          <p:nvPr>
            <p:ph sz="quarter" idx="1"/>
          </p:nvPr>
        </p:nvSpPr>
        <p:spPr>
          <a:xfrm>
            <a:off x="301752" y="1447800"/>
            <a:ext cx="4270248" cy="5105400"/>
          </a:xfrm>
        </p:spPr>
        <p:txBody>
          <a:bodyPr>
            <a:noAutofit/>
          </a:bodyPr>
          <a:lstStyle/>
          <a:p>
            <a:r>
              <a:rPr lang="en-US" sz="2000" dirty="0"/>
              <a:t>DF = </a:t>
            </a:r>
            <a:r>
              <a:rPr lang="en-US" sz="2000" dirty="0">
                <a:solidFill>
                  <a:srgbClr val="0070C0"/>
                </a:solidFill>
              </a:rPr>
              <a:t>(</a:t>
            </a:r>
            <a:r>
              <a:rPr lang="en-US" sz="2000" i="1" dirty="0">
                <a:solidFill>
                  <a:srgbClr val="0070C0"/>
                </a:solidFill>
              </a:rPr>
              <a:t>p</a:t>
            </a:r>
            <a:r>
              <a:rPr lang="en-US" sz="2000" dirty="0">
                <a:solidFill>
                  <a:srgbClr val="0070C0"/>
                </a:solidFill>
              </a:rPr>
              <a:t> * (</a:t>
            </a:r>
            <a:r>
              <a:rPr lang="en-US" sz="2000" i="1" dirty="0">
                <a:solidFill>
                  <a:srgbClr val="0070C0"/>
                </a:solidFill>
              </a:rPr>
              <a:t>p</a:t>
            </a:r>
            <a:r>
              <a:rPr lang="en-US" sz="2000" dirty="0">
                <a:solidFill>
                  <a:srgbClr val="0070C0"/>
                </a:solidFill>
              </a:rPr>
              <a:t> + 1)/2)</a:t>
            </a:r>
            <a:r>
              <a:rPr lang="en-US" sz="2000" dirty="0"/>
              <a:t>-</a:t>
            </a:r>
            <a:r>
              <a:rPr lang="en-US" sz="2000" dirty="0">
                <a:solidFill>
                  <a:srgbClr val="FF0000"/>
                </a:solidFill>
              </a:rPr>
              <a:t>(2 * </a:t>
            </a:r>
            <a:r>
              <a:rPr lang="en-US" sz="2000" i="1" dirty="0">
                <a:solidFill>
                  <a:srgbClr val="FF0000"/>
                </a:solidFill>
              </a:rPr>
              <a:t>p</a:t>
            </a:r>
            <a:r>
              <a:rPr lang="en-US" sz="2000" dirty="0">
                <a:solidFill>
                  <a:srgbClr val="FF0000"/>
                </a:solidFill>
              </a:rPr>
              <a:t>)</a:t>
            </a:r>
            <a:r>
              <a:rPr lang="en-US" sz="2000" dirty="0"/>
              <a:t>-</a:t>
            </a:r>
            <a:r>
              <a:rPr lang="en-US" sz="2000" dirty="0">
                <a:solidFill>
                  <a:schemeClr val="accent5">
                    <a:lumMod val="75000"/>
                  </a:schemeClr>
                </a:solidFill>
              </a:rPr>
              <a:t>(F * (F - 1)/2)</a:t>
            </a:r>
          </a:p>
          <a:p>
            <a:r>
              <a:rPr lang="en-US" sz="2000" dirty="0">
                <a:solidFill>
                  <a:srgbClr val="0070C0"/>
                </a:solidFill>
              </a:rPr>
              <a:t>(</a:t>
            </a:r>
            <a:r>
              <a:rPr lang="en-US" sz="2000" i="1" dirty="0">
                <a:solidFill>
                  <a:srgbClr val="0070C0"/>
                </a:solidFill>
              </a:rPr>
              <a:t>p</a:t>
            </a:r>
            <a:r>
              <a:rPr lang="en-US" sz="2000" dirty="0">
                <a:solidFill>
                  <a:srgbClr val="0070C0"/>
                </a:solidFill>
              </a:rPr>
              <a:t> * (</a:t>
            </a:r>
            <a:r>
              <a:rPr lang="en-US" sz="2000" i="1" dirty="0">
                <a:solidFill>
                  <a:srgbClr val="0070C0"/>
                </a:solidFill>
              </a:rPr>
              <a:t>p</a:t>
            </a:r>
            <a:r>
              <a:rPr lang="en-US" sz="2000" dirty="0">
                <a:solidFill>
                  <a:srgbClr val="0070C0"/>
                </a:solidFill>
              </a:rPr>
              <a:t> + 1)/2)</a:t>
            </a:r>
            <a:r>
              <a:rPr lang="en-US" sz="2000" dirty="0" smtClean="0"/>
              <a:t>: #</a:t>
            </a:r>
            <a:r>
              <a:rPr lang="en-US" sz="2000" dirty="0"/>
              <a:t> </a:t>
            </a:r>
            <a:r>
              <a:rPr lang="en-US" sz="2000" dirty="0" smtClean="0"/>
              <a:t>of </a:t>
            </a:r>
            <a:r>
              <a:rPr lang="en-US" sz="2000" dirty="0"/>
              <a:t>distinct elements. </a:t>
            </a:r>
            <a:r>
              <a:rPr lang="en-US" sz="2000" dirty="0" smtClean="0"/>
              <a:t>6 </a:t>
            </a:r>
            <a:r>
              <a:rPr lang="en-US" sz="2000" dirty="0"/>
              <a:t>observed variables, the number of unique elements is 6</a:t>
            </a:r>
            <a:r>
              <a:rPr lang="en-US" sz="2000"/>
              <a:t>*(6+1</a:t>
            </a:r>
            <a:r>
              <a:rPr lang="en-US" sz="2000" dirty="0"/>
              <a:t>)/2 = 21. </a:t>
            </a:r>
          </a:p>
          <a:p>
            <a:r>
              <a:rPr lang="en-US" sz="2000" dirty="0" smtClean="0">
                <a:solidFill>
                  <a:srgbClr val="FF0000"/>
                </a:solidFill>
              </a:rPr>
              <a:t>2 </a:t>
            </a:r>
            <a:r>
              <a:rPr lang="en-US" sz="2000" dirty="0">
                <a:solidFill>
                  <a:srgbClr val="FF0000"/>
                </a:solidFill>
              </a:rPr>
              <a:t>* </a:t>
            </a:r>
            <a:r>
              <a:rPr lang="en-US" sz="2000" i="1" dirty="0" smtClean="0">
                <a:solidFill>
                  <a:srgbClr val="FF0000"/>
                </a:solidFill>
              </a:rPr>
              <a:t>p</a:t>
            </a:r>
            <a:r>
              <a:rPr lang="en-US" sz="2000" dirty="0" smtClean="0">
                <a:solidFill>
                  <a:srgbClr val="FF0000"/>
                </a:solidFill>
              </a:rPr>
              <a:t> </a:t>
            </a:r>
            <a:r>
              <a:rPr lang="en-US" sz="2000" dirty="0"/>
              <a:t>: # </a:t>
            </a:r>
            <a:r>
              <a:rPr lang="en-US" sz="2000" dirty="0" smtClean="0"/>
              <a:t>of </a:t>
            </a:r>
            <a:r>
              <a:rPr lang="en-US" sz="2000" dirty="0"/>
              <a:t>model </a:t>
            </a:r>
            <a:r>
              <a:rPr lang="en-US" sz="2000" dirty="0" smtClean="0"/>
              <a:t>parameters. </a:t>
            </a:r>
            <a:r>
              <a:rPr lang="en-US" sz="2000" dirty="0"/>
              <a:t>In each observed item there are two free </a:t>
            </a:r>
            <a:r>
              <a:rPr lang="en-US" sz="2000" dirty="0" smtClean="0"/>
              <a:t>parameters: measurement </a:t>
            </a:r>
            <a:r>
              <a:rPr lang="en-US" sz="2000" dirty="0"/>
              <a:t>error terms and </a:t>
            </a:r>
            <a:r>
              <a:rPr lang="en-US" sz="2000" dirty="0" smtClean="0"/>
              <a:t>factor </a:t>
            </a:r>
            <a:r>
              <a:rPr lang="en-US" sz="2000" dirty="0"/>
              <a:t>loadings</a:t>
            </a:r>
            <a:r>
              <a:rPr lang="en-US" sz="2000" dirty="0" smtClean="0"/>
              <a:t>.</a:t>
            </a:r>
            <a:r>
              <a:rPr lang="en-US" sz="2000" dirty="0"/>
              <a:t> </a:t>
            </a:r>
            <a:r>
              <a:rPr lang="en-US" sz="2000" dirty="0" smtClean="0"/>
              <a:t> 2 </a:t>
            </a:r>
            <a:r>
              <a:rPr lang="en-US" sz="2000" dirty="0"/>
              <a:t>* </a:t>
            </a:r>
            <a:r>
              <a:rPr lang="en-US" sz="2000" i="1" dirty="0"/>
              <a:t>p</a:t>
            </a:r>
            <a:r>
              <a:rPr lang="en-US" sz="2000" dirty="0"/>
              <a:t> = 12. </a:t>
            </a:r>
          </a:p>
          <a:p>
            <a:r>
              <a:rPr lang="en-US" sz="2000" dirty="0" smtClean="0">
                <a:solidFill>
                  <a:schemeClr val="accent5">
                    <a:lumMod val="75000"/>
                  </a:schemeClr>
                </a:solidFill>
              </a:rPr>
              <a:t>F(F </a:t>
            </a:r>
            <a:r>
              <a:rPr lang="en-US" sz="2000" dirty="0">
                <a:solidFill>
                  <a:schemeClr val="accent5">
                    <a:lumMod val="75000"/>
                  </a:schemeClr>
                </a:solidFill>
              </a:rPr>
              <a:t>- 1)/</a:t>
            </a:r>
            <a:r>
              <a:rPr lang="en-US" sz="2000" dirty="0" smtClean="0">
                <a:solidFill>
                  <a:schemeClr val="accent5">
                    <a:lumMod val="75000"/>
                  </a:schemeClr>
                </a:solidFill>
              </a:rPr>
              <a:t>2</a:t>
            </a:r>
            <a:r>
              <a:rPr lang="en-US" sz="2000" dirty="0" smtClean="0"/>
              <a:t> </a:t>
            </a:r>
            <a:r>
              <a:rPr lang="en-US" sz="2000" dirty="0"/>
              <a:t>:</a:t>
            </a:r>
            <a:r>
              <a:rPr lang="en-US" sz="2000" dirty="0" smtClean="0"/>
              <a:t> </a:t>
            </a:r>
            <a:r>
              <a:rPr lang="en-US" sz="2000" dirty="0"/>
              <a:t># of</a:t>
            </a:r>
            <a:r>
              <a:rPr lang="en-US" sz="2000" dirty="0" smtClean="0"/>
              <a:t> </a:t>
            </a:r>
            <a:r>
              <a:rPr lang="en-US" sz="2000" dirty="0"/>
              <a:t>free parameters associated with the covariance of the latent factors. </a:t>
            </a:r>
            <a:r>
              <a:rPr lang="en-US" sz="2000" dirty="0" smtClean="0"/>
              <a:t>2 </a:t>
            </a:r>
            <a:r>
              <a:rPr lang="en-US" sz="2000" dirty="0"/>
              <a:t>* (2 - 1)/2 = 1.</a:t>
            </a:r>
          </a:p>
          <a:p>
            <a:r>
              <a:rPr lang="en-US" sz="2000" dirty="0"/>
              <a:t>DF = 21 – 12 – 1 = 8</a:t>
            </a:r>
          </a:p>
        </p:txBody>
      </p:sp>
      <p:pic>
        <p:nvPicPr>
          <p:cNvPr id="4" name="Picture 3"/>
          <p:cNvPicPr/>
          <p:nvPr/>
        </p:nvPicPr>
        <p:blipFill>
          <a:blip r:embed="rId2"/>
          <a:stretch>
            <a:fillRect/>
          </a:stretch>
        </p:blipFill>
        <p:spPr>
          <a:xfrm>
            <a:off x="4572000" y="1676400"/>
            <a:ext cx="4445635" cy="4550410"/>
          </a:xfrm>
          <a:prstGeom prst="rect">
            <a:avLst/>
          </a:prstGeom>
          <a:ln>
            <a:solidFill>
              <a:schemeClr val="tx1"/>
            </a:solidFill>
          </a:ln>
        </p:spPr>
      </p:pic>
    </p:spTree>
    <p:extLst>
      <p:ext uri="{BB962C8B-B14F-4D97-AF65-F5344CB8AC3E}">
        <p14:creationId xmlns:p14="http://schemas.microsoft.com/office/powerpoint/2010/main" val="2349950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 your toes</a:t>
            </a:r>
            <a:endParaRPr lang="en-US" dirty="0"/>
          </a:p>
        </p:txBody>
      </p:sp>
      <p:sp>
        <p:nvSpPr>
          <p:cNvPr id="3" name="Content Placeholder 2"/>
          <p:cNvSpPr>
            <a:spLocks noGrp="1"/>
          </p:cNvSpPr>
          <p:nvPr>
            <p:ph sz="quarter" idx="1"/>
          </p:nvPr>
        </p:nvSpPr>
        <p:spPr>
          <a:xfrm>
            <a:off x="304800" y="1371600"/>
            <a:ext cx="8503920" cy="4572000"/>
          </a:xfrm>
        </p:spPr>
        <p:txBody>
          <a:bodyPr>
            <a:normAutofit/>
          </a:bodyPr>
          <a:lstStyle/>
          <a:p>
            <a:r>
              <a:rPr lang="en-US" sz="2400" dirty="0"/>
              <a:t>If you have a relatively simple model, you can count the elements and the parameters by hand (if you run out of fingers, please count your toes). </a:t>
            </a:r>
          </a:p>
          <a:p>
            <a:r>
              <a:rPr lang="en-US" sz="2400" dirty="0"/>
              <a:t>But what if you have a fairly complicated model? You can use AMOS.</a:t>
            </a:r>
          </a:p>
          <a:p>
            <a:r>
              <a:rPr lang="en-US" sz="2400" dirty="0"/>
              <a:t>If you have a full version of SPSS, you can access AMOS from the pull down menu </a:t>
            </a:r>
            <a:r>
              <a:rPr lang="en-US" sz="2400"/>
              <a:t>“</a:t>
            </a:r>
            <a:r>
              <a:rPr lang="en-US" sz="2400" smtClean="0"/>
              <a:t>Analyze”.</a:t>
            </a:r>
            <a:endParaRPr lang="en-US" sz="2400" dirty="0"/>
          </a:p>
        </p:txBody>
      </p:sp>
      <p:pic>
        <p:nvPicPr>
          <p:cNvPr id="1026" name="Picture 2" descr="http://scrapetv.com/News/News%20Pages/Politics/images-2/counting-to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4191000"/>
            <a:ext cx="3886200" cy="2357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4960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Degrees of </a:t>
            </a:r>
            <a:r>
              <a:rPr lang="en-US" sz="2800" dirty="0" smtClean="0"/>
              <a:t>freedom</a:t>
            </a:r>
            <a:endParaRPr lang="en-US" sz="2800" dirty="0"/>
          </a:p>
        </p:txBody>
      </p:sp>
      <p:sp>
        <p:nvSpPr>
          <p:cNvPr id="3" name="Content Placeholder 2"/>
          <p:cNvSpPr>
            <a:spLocks noGrp="1"/>
          </p:cNvSpPr>
          <p:nvPr>
            <p:ph sz="quarter" idx="1"/>
          </p:nvPr>
        </p:nvSpPr>
        <p:spPr>
          <a:xfrm>
            <a:off x="3962400" y="1527048"/>
            <a:ext cx="4843272" cy="4572000"/>
          </a:xfrm>
        </p:spPr>
        <p:txBody>
          <a:bodyPr>
            <a:normAutofit lnSpcReduction="10000"/>
          </a:bodyPr>
          <a:lstStyle/>
          <a:p>
            <a:r>
              <a:rPr lang="en-US" sz="2400" dirty="0"/>
              <a:t>In SPSS AMOS you can easily compute the degrees of freedom (DF) and the number of free parameters (FP). </a:t>
            </a:r>
          </a:p>
          <a:p>
            <a:r>
              <a:rPr lang="en-US" sz="2400" dirty="0"/>
              <a:t>If you have negative degrees of freedom, go home and there is nothing you can do; otherwise, use </a:t>
            </a:r>
            <a:r>
              <a:rPr lang="en-US" sz="2400" dirty="0" smtClean="0"/>
              <a:t>DF to find </a:t>
            </a:r>
            <a:r>
              <a:rPr lang="en-US" sz="2400" dirty="0"/>
              <a:t>out the minimum sample size</a:t>
            </a:r>
            <a:r>
              <a:rPr lang="en-US" sz="2400" dirty="0" smtClean="0"/>
              <a:t>.</a:t>
            </a:r>
          </a:p>
          <a:p>
            <a:r>
              <a:rPr lang="en-US" sz="2400" dirty="0"/>
              <a:t>Learn more abut DF: </a:t>
            </a:r>
            <a:r>
              <a:rPr lang="en-US" sz="2400" dirty="0">
                <a:hlinkClick r:id="rId2"/>
              </a:rPr>
              <a:t>http://</a:t>
            </a:r>
            <a:r>
              <a:rPr lang="en-US" sz="2400" dirty="0" smtClean="0">
                <a:hlinkClick r:id="rId2"/>
              </a:rPr>
              <a:t>www.creative-wisdom.com/pub/df/index.htm</a:t>
            </a:r>
            <a:r>
              <a:rPr lang="en-US" sz="2400" dirty="0" smtClean="0"/>
              <a:t> </a:t>
            </a:r>
            <a:endParaRPr lang="en-US" sz="2400" dirty="0"/>
          </a:p>
        </p:txBody>
      </p:sp>
      <p:pic>
        <p:nvPicPr>
          <p:cNvPr id="4" name="Picture 3"/>
          <p:cNvPicPr/>
          <p:nvPr/>
        </p:nvPicPr>
        <p:blipFill>
          <a:blip r:embed="rId3"/>
          <a:stretch>
            <a:fillRect/>
          </a:stretch>
        </p:blipFill>
        <p:spPr>
          <a:xfrm>
            <a:off x="304799" y="1524000"/>
            <a:ext cx="3419525" cy="4038600"/>
          </a:xfrm>
          <a:prstGeom prst="rect">
            <a:avLst/>
          </a:prstGeom>
        </p:spPr>
      </p:pic>
    </p:spTree>
    <p:extLst>
      <p:ext uri="{BB962C8B-B14F-4D97-AF65-F5344CB8AC3E}">
        <p14:creationId xmlns:p14="http://schemas.microsoft.com/office/powerpoint/2010/main" val="4107043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Four ways to determine n</a:t>
            </a:r>
          </a:p>
        </p:txBody>
      </p:sp>
      <p:sp>
        <p:nvSpPr>
          <p:cNvPr id="3" name="Content Placeholder 2"/>
          <p:cNvSpPr>
            <a:spLocks noGrp="1"/>
          </p:cNvSpPr>
          <p:nvPr>
            <p:ph sz="quarter" idx="1"/>
          </p:nvPr>
        </p:nvSpPr>
        <p:spPr/>
        <p:txBody>
          <a:bodyPr>
            <a:normAutofit/>
          </a:bodyPr>
          <a:lstStyle/>
          <a:p>
            <a:r>
              <a:rPr lang="en-US" dirty="0" err="1"/>
              <a:t>Nicolaou</a:t>
            </a:r>
            <a:r>
              <a:rPr lang="en-US" dirty="0"/>
              <a:t> and </a:t>
            </a:r>
            <a:r>
              <a:rPr lang="en-US" dirty="0" err="1"/>
              <a:t>Masoner</a:t>
            </a:r>
            <a:r>
              <a:rPr lang="en-US" dirty="0"/>
              <a:t> compared four ways of setting the sample size for CFA/SEM.</a:t>
            </a:r>
          </a:p>
          <a:p>
            <a:pPr lvl="1"/>
            <a:r>
              <a:rPr lang="en-US" dirty="0">
                <a:solidFill>
                  <a:schemeClr val="tx1"/>
                </a:solidFill>
              </a:rPr>
              <a:t>Traditional rule of thumb: 10 observations per </a:t>
            </a:r>
            <a:r>
              <a:rPr lang="en-US" dirty="0" smtClean="0">
                <a:solidFill>
                  <a:schemeClr val="tx1"/>
                </a:solidFill>
              </a:rPr>
              <a:t>variable. </a:t>
            </a:r>
            <a:endParaRPr lang="en-US" dirty="0">
              <a:solidFill>
                <a:schemeClr val="tx1"/>
              </a:solidFill>
            </a:endParaRPr>
          </a:p>
          <a:p>
            <a:pPr lvl="1"/>
            <a:r>
              <a:rPr lang="en-US" dirty="0">
                <a:solidFill>
                  <a:schemeClr val="tx1"/>
                </a:solidFill>
              </a:rPr>
              <a:t>Overall fitness: e.g. Root Mean Square Error Adjusted (RMSEA) or Chi-square</a:t>
            </a:r>
          </a:p>
          <a:p>
            <a:pPr lvl="1"/>
            <a:r>
              <a:rPr lang="en-US" dirty="0">
                <a:solidFill>
                  <a:schemeClr val="tx1"/>
                </a:solidFill>
              </a:rPr>
              <a:t>Cohen's effect size: it is applicable to path analysis (SEM) rather than CFA. In a path model one latent variable is caused by another. </a:t>
            </a:r>
          </a:p>
          <a:p>
            <a:pPr lvl="1"/>
            <a:r>
              <a:rPr lang="en-US" dirty="0">
                <a:solidFill>
                  <a:schemeClr val="tx1"/>
                </a:solidFill>
              </a:rPr>
              <a:t>Barebones : It is based on the notion of competing theories or model </a:t>
            </a:r>
            <a:r>
              <a:rPr lang="en-US" dirty="0" smtClean="0">
                <a:solidFill>
                  <a:schemeClr val="tx1"/>
                </a:solidFill>
              </a:rPr>
              <a:t>comparison. </a:t>
            </a:r>
            <a:r>
              <a:rPr lang="en-US" dirty="0">
                <a:solidFill>
                  <a:schemeClr val="tx1"/>
                </a:solidFill>
              </a:rPr>
              <a:t>There are always some rival models (2-factor model, 3-factor model...etc.). As the number of factors increases, the required</a:t>
            </a:r>
            <a:r>
              <a:rPr lang="en-US" dirty="0" smtClean="0">
                <a:solidFill>
                  <a:schemeClr val="tx1"/>
                </a:solidFill>
              </a:rPr>
              <a:t> sample </a:t>
            </a:r>
            <a:r>
              <a:rPr lang="en-US" dirty="0">
                <a:solidFill>
                  <a:schemeClr val="tx1"/>
                </a:solidFill>
              </a:rPr>
              <a:t>size gets smaller and smaller.</a:t>
            </a:r>
          </a:p>
          <a:p>
            <a:pPr lvl="1"/>
            <a:endParaRPr lang="en-US" dirty="0"/>
          </a:p>
        </p:txBody>
      </p:sp>
    </p:spTree>
    <p:extLst>
      <p:ext uri="{BB962C8B-B14F-4D97-AF65-F5344CB8AC3E}">
        <p14:creationId xmlns:p14="http://schemas.microsoft.com/office/powerpoint/2010/main" val="61891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72200" y="228600"/>
            <a:ext cx="2663952" cy="758952"/>
          </a:xfrm>
        </p:spPr>
        <p:txBody>
          <a:bodyPr>
            <a:normAutofit/>
          </a:bodyPr>
          <a:lstStyle/>
          <a:p>
            <a:r>
              <a:rPr lang="en-US" dirty="0" smtClean="0"/>
              <a:t>Example</a:t>
            </a:r>
            <a:endParaRPr lang="en-US" dirty="0"/>
          </a:p>
        </p:txBody>
      </p:sp>
      <p:sp>
        <p:nvSpPr>
          <p:cNvPr id="3" name="Content Placeholder 2"/>
          <p:cNvSpPr>
            <a:spLocks noGrp="1"/>
          </p:cNvSpPr>
          <p:nvPr>
            <p:ph sz="quarter" idx="1"/>
          </p:nvPr>
        </p:nvSpPr>
        <p:spPr>
          <a:xfrm>
            <a:off x="228600" y="5334000"/>
            <a:ext cx="8577072" cy="1066800"/>
          </a:xfrm>
        </p:spPr>
        <p:txBody>
          <a:bodyPr>
            <a:normAutofit fontScale="77500" lnSpcReduction="20000"/>
          </a:bodyPr>
          <a:lstStyle/>
          <a:p>
            <a:r>
              <a:rPr lang="en-US" dirty="0" err="1"/>
              <a:t>Nicholaou</a:t>
            </a:r>
            <a:r>
              <a:rPr lang="en-US" dirty="0"/>
              <a:t>, A. I., &amp; </a:t>
            </a:r>
            <a:r>
              <a:rPr lang="en-US" dirty="0" err="1"/>
              <a:t>Masoner</a:t>
            </a:r>
            <a:r>
              <a:rPr lang="en-US" dirty="0"/>
              <a:t>, M. (2013). Sample size requirements in structural equation models under standard conditions. </a:t>
            </a:r>
            <a:r>
              <a:rPr lang="en-US" i="1" dirty="0"/>
              <a:t>International Journal of Accounting Information Systems, 14</a:t>
            </a:r>
            <a:r>
              <a:rPr lang="en-US" dirty="0"/>
              <a:t>, 256-274.</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5543"/>
            <a:ext cx="5858759" cy="508040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Content Placeholder 2"/>
          <p:cNvSpPr txBox="1">
            <a:spLocks/>
          </p:cNvSpPr>
          <p:nvPr/>
        </p:nvSpPr>
        <p:spPr>
          <a:xfrm>
            <a:off x="6096000" y="1498862"/>
            <a:ext cx="2743200" cy="3737084"/>
          </a:xfrm>
          <a:prstGeom prst="rect">
            <a:avLst/>
          </a:prstGeom>
        </p:spPr>
        <p:txBody>
          <a:bodyPr vert="horz">
            <a:normAutofit fontScale="85000" lnSpcReduction="20000"/>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r>
              <a:rPr lang="en-US" dirty="0"/>
              <a:t>10 obs. per variable: 300 DF </a:t>
            </a:r>
            <a:r>
              <a:rPr lang="en-US" dirty="0">
                <a:sym typeface="Wingdings"/>
              </a:rPr>
              <a:t></a:t>
            </a:r>
            <a:r>
              <a:rPr lang="en-US" dirty="0"/>
              <a:t> 750 subjects</a:t>
            </a:r>
          </a:p>
          <a:p>
            <a:r>
              <a:rPr lang="en-US" dirty="0"/>
              <a:t>Chi-square fitness: 300 DF </a:t>
            </a:r>
            <a:r>
              <a:rPr lang="en-US" dirty="0">
                <a:sym typeface="Wingdings"/>
              </a:rPr>
              <a:t></a:t>
            </a:r>
            <a:r>
              <a:rPr lang="en-US" dirty="0"/>
              <a:t> 550 subjects</a:t>
            </a:r>
          </a:p>
          <a:p>
            <a:r>
              <a:rPr lang="en-US" dirty="0"/>
              <a:t>Cohen’s ES: 300 DF </a:t>
            </a:r>
            <a:r>
              <a:rPr lang="en-US" dirty="0">
                <a:sym typeface="Wingdings"/>
              </a:rPr>
              <a:t></a:t>
            </a:r>
            <a:r>
              <a:rPr lang="en-US" dirty="0"/>
              <a:t> 450 subjects</a:t>
            </a:r>
          </a:p>
          <a:p>
            <a:r>
              <a:rPr lang="en-US" dirty="0"/>
              <a:t>Barebones: 6 factors </a:t>
            </a:r>
            <a:r>
              <a:rPr lang="en-US" dirty="0">
                <a:sym typeface="Wingdings"/>
              </a:rPr>
              <a:t></a:t>
            </a:r>
            <a:r>
              <a:rPr lang="en-US" dirty="0"/>
              <a:t> 150 subjects</a:t>
            </a:r>
          </a:p>
          <a:p>
            <a:endParaRPr lang="en-US" dirty="0"/>
          </a:p>
        </p:txBody>
      </p:sp>
    </p:spTree>
    <p:extLst>
      <p:ext uri="{BB962C8B-B14F-4D97-AF65-F5344CB8AC3E}">
        <p14:creationId xmlns:p14="http://schemas.microsoft.com/office/powerpoint/2010/main" val="2970361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EFA </a:t>
            </a:r>
            <a:r>
              <a:rPr lang="en-US" dirty="0" smtClean="0"/>
              <a:t>and CFA</a:t>
            </a:r>
            <a:endParaRPr lang="en-US" dirty="0"/>
          </a:p>
        </p:txBody>
      </p:sp>
      <p:sp>
        <p:nvSpPr>
          <p:cNvPr id="3" name="Content Placeholder 2"/>
          <p:cNvSpPr>
            <a:spLocks noGrp="1"/>
          </p:cNvSpPr>
          <p:nvPr>
            <p:ph sz="quarter" idx="1"/>
          </p:nvPr>
        </p:nvSpPr>
        <p:spPr>
          <a:xfrm>
            <a:off x="4267200" y="1527048"/>
            <a:ext cx="4538472" cy="4572000"/>
          </a:xfrm>
        </p:spPr>
        <p:txBody>
          <a:bodyPr>
            <a:normAutofit fontScale="85000" lnSpcReduction="20000"/>
          </a:bodyPr>
          <a:lstStyle/>
          <a:p>
            <a:r>
              <a:rPr lang="en-US" dirty="0"/>
              <a:t>You cannot use the same sample for EFA, CFA, and examining treatment effectiveness.  When you fit your proposed model into the same data, it always looks good. If I set up a rubric to grade my own paper, I must get an “A”!</a:t>
            </a:r>
          </a:p>
          <a:p>
            <a:r>
              <a:rPr lang="en-US" dirty="0"/>
              <a:t>You can use two different samples, or partitioning the sample into two subsets: one is for EDA and the other is for CFA. The logic is similar to </a:t>
            </a:r>
            <a:r>
              <a:rPr lang="en-US" dirty="0">
                <a:solidFill>
                  <a:srgbClr val="FF0000"/>
                </a:solidFill>
              </a:rPr>
              <a:t>cross-validation</a:t>
            </a:r>
            <a:r>
              <a:rPr lang="en-US" dirty="0"/>
              <a:t> in resampling.</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1"/>
            <a:ext cx="4025131" cy="3505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9366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Causal modeling?</a:t>
            </a:r>
            <a:endParaRPr lang="en-US" dirty="0"/>
          </a:p>
        </p:txBody>
      </p:sp>
      <p:sp>
        <p:nvSpPr>
          <p:cNvPr id="3" name="Content Placeholder 2"/>
          <p:cNvSpPr>
            <a:spLocks noGrp="1"/>
          </p:cNvSpPr>
          <p:nvPr>
            <p:ph sz="quarter" idx="1"/>
          </p:nvPr>
        </p:nvSpPr>
        <p:spPr/>
        <p:txBody>
          <a:bodyPr>
            <a:normAutofit/>
          </a:bodyPr>
          <a:lstStyle/>
          <a:p>
            <a:r>
              <a:rPr lang="en-US" sz="3200" dirty="0" smtClean="0"/>
              <a:t>SEM is said to be a form of causal modeling that can unveil the cause and effect relationships among variables.</a:t>
            </a:r>
          </a:p>
          <a:p>
            <a:r>
              <a:rPr lang="en-US" sz="3200" dirty="0" smtClean="0"/>
              <a:t>How? What elements in SEM algorithms make it a causal modeling?</a:t>
            </a:r>
          </a:p>
          <a:p>
            <a:r>
              <a:rPr lang="en-US" sz="3200" dirty="0" smtClean="0"/>
              <a:t>The truth is: </a:t>
            </a:r>
            <a:r>
              <a:rPr lang="en-US" sz="3200" dirty="0" smtClean="0">
                <a:solidFill>
                  <a:srgbClr val="FF0000"/>
                </a:solidFill>
              </a:rPr>
              <a:t>Nothing in the math </a:t>
            </a:r>
            <a:r>
              <a:rPr lang="en-US" sz="3200" dirty="0" smtClean="0"/>
              <a:t>can uncover the causal structure.</a:t>
            </a:r>
            <a:endParaRPr lang="en-US" sz="3200" dirty="0"/>
          </a:p>
        </p:txBody>
      </p:sp>
    </p:spTree>
    <p:extLst>
      <p:ext uri="{BB962C8B-B14F-4D97-AF65-F5344CB8AC3E}">
        <p14:creationId xmlns:p14="http://schemas.microsoft.com/office/powerpoint/2010/main" val="1353592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travel back to time</a:t>
            </a:r>
            <a:endParaRPr lang="en-US" dirty="0"/>
          </a:p>
        </p:txBody>
      </p:sp>
      <p:sp>
        <p:nvSpPr>
          <p:cNvPr id="3" name="Content Placeholder 2"/>
          <p:cNvSpPr>
            <a:spLocks noGrp="1"/>
          </p:cNvSpPr>
          <p:nvPr>
            <p:ph sz="quarter" idx="1"/>
          </p:nvPr>
        </p:nvSpPr>
        <p:spPr/>
        <p:txBody>
          <a:bodyPr/>
          <a:lstStyle/>
          <a:p>
            <a:r>
              <a:rPr lang="en-US" dirty="0"/>
              <a:t>In the early </a:t>
            </a:r>
            <a:r>
              <a:rPr lang="en-US" dirty="0" smtClean="0"/>
              <a:t>20th </a:t>
            </a:r>
            <a:r>
              <a:rPr lang="en-US" dirty="0"/>
              <a:t>century, biologist Sewall Wright developed a methodology named </a:t>
            </a:r>
            <a:r>
              <a:rPr lang="en-US" i="1" dirty="0">
                <a:solidFill>
                  <a:srgbClr val="FF0000"/>
                </a:solidFill>
              </a:rPr>
              <a:t>path analysis</a:t>
            </a:r>
            <a:r>
              <a:rPr lang="en-US" dirty="0"/>
              <a:t>, </a:t>
            </a:r>
            <a:r>
              <a:rPr lang="en-US" dirty="0" smtClean="0"/>
              <a:t>the </a:t>
            </a:r>
            <a:r>
              <a:rPr lang="en-US" dirty="0"/>
              <a:t>precursor to </a:t>
            </a:r>
            <a:r>
              <a:rPr lang="en-US" dirty="0" smtClean="0"/>
              <a:t>SEM.</a:t>
            </a:r>
          </a:p>
          <a:p>
            <a:r>
              <a:rPr lang="en-US" dirty="0" smtClean="0"/>
              <a:t>A </a:t>
            </a:r>
            <a:r>
              <a:rPr lang="en-US" dirty="0"/>
              <a:t>Pearson’s correlation coefficient is </a:t>
            </a:r>
            <a:r>
              <a:rPr lang="en-US" dirty="0" smtClean="0"/>
              <a:t>non-directional. </a:t>
            </a:r>
            <a:r>
              <a:rPr lang="en-US" dirty="0"/>
              <a:t>The statement “A and B are significantly correlated” can be pictorially illustrated as “A ↔ B</a:t>
            </a:r>
            <a:r>
              <a:rPr lang="en-US" dirty="0" smtClean="0"/>
              <a:t>”.</a:t>
            </a:r>
          </a:p>
          <a:p>
            <a:r>
              <a:rPr lang="en-US" dirty="0" smtClean="0"/>
              <a:t>A </a:t>
            </a:r>
            <a:r>
              <a:rPr lang="en-US" dirty="0"/>
              <a:t>path coefficient in the path model </a:t>
            </a:r>
            <a:r>
              <a:rPr lang="en-US" dirty="0" smtClean="0"/>
              <a:t>is </a:t>
            </a:r>
            <a:r>
              <a:rPr lang="en-US" dirty="0"/>
              <a:t>A </a:t>
            </a:r>
            <a:r>
              <a:rPr lang="en-US" dirty="0" smtClean="0">
                <a:sym typeface="Wingdings" panose="05000000000000000000" pitchFamily="2" charset="2"/>
              </a:rPr>
              <a:t></a:t>
            </a:r>
            <a:r>
              <a:rPr lang="en-US" dirty="0" smtClean="0"/>
              <a:t> B: a </a:t>
            </a:r>
            <a:r>
              <a:rPr lang="en-US" dirty="0"/>
              <a:t>causal path from A to B</a:t>
            </a:r>
            <a:r>
              <a:rPr lang="en-US" dirty="0" smtClean="0"/>
              <a:t>.</a:t>
            </a:r>
          </a:p>
          <a:p>
            <a:r>
              <a:rPr lang="en-US" dirty="0" smtClean="0"/>
              <a:t>A </a:t>
            </a:r>
            <a:r>
              <a:rPr lang="en-US" dirty="0"/>
              <a:t>path coefficient was just a </a:t>
            </a:r>
            <a:r>
              <a:rPr lang="en-US" dirty="0">
                <a:solidFill>
                  <a:srgbClr val="FF0000"/>
                </a:solidFill>
              </a:rPr>
              <a:t>standardized regression </a:t>
            </a:r>
            <a:r>
              <a:rPr lang="en-US" dirty="0" smtClean="0">
                <a:solidFill>
                  <a:srgbClr val="FF0000"/>
                </a:solidFill>
              </a:rPr>
              <a:t>coefficient</a:t>
            </a:r>
            <a:r>
              <a:rPr lang="en-US" dirty="0" smtClean="0"/>
              <a:t>.</a:t>
            </a:r>
            <a:endParaRPr lang="en-US" dirty="0"/>
          </a:p>
        </p:txBody>
      </p:sp>
    </p:spTree>
    <p:extLst>
      <p:ext uri="{BB962C8B-B14F-4D97-AF65-F5344CB8AC3E}">
        <p14:creationId xmlns:p14="http://schemas.microsoft.com/office/powerpoint/2010/main" val="3816115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LISREL</a:t>
            </a:r>
            <a:endParaRPr lang="en-US" dirty="0"/>
          </a:p>
        </p:txBody>
      </p:sp>
      <p:sp>
        <p:nvSpPr>
          <p:cNvPr id="3" name="Content Placeholder 2"/>
          <p:cNvSpPr>
            <a:spLocks noGrp="1"/>
          </p:cNvSpPr>
          <p:nvPr>
            <p:ph sz="quarter" idx="1"/>
          </p:nvPr>
        </p:nvSpPr>
        <p:spPr/>
        <p:txBody>
          <a:bodyPr/>
          <a:lstStyle/>
          <a:p>
            <a:r>
              <a:rPr lang="en-US" sz="2800" dirty="0"/>
              <a:t>In 1970 Duncan and his colleagues organized a conference in Madison, Wisconsin. At the Madison conference </a:t>
            </a:r>
            <a:r>
              <a:rPr lang="en-US" sz="2800" dirty="0" err="1"/>
              <a:t>Joreskog</a:t>
            </a:r>
            <a:r>
              <a:rPr lang="en-US" sz="2800" dirty="0"/>
              <a:t> introduced the idea of Linear Structural </a:t>
            </a:r>
            <a:r>
              <a:rPr lang="en-US" sz="2800" dirty="0" smtClean="0"/>
              <a:t>Equation </a:t>
            </a:r>
            <a:r>
              <a:rPr lang="en-US" sz="2800" dirty="0"/>
              <a:t>(</a:t>
            </a:r>
            <a:r>
              <a:rPr lang="en-US" sz="2800" dirty="0" smtClean="0"/>
              <a:t>LISREL), </a:t>
            </a:r>
            <a:r>
              <a:rPr lang="en-US" sz="2800" dirty="0"/>
              <a:t>the first software application for SEM</a:t>
            </a:r>
            <a:r>
              <a:rPr lang="en-US" sz="2800" dirty="0" smtClean="0"/>
              <a:t>.</a:t>
            </a:r>
          </a:p>
          <a:p>
            <a:r>
              <a:rPr lang="en-US" sz="2800" dirty="0" smtClean="0"/>
              <a:t>The key to uncover causal structures is </a:t>
            </a:r>
            <a:r>
              <a:rPr lang="en-US" sz="2800" dirty="0" smtClean="0">
                <a:solidFill>
                  <a:srgbClr val="FF0000"/>
                </a:solidFill>
              </a:rPr>
              <a:t>path searching</a:t>
            </a:r>
            <a:r>
              <a:rPr lang="en-US" sz="2800" dirty="0" smtClean="0"/>
              <a:t>: Consider the alternatives.</a:t>
            </a:r>
          </a:p>
          <a:p>
            <a:r>
              <a:rPr lang="en-US" sz="2800" dirty="0" smtClean="0"/>
              <a:t>There are more than one way to construct a model i.e. you can rearrange the circles and the paths. </a:t>
            </a:r>
          </a:p>
          <a:p>
            <a:endParaRPr lang="en-US" dirty="0"/>
          </a:p>
        </p:txBody>
      </p:sp>
    </p:spTree>
    <p:extLst>
      <p:ext uri="{BB962C8B-B14F-4D97-AF65-F5344CB8AC3E}">
        <p14:creationId xmlns:p14="http://schemas.microsoft.com/office/powerpoint/2010/main" val="3340840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Path searching to counteract model </a:t>
            </a:r>
            <a:r>
              <a:rPr lang="en-US" dirty="0" smtClean="0"/>
              <a:t>equivalency</a:t>
            </a:r>
            <a:endParaRPr lang="en-US" dirty="0"/>
          </a:p>
        </p:txBody>
      </p:sp>
      <p:sp>
        <p:nvSpPr>
          <p:cNvPr id="3" name="Content Placeholder 2"/>
          <p:cNvSpPr>
            <a:spLocks noGrp="1"/>
          </p:cNvSpPr>
          <p:nvPr>
            <p:ph sz="quarter" idx="1"/>
          </p:nvPr>
        </p:nvSpPr>
        <p:spPr>
          <a:xfrm>
            <a:off x="301752" y="1527048"/>
            <a:ext cx="8385048" cy="4572000"/>
          </a:xfrm>
        </p:spPr>
        <p:txBody>
          <a:bodyPr>
            <a:normAutofit/>
          </a:bodyPr>
          <a:lstStyle/>
          <a:p>
            <a:r>
              <a:rPr lang="en-US" sz="2400" dirty="0"/>
              <a:t>TETRAD</a:t>
            </a:r>
          </a:p>
          <a:p>
            <a:r>
              <a:rPr lang="en-US" sz="2400" dirty="0"/>
              <a:t>A project led by a philosopher, Dr. Clark </a:t>
            </a:r>
            <a:r>
              <a:rPr lang="en-US" sz="2400" dirty="0" err="1"/>
              <a:t>Glymour</a:t>
            </a:r>
            <a:endParaRPr lang="en-US" sz="2400" dirty="0"/>
          </a:p>
          <a:p>
            <a:r>
              <a:rPr lang="en-US" sz="2400" u="sng" dirty="0">
                <a:hlinkClick r:id="rId2"/>
              </a:rPr>
              <a:t>http://</a:t>
            </a:r>
            <a:r>
              <a:rPr lang="en-US" sz="2400" u="sng" dirty="0" smtClean="0">
                <a:hlinkClick r:id="rId2"/>
              </a:rPr>
              <a:t>www.phil.cmu.edu/projects/tetrad/current.html</a:t>
            </a:r>
            <a:endParaRPr lang="en-US" sz="24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2971800"/>
            <a:ext cx="4275137" cy="3551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0790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is one model</a:t>
            </a:r>
            <a:endParaRPr lang="en-US" dirty="0"/>
          </a:p>
        </p:txBody>
      </p:sp>
      <p:sp>
        <p:nvSpPr>
          <p:cNvPr id="3" name="Content Placeholder 2"/>
          <p:cNvSpPr>
            <a:spLocks noGrp="1"/>
          </p:cNvSpPr>
          <p:nvPr>
            <p:ph sz="quarter" idx="1"/>
          </p:nvPr>
        </p:nvSpPr>
        <p:spPr/>
        <p:txBody>
          <a:bodyPr/>
          <a:lstStyle/>
          <a:p>
            <a:endParaRPr lang="en-US"/>
          </a:p>
        </p:txBody>
      </p:sp>
      <p:pic>
        <p:nvPicPr>
          <p:cNvPr id="4" name="Picture 3"/>
          <p:cNvPicPr>
            <a:picLocks noChangeAspect="1"/>
          </p:cNvPicPr>
          <p:nvPr/>
        </p:nvPicPr>
        <p:blipFill>
          <a:blip r:embed="rId2"/>
          <a:stretch>
            <a:fillRect/>
          </a:stretch>
        </p:blipFill>
        <p:spPr>
          <a:xfrm>
            <a:off x="1910855" y="987552"/>
            <a:ext cx="5285714" cy="5390476"/>
          </a:xfrm>
          <a:prstGeom prst="rect">
            <a:avLst/>
          </a:prstGeom>
          <a:ln>
            <a:solidFill>
              <a:schemeClr val="tx1"/>
            </a:solidFill>
          </a:ln>
        </p:spPr>
      </p:pic>
    </p:spTree>
    <p:extLst>
      <p:ext uri="{BB962C8B-B14F-4D97-AF65-F5344CB8AC3E}">
        <p14:creationId xmlns:p14="http://schemas.microsoft.com/office/powerpoint/2010/main" val="11536435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path combinations</a:t>
            </a:r>
            <a:endParaRPr lang="en-US" dirty="0"/>
          </a:p>
        </p:txBody>
      </p:sp>
      <p:sp>
        <p:nvSpPr>
          <p:cNvPr id="3" name="Content Placeholder 2"/>
          <p:cNvSpPr>
            <a:spLocks noGrp="1"/>
          </p:cNvSpPr>
          <p:nvPr>
            <p:ph sz="quarter"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926095" y="1219200"/>
            <a:ext cx="5285714" cy="5409524"/>
          </a:xfrm>
          <a:prstGeom prst="rect">
            <a:avLst/>
          </a:prstGeom>
          <a:ln>
            <a:solidFill>
              <a:schemeClr val="tx1"/>
            </a:solidFill>
          </a:ln>
        </p:spPr>
      </p:pic>
    </p:spTree>
    <p:extLst>
      <p:ext uri="{BB962C8B-B14F-4D97-AF65-F5344CB8AC3E}">
        <p14:creationId xmlns:p14="http://schemas.microsoft.com/office/powerpoint/2010/main" val="767760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Auto Path </a:t>
            </a:r>
            <a:r>
              <a:rPr lang="en-US" sz="2800" dirty="0"/>
              <a:t>searching to </a:t>
            </a:r>
            <a:r>
              <a:rPr lang="en-US" sz="2800" dirty="0" smtClean="0"/>
              <a:t>counteract </a:t>
            </a:r>
            <a:r>
              <a:rPr lang="en-US" sz="2800" dirty="0"/>
              <a:t>model </a:t>
            </a:r>
            <a:r>
              <a:rPr lang="en-US" sz="2800" dirty="0" smtClean="0"/>
              <a:t>equivalency</a:t>
            </a:r>
            <a:endParaRPr lang="en-US" sz="2800" dirty="0"/>
          </a:p>
        </p:txBody>
      </p:sp>
      <p:sp>
        <p:nvSpPr>
          <p:cNvPr id="3" name="Content Placeholder 2"/>
          <p:cNvSpPr>
            <a:spLocks noGrp="1"/>
          </p:cNvSpPr>
          <p:nvPr>
            <p:ph sz="quarter" idx="1"/>
          </p:nvPr>
        </p:nvSpPr>
        <p:spPr>
          <a:xfrm>
            <a:off x="293074" y="1447800"/>
            <a:ext cx="8385048" cy="4572000"/>
          </a:xfrm>
        </p:spPr>
        <p:txBody>
          <a:bodyPr>
            <a:normAutofit/>
          </a:bodyPr>
          <a:lstStyle/>
          <a:p>
            <a:r>
              <a:rPr lang="en-US" sz="2400" dirty="0" smtClean="0"/>
              <a:t>Merit</a:t>
            </a:r>
            <a:r>
              <a:rPr lang="en-US" sz="2400" dirty="0"/>
              <a:t>: automated; it can </a:t>
            </a:r>
            <a:r>
              <a:rPr lang="en-US" sz="2400" dirty="0">
                <a:solidFill>
                  <a:srgbClr val="FF0000"/>
                </a:solidFill>
              </a:rPr>
              <a:t>exhaust almost all possible combinations</a:t>
            </a:r>
          </a:p>
          <a:p>
            <a:r>
              <a:rPr lang="en-US" sz="2400" dirty="0"/>
              <a:t>Problem: sometimes </a:t>
            </a:r>
            <a:r>
              <a:rPr lang="en-US" sz="2400" dirty="0">
                <a:solidFill>
                  <a:srgbClr val="FF0000"/>
                </a:solidFill>
              </a:rPr>
              <a:t>it doesn’t make sense </a:t>
            </a:r>
            <a:r>
              <a:rPr lang="en-US" sz="2400" dirty="0"/>
              <a:t>e.g. things that happened in the future cannot affect things that happened in the </a:t>
            </a:r>
            <a:r>
              <a:rPr lang="en-US" sz="2400" dirty="0" smtClean="0"/>
              <a:t>past (2014 GNP </a:t>
            </a:r>
            <a:r>
              <a:rPr lang="en-US" sz="2400" dirty="0" smtClean="0">
                <a:sym typeface="Wingdings"/>
              </a:rPr>
              <a:t></a:t>
            </a:r>
            <a:r>
              <a:rPr lang="en-US" sz="2400" dirty="0" smtClean="0"/>
              <a:t> 2011 faculty salary </a:t>
            </a:r>
            <a:r>
              <a:rPr lang="en-US" sz="2400" dirty="0" smtClean="0">
                <a:sym typeface="Wingdings"/>
              </a:rPr>
              <a:t></a:t>
            </a:r>
            <a:r>
              <a:rPr lang="en-US" sz="2400" dirty="0" smtClean="0"/>
              <a:t> 2010 APU enrolment) Time travel! Are you watching too much Star Trek?</a:t>
            </a:r>
            <a:endParaRPr lang="en-US" sz="2400" dirty="0"/>
          </a:p>
          <a:p>
            <a:r>
              <a:rPr lang="en-US" sz="2400" dirty="0"/>
              <a:t>We need manual model comparison</a:t>
            </a:r>
            <a:r>
              <a:rPr lang="en-US" sz="2400" dirty="0" smtClean="0"/>
              <a:t>:</a:t>
            </a:r>
            <a:r>
              <a:rPr lang="en-US" sz="2400" dirty="0"/>
              <a:t>                                 </a:t>
            </a:r>
            <a:r>
              <a:rPr lang="en-US" sz="2400" dirty="0" smtClean="0"/>
              <a:t> </a:t>
            </a:r>
            <a:r>
              <a:rPr lang="en-US" sz="2400" dirty="0" smtClean="0"/>
              <a:t>SAS (PROC CALIS, TCALIS) and JMP</a:t>
            </a:r>
            <a:endParaRPr lang="en-US" sz="2400" dirty="0"/>
          </a:p>
        </p:txBody>
      </p:sp>
      <p:pic>
        <p:nvPicPr>
          <p:cNvPr id="5" name="Picture 4"/>
          <p:cNvPicPr/>
          <p:nvPr/>
        </p:nvPicPr>
        <p:blipFill>
          <a:blip r:embed="rId2"/>
          <a:stretch>
            <a:fillRect/>
          </a:stretch>
        </p:blipFill>
        <p:spPr>
          <a:xfrm>
            <a:off x="5878664" y="3962400"/>
            <a:ext cx="2799458" cy="2362200"/>
          </a:xfrm>
          <a:prstGeom prst="rect">
            <a:avLst/>
          </a:prstGeom>
          <a:ln>
            <a:solidFill>
              <a:schemeClr val="tx1"/>
            </a:solidFill>
          </a:ln>
        </p:spPr>
      </p:pic>
    </p:spTree>
    <p:extLst>
      <p:ext uri="{BB962C8B-B14F-4D97-AF65-F5344CB8AC3E}">
        <p14:creationId xmlns:p14="http://schemas.microsoft.com/office/powerpoint/2010/main" val="1273190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latin typeface="Times New Roman" pitchFamily="18" charset="0"/>
                <a:cs typeface="Times New Roman" pitchFamily="18" charset="0"/>
              </a:rPr>
              <a:t>Example: Data </a:t>
            </a:r>
            <a:r>
              <a:rPr lang="en-US" dirty="0" smtClean="0">
                <a:latin typeface="Times New Roman" pitchFamily="18" charset="0"/>
                <a:cs typeface="Times New Roman" pitchFamily="18" charset="0"/>
              </a:rPr>
              <a:t>source and variables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04800" y="1447800"/>
            <a:ext cx="8628888" cy="5257800"/>
          </a:xfrm>
        </p:spPr>
        <p:txBody>
          <a:bodyPr>
            <a:normAutofit fontScale="92500" lnSpcReduction="10000"/>
          </a:bodyPr>
          <a:lstStyle/>
          <a:p>
            <a:r>
              <a:rPr lang="en-US" sz="3000" dirty="0" smtClean="0">
                <a:latin typeface="Times New Roman" pitchFamily="18" charset="0"/>
                <a:cs typeface="Times New Roman" pitchFamily="18" charset="0"/>
              </a:rPr>
              <a:t>World Development Indictors (WDI) and Global Development Finance (GDF)</a:t>
            </a:r>
          </a:p>
          <a:p>
            <a:pPr lvl="1"/>
            <a:r>
              <a:rPr lang="en-US" sz="2600" dirty="0" err="1" smtClean="0">
                <a:solidFill>
                  <a:schemeClr val="tx1"/>
                </a:solidFill>
                <a:latin typeface="Times New Roman" pitchFamily="18" charset="0"/>
                <a:cs typeface="Times New Roman" pitchFamily="18" charset="0"/>
              </a:rPr>
              <a:t>Sci</a:t>
            </a:r>
            <a:r>
              <a:rPr lang="en-US" sz="2600" dirty="0" smtClean="0">
                <a:solidFill>
                  <a:schemeClr val="tx1"/>
                </a:solidFill>
                <a:latin typeface="Times New Roman" pitchFamily="18" charset="0"/>
                <a:cs typeface="Times New Roman" pitchFamily="18" charset="0"/>
              </a:rPr>
              <a:t> 2003 : the percentage of people who graduated from college or university in 2003 with a major in science.</a:t>
            </a:r>
          </a:p>
          <a:p>
            <a:pPr lvl="1"/>
            <a:r>
              <a:rPr lang="en-US" sz="2600" dirty="0" smtClean="0">
                <a:solidFill>
                  <a:schemeClr val="tx1"/>
                </a:solidFill>
                <a:latin typeface="Times New Roman" pitchFamily="18" charset="0"/>
                <a:cs typeface="Times New Roman" pitchFamily="18" charset="0"/>
              </a:rPr>
              <a:t>EMC 2003: the percentage of people who graduated from college or university in 2003 with a major related to engineering, manufacturing, or construction (EMC).</a:t>
            </a:r>
          </a:p>
          <a:p>
            <a:pPr lvl="1"/>
            <a:r>
              <a:rPr lang="en-US" sz="2600" dirty="0" smtClean="0">
                <a:solidFill>
                  <a:schemeClr val="tx1"/>
                </a:solidFill>
                <a:latin typeface="Times New Roman" pitchFamily="18" charset="0"/>
                <a:cs typeface="Times New Roman" pitchFamily="18" charset="0"/>
              </a:rPr>
              <a:t>Paper 2005: the number of scientific and technical papers published in peer-review journals in 2005.</a:t>
            </a:r>
          </a:p>
          <a:p>
            <a:pPr lvl="1"/>
            <a:r>
              <a:rPr lang="en-US" sz="2600" dirty="0" smtClean="0">
                <a:solidFill>
                  <a:schemeClr val="tx1"/>
                </a:solidFill>
                <a:latin typeface="Times New Roman" pitchFamily="18" charset="0"/>
                <a:cs typeface="Times New Roman" pitchFamily="18" charset="0"/>
              </a:rPr>
              <a:t>Patent 2005: the number of patents applied for by residents in 2005.</a:t>
            </a:r>
          </a:p>
          <a:p>
            <a:pPr lvl="1"/>
            <a:r>
              <a:rPr lang="en-US" sz="2600" dirty="0" smtClean="0">
                <a:solidFill>
                  <a:schemeClr val="tx1"/>
                </a:solidFill>
                <a:latin typeface="Times New Roman" pitchFamily="18" charset="0"/>
                <a:cs typeface="Times New Roman" pitchFamily="18" charset="0"/>
              </a:rPr>
              <a:t>Productivity 2007: Gross domestic product per person employed in 2007</a:t>
            </a:r>
            <a:r>
              <a:rPr lang="en-US" sz="2600" dirty="0" smtClean="0">
                <a:latin typeface="Times New Roman" pitchFamily="18" charset="0"/>
                <a:cs typeface="Times New Roman" pitchFamily="18" charset="0"/>
              </a:rPr>
              <a:t>.  </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174564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Conjecture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3200" dirty="0" smtClean="0">
                <a:latin typeface="Times New Roman" pitchFamily="18" charset="0"/>
                <a:cs typeface="Times New Roman" pitchFamily="18" charset="0"/>
              </a:rPr>
              <a:t>The number of graduates in science and EMC in a given year might positively influence the number of scientific papers published in peer-review journals and the number of patents applied by residents two years later. </a:t>
            </a:r>
          </a:p>
          <a:p>
            <a:r>
              <a:rPr lang="en-US" sz="3200" dirty="0" smtClean="0">
                <a:latin typeface="Times New Roman" pitchFamily="18" charset="0"/>
                <a:cs typeface="Times New Roman" pitchFamily="18" charset="0"/>
              </a:rPr>
              <a:t>Subsequently, new ideas and new innovations manifested in research papers and patents could eventually improve productivity. </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47483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No automated path searching</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3200" dirty="0" smtClean="0">
                <a:latin typeface="Times New Roman" pitchFamily="18" charset="0"/>
                <a:cs typeface="Times New Roman" pitchFamily="18" charset="0"/>
              </a:rPr>
              <a:t>Path searching cannot be used in this situation because automated path searching algorithm is blind to the temporal nature of variables. </a:t>
            </a:r>
          </a:p>
          <a:p>
            <a:r>
              <a:rPr lang="en-US" sz="3200" dirty="0" smtClean="0">
                <a:latin typeface="Times New Roman" pitchFamily="18" charset="0"/>
                <a:cs typeface="Times New Roman" pitchFamily="18" charset="0"/>
              </a:rPr>
              <a:t>It is impossible to build a model like the following: 2007 variables</a:t>
            </a:r>
            <a:r>
              <a:rPr lang="en-US" sz="3200" dirty="0" smtClean="0">
                <a:latin typeface="Times New Roman" pitchFamily="18" charset="0"/>
                <a:cs typeface="Times New Roman" pitchFamily="18" charset="0"/>
                <a:sym typeface="Wingdings"/>
              </a:rPr>
              <a:t></a:t>
            </a:r>
            <a:r>
              <a:rPr lang="en-US" sz="3200" dirty="0" smtClean="0">
                <a:latin typeface="Times New Roman" pitchFamily="18" charset="0"/>
                <a:cs typeface="Times New Roman" pitchFamily="18" charset="0"/>
              </a:rPr>
              <a:t>2005 variables</a:t>
            </a:r>
            <a:r>
              <a:rPr lang="en-US" sz="3200" dirty="0" smtClean="0">
                <a:latin typeface="Times New Roman" pitchFamily="18" charset="0"/>
                <a:cs typeface="Times New Roman" pitchFamily="18" charset="0"/>
                <a:sym typeface="Wingdings"/>
              </a:rPr>
              <a:t></a:t>
            </a:r>
            <a:r>
              <a:rPr lang="en-US" sz="3200" dirty="0" smtClean="0">
                <a:latin typeface="Times New Roman" pitchFamily="18" charset="0"/>
                <a:cs typeface="Times New Roman" pitchFamily="18" charset="0"/>
              </a:rPr>
              <a:t>2003 variables. </a:t>
            </a:r>
          </a:p>
          <a:p>
            <a:r>
              <a:rPr lang="en-US" sz="3200" dirty="0" smtClean="0">
                <a:latin typeface="Times New Roman" pitchFamily="18" charset="0"/>
                <a:cs typeface="Times New Roman" pitchFamily="18" charset="0"/>
              </a:rPr>
              <a:t>The following is a manual path searching implemented in SAS/JMP.</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285891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transformation</a:t>
            </a:r>
            <a:endParaRPr lang="en-US" dirty="0"/>
          </a:p>
        </p:txBody>
      </p:sp>
      <p:sp>
        <p:nvSpPr>
          <p:cNvPr id="3" name="Content Placeholder 2"/>
          <p:cNvSpPr>
            <a:spLocks noGrp="1"/>
          </p:cNvSpPr>
          <p:nvPr>
            <p:ph idx="1"/>
          </p:nvPr>
        </p:nvSpPr>
        <p:spPr>
          <a:xfrm>
            <a:off x="838200" y="1295400"/>
            <a:ext cx="8153400" cy="4953000"/>
          </a:xfrm>
        </p:spPr>
        <p:txBody>
          <a:bodyPr>
            <a:normAutofit/>
          </a:bodyPr>
          <a:lstStyle/>
          <a:p>
            <a:r>
              <a:rPr lang="en-US" sz="2400" dirty="0">
                <a:latin typeface="Times New Roman" pitchFamily="18" charset="0"/>
                <a:cs typeface="Times New Roman" pitchFamily="18" charset="0"/>
              </a:rPr>
              <a:t>Figure 1(a) and 2(a) depict the untransformed distributions of 2005 scientific papers and patents. Both are extremely skewed distributions because scientific research and innovations tend to concentrate on very few developed </a:t>
            </a:r>
            <a:r>
              <a:rPr lang="en-US" sz="2400" dirty="0" smtClean="0">
                <a:latin typeface="Times New Roman" pitchFamily="18" charset="0"/>
                <a:cs typeface="Times New Roman" pitchFamily="18" charset="0"/>
              </a:rPr>
              <a:t>nations. </a:t>
            </a:r>
            <a:r>
              <a:rPr lang="en-US" sz="2400" dirty="0">
                <a:latin typeface="Times New Roman" pitchFamily="18" charset="0"/>
                <a:cs typeface="Times New Roman" pitchFamily="18" charset="0"/>
              </a:rPr>
              <a:t>As a remedy, natural logarithm transformation was </a:t>
            </a:r>
            <a:r>
              <a:rPr lang="en-US" sz="2400" dirty="0" smtClean="0">
                <a:latin typeface="Times New Roman" pitchFamily="18" charset="0"/>
                <a:cs typeface="Times New Roman" pitchFamily="18" charset="0"/>
              </a:rPr>
              <a:t>utilized</a:t>
            </a:r>
            <a:endParaRPr lang="en-US" sz="24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429000"/>
            <a:ext cx="8756650" cy="330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1222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04800"/>
            <a:ext cx="7498080" cy="746124"/>
          </a:xfrm>
        </p:spPr>
        <p:txBody>
          <a:bodyPr/>
          <a:lstStyle/>
          <a:p>
            <a:pPr algn="ctr"/>
            <a:r>
              <a:rPr lang="en-US" dirty="0" smtClean="0">
                <a:latin typeface="Times New Roman" pitchFamily="18" charset="0"/>
                <a:cs typeface="Times New Roman" pitchFamily="18" charset="0"/>
              </a:rPr>
              <a:t>Palette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52399" y="1813560"/>
            <a:ext cx="3505200" cy="3657600"/>
          </a:xfrm>
        </p:spPr>
        <p:txBody>
          <a:bodyPr>
            <a:normAutofit fontScale="92500"/>
          </a:bodyPr>
          <a:lstStyle/>
          <a:p>
            <a:r>
              <a:rPr lang="en-US" dirty="0" smtClean="0">
                <a:latin typeface="Times New Roman" pitchFamily="18" charset="0"/>
                <a:cs typeface="Times New Roman" pitchFamily="18" charset="0"/>
              </a:rPr>
              <a:t>In the drawing mode the analyst can simply drag and drop the variables into a canvas to construct a model based on the preliminary regression analysis or prior theoretical framework. </a:t>
            </a:r>
            <a:endParaRPr lang="en-US" dirty="0">
              <a:latin typeface="Times New Roman" pitchFamily="18" charset="0"/>
              <a:cs typeface="Times New Roman" pitchFamily="18" charset="0"/>
            </a:endParaRPr>
          </a:p>
        </p:txBody>
      </p:sp>
      <p:pic>
        <p:nvPicPr>
          <p:cNvPr id="5" name="Picture 4"/>
          <p:cNvPicPr>
            <a:picLocks noChangeAspect="1"/>
          </p:cNvPicPr>
          <p:nvPr/>
        </p:nvPicPr>
        <p:blipFill>
          <a:blip r:embed="rId2"/>
          <a:stretch>
            <a:fillRect/>
          </a:stretch>
        </p:blipFill>
        <p:spPr>
          <a:xfrm>
            <a:off x="3581400" y="1981200"/>
            <a:ext cx="5304026" cy="3657600"/>
          </a:xfrm>
          <a:prstGeom prst="rect">
            <a:avLst/>
          </a:prstGeom>
          <a:ln>
            <a:solidFill>
              <a:schemeClr val="tx1"/>
            </a:solidFill>
          </a:ln>
        </p:spPr>
      </p:pic>
    </p:spTree>
    <p:extLst>
      <p:ext uri="{BB962C8B-B14F-4D97-AF65-F5344CB8AC3E}">
        <p14:creationId xmlns:p14="http://schemas.microsoft.com/office/powerpoint/2010/main" val="5028359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Results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800" dirty="0" smtClean="0">
                <a:latin typeface="Times New Roman" pitchFamily="18" charset="0"/>
                <a:cs typeface="Times New Roman" pitchFamily="18" charset="0"/>
              </a:rPr>
              <a:t>The parameters with the sign “*” or  “**” are considered significant. One asterisk indicates that </a:t>
            </a:r>
            <a:r>
              <a:rPr lang="en-US" sz="2800" i="1" dirty="0" err="1" smtClean="0">
                <a:latin typeface="Times New Roman" pitchFamily="18" charset="0"/>
                <a:cs typeface="Times New Roman" pitchFamily="18" charset="0"/>
              </a:rPr>
              <a:t>p</a:t>
            </a:r>
            <a:r>
              <a:rPr lang="en-US" sz="2800" dirty="0" smtClean="0">
                <a:latin typeface="Times New Roman" pitchFamily="18" charset="0"/>
                <a:cs typeface="Times New Roman" pitchFamily="18" charset="0"/>
              </a:rPr>
              <a:t> &lt; 0.05 whereas two asterisks indicate that </a:t>
            </a:r>
            <a:r>
              <a:rPr lang="en-US" sz="2800" i="1" dirty="0" err="1" smtClean="0">
                <a:latin typeface="Times New Roman" pitchFamily="18" charset="0"/>
                <a:cs typeface="Times New Roman" pitchFamily="18" charset="0"/>
              </a:rPr>
              <a:t>p</a:t>
            </a:r>
            <a:r>
              <a:rPr lang="en-US" sz="2800" dirty="0" smtClean="0">
                <a:latin typeface="Times New Roman" pitchFamily="18" charset="0"/>
                <a:cs typeface="Times New Roman" pitchFamily="18" charset="0"/>
              </a:rPr>
              <a:t> &lt; 0.01 </a:t>
            </a:r>
            <a:endParaRPr lang="en-US" sz="2800" dirty="0">
              <a:latin typeface="Times New Roman" pitchFamily="18" charset="0"/>
              <a:cs typeface="Times New Roman" pitchFamily="18" charset="0"/>
            </a:endParaRPr>
          </a:p>
        </p:txBody>
      </p:sp>
      <p:pic>
        <p:nvPicPr>
          <p:cNvPr id="5" name="Picture 4"/>
          <p:cNvPicPr>
            <a:picLocks noChangeAspect="1"/>
          </p:cNvPicPr>
          <p:nvPr/>
        </p:nvPicPr>
        <p:blipFill>
          <a:blip r:embed="rId2"/>
          <a:stretch>
            <a:fillRect/>
          </a:stretch>
        </p:blipFill>
        <p:spPr>
          <a:xfrm>
            <a:off x="3048000" y="3004385"/>
            <a:ext cx="5584383" cy="3320215"/>
          </a:xfrm>
          <a:prstGeom prst="rect">
            <a:avLst/>
          </a:prstGeom>
          <a:ln>
            <a:solidFill>
              <a:schemeClr val="tx1"/>
            </a:solidFill>
          </a:ln>
        </p:spPr>
      </p:pic>
    </p:spTree>
    <p:extLst>
      <p:ext uri="{BB962C8B-B14F-4D97-AF65-F5344CB8AC3E}">
        <p14:creationId xmlns:p14="http://schemas.microsoft.com/office/powerpoint/2010/main" val="32603378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6934200" cy="715962"/>
          </a:xfrm>
        </p:spPr>
        <p:txBody>
          <a:bodyPr/>
          <a:lstStyle/>
          <a:p>
            <a:r>
              <a:rPr lang="en-US" dirty="0" smtClean="0">
                <a:latin typeface="Times New Roman" pitchFamily="18" charset="0"/>
                <a:cs typeface="Times New Roman" pitchFamily="18" charset="0"/>
              </a:rPr>
              <a:t>Chi-square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81000" y="1447800"/>
            <a:ext cx="4038600" cy="4800600"/>
          </a:xfrm>
        </p:spPr>
        <p:txBody>
          <a:bodyPr>
            <a:normAutofit/>
          </a:bodyPr>
          <a:lstStyle/>
          <a:p>
            <a:r>
              <a:rPr lang="en-US" sz="2400" dirty="0" smtClean="0">
                <a:latin typeface="Times New Roman" pitchFamily="18" charset="0"/>
                <a:cs typeface="Times New Roman" pitchFamily="18" charset="0"/>
              </a:rPr>
              <a:t>The chi-square statistics suggest that the model does not seem to be promising (</a:t>
            </a:r>
            <a:r>
              <a:rPr lang="en-US" sz="2400" i="1" dirty="0" smtClean="0">
                <a:latin typeface="Times New Roman" pitchFamily="18" charset="0"/>
                <a:cs typeface="Times New Roman" pitchFamily="18" charset="0"/>
              </a:rPr>
              <a:t>X</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=59.0015, </a:t>
            </a:r>
            <a:r>
              <a:rPr lang="en-US" sz="2400" i="1" dirty="0" smtClean="0">
                <a:latin typeface="Times New Roman" pitchFamily="18" charset="0"/>
                <a:cs typeface="Times New Roman" pitchFamily="18" charset="0"/>
              </a:rPr>
              <a:t>p</a:t>
            </a:r>
            <a:r>
              <a:rPr lang="en-US" sz="2400" dirty="0" smtClean="0">
                <a:latin typeface="Times New Roman" pitchFamily="18" charset="0"/>
                <a:cs typeface="Times New Roman" pitchFamily="18" charset="0"/>
              </a:rPr>
              <a:t>&lt;.0001). </a:t>
            </a:r>
          </a:p>
          <a:p>
            <a:r>
              <a:rPr lang="en-US" sz="2400" dirty="0" smtClean="0">
                <a:latin typeface="Times New Roman" pitchFamily="18" charset="0"/>
                <a:cs typeface="Times New Roman" pitchFamily="18" charset="0"/>
              </a:rPr>
              <a:t>In other tests rejecting the null is good. Here it is bad. Why?</a:t>
            </a:r>
          </a:p>
          <a:p>
            <a:r>
              <a:rPr lang="en-US" sz="2400" dirty="0" smtClean="0">
                <a:latin typeface="Times New Roman" pitchFamily="18" charset="0"/>
                <a:cs typeface="Times New Roman" pitchFamily="18" charset="0"/>
              </a:rPr>
              <a:t>Root mean square error of approximation (RMSEA) is good when the lower and upper bounds </a:t>
            </a:r>
            <a:r>
              <a:rPr lang="en-US" sz="2400" smtClean="0">
                <a:latin typeface="Times New Roman" pitchFamily="18" charset="0"/>
                <a:cs typeface="Times New Roman" pitchFamily="18" charset="0"/>
              </a:rPr>
              <a:t>are between 0 and 0.08.</a:t>
            </a:r>
            <a:endParaRPr lang="en-US" sz="2400" dirty="0">
              <a:latin typeface="Times New Roman" pitchFamily="18" charset="0"/>
              <a:cs typeface="Times New Roman" pitchFamily="18" charset="0"/>
            </a:endParaRPr>
          </a:p>
        </p:txBody>
      </p:sp>
      <p:pic>
        <p:nvPicPr>
          <p:cNvPr id="4" name="Picture 3"/>
          <p:cNvPicPr/>
          <p:nvPr/>
        </p:nvPicPr>
        <p:blipFill>
          <a:blip r:embed="rId2" cstate="print"/>
          <a:stretch>
            <a:fillRect/>
          </a:stretch>
        </p:blipFill>
        <p:spPr>
          <a:xfrm>
            <a:off x="4800600" y="1524000"/>
            <a:ext cx="3665221" cy="4648200"/>
          </a:xfrm>
          <a:prstGeom prst="rect">
            <a:avLst/>
          </a:prstGeom>
          <a:ln>
            <a:solidFill>
              <a:schemeClr val="tx1"/>
            </a:solidFill>
          </a:ln>
        </p:spPr>
      </p:pic>
    </p:spTree>
    <p:extLst>
      <p:ext uri="{BB962C8B-B14F-4D97-AF65-F5344CB8AC3E}">
        <p14:creationId xmlns:p14="http://schemas.microsoft.com/office/powerpoint/2010/main" val="3030440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Explore alternate model</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To rectify the poor fit, an alternate model should be proposed and thoroughly examined. JMP provides the user with a “Copy” button to modify the existing model into a new analysis (Analysis 2). </a:t>
            </a:r>
            <a:endParaRPr lang="en-US" sz="2400" dirty="0">
              <a:latin typeface="Times New Roman" pitchFamily="18" charset="0"/>
              <a:cs typeface="Times New Roman" pitchFamily="18" charset="0"/>
            </a:endParaRPr>
          </a:p>
        </p:txBody>
      </p:sp>
      <p:pic>
        <p:nvPicPr>
          <p:cNvPr id="5" name="Picture 4"/>
          <p:cNvPicPr/>
          <p:nvPr/>
        </p:nvPicPr>
        <p:blipFill>
          <a:blip r:embed="rId2" cstate="print"/>
          <a:stretch>
            <a:fillRect/>
          </a:stretch>
        </p:blipFill>
        <p:spPr>
          <a:xfrm>
            <a:off x="1523999" y="2895600"/>
            <a:ext cx="6539023" cy="3429000"/>
          </a:xfrm>
          <a:prstGeom prst="rect">
            <a:avLst/>
          </a:prstGeom>
          <a:ln>
            <a:solidFill>
              <a:schemeClr val="tx1"/>
            </a:solidFill>
          </a:ln>
        </p:spPr>
      </p:pic>
    </p:spTree>
    <p:extLst>
      <p:ext uri="{BB962C8B-B14F-4D97-AF65-F5344CB8AC3E}">
        <p14:creationId xmlns:p14="http://schemas.microsoft.com/office/powerpoint/2010/main" val="42064689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228600"/>
            <a:ext cx="3124200" cy="731838"/>
          </a:xfrm>
        </p:spPr>
        <p:txBody>
          <a:bodyPr/>
          <a:lstStyle/>
          <a:p>
            <a:r>
              <a:rPr lang="en-US" dirty="0" smtClean="0"/>
              <a:t>Better!</a:t>
            </a:r>
            <a:endParaRPr lang="en-US" dirty="0"/>
          </a:p>
        </p:txBody>
      </p:sp>
      <p:sp>
        <p:nvSpPr>
          <p:cNvPr id="3" name="Content Placeholder 2"/>
          <p:cNvSpPr>
            <a:spLocks noGrp="1"/>
          </p:cNvSpPr>
          <p:nvPr>
            <p:ph idx="1"/>
          </p:nvPr>
        </p:nvSpPr>
        <p:spPr>
          <a:xfrm>
            <a:off x="381000" y="1447800"/>
            <a:ext cx="3733800" cy="4953000"/>
          </a:xfrm>
        </p:spPr>
        <p:txBody>
          <a:bodyPr>
            <a:normAutofit fontScale="85000" lnSpcReduction="10000"/>
          </a:bodyPr>
          <a:lstStyle/>
          <a:p>
            <a:r>
              <a:rPr lang="en-US" dirty="0" smtClean="0"/>
              <a:t>The fitness has been substantively improved. Some researchers might want to stop at this point and accept this one as the final. </a:t>
            </a:r>
          </a:p>
          <a:p>
            <a:r>
              <a:rPr lang="en-US" dirty="0" smtClean="0"/>
              <a:t>In the past running SEM is very involved and time-consuming. However, being equipped with the JMP interface, today the user can afford further exploration with minimal efforts. </a:t>
            </a:r>
            <a:endParaRPr lang="en-US" dirty="0"/>
          </a:p>
        </p:txBody>
      </p:sp>
      <p:pic>
        <p:nvPicPr>
          <p:cNvPr id="4" name="Picture 3"/>
          <p:cNvPicPr/>
          <p:nvPr/>
        </p:nvPicPr>
        <p:blipFill>
          <a:blip r:embed="rId2" cstate="print"/>
          <a:stretch>
            <a:fillRect/>
          </a:stretch>
        </p:blipFill>
        <p:spPr>
          <a:xfrm>
            <a:off x="4622347" y="1600200"/>
            <a:ext cx="4216853" cy="4754562"/>
          </a:xfrm>
          <a:prstGeom prst="rect">
            <a:avLst/>
          </a:prstGeom>
          <a:ln>
            <a:solidFill>
              <a:schemeClr val="tx1"/>
            </a:solidFill>
          </a:ln>
        </p:spPr>
      </p:pic>
    </p:spTree>
    <p:extLst>
      <p:ext uri="{BB962C8B-B14F-4D97-AF65-F5344CB8AC3E}">
        <p14:creationId xmlns:p14="http://schemas.microsoft.com/office/powerpoint/2010/main" val="40515424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very parsimonious model </a:t>
            </a:r>
            <a:endParaRPr lang="en-US" dirty="0"/>
          </a:p>
        </p:txBody>
      </p:sp>
      <p:sp>
        <p:nvSpPr>
          <p:cNvPr id="3" name="Content Placeholder 2"/>
          <p:cNvSpPr>
            <a:spLocks noGrp="1"/>
          </p:cNvSpPr>
          <p:nvPr>
            <p:ph idx="1"/>
          </p:nvPr>
        </p:nvSpPr>
        <p:spPr/>
        <p:txBody>
          <a:bodyPr>
            <a:normAutofit/>
          </a:bodyPr>
          <a:lstStyle/>
          <a:p>
            <a:r>
              <a:rPr lang="en-US" sz="2400" dirty="0" smtClean="0"/>
              <a:t>If EMC graduates have no significant effects on productivity, could this variable be dropped, too? This time only three variables remained in the model </a:t>
            </a:r>
            <a:endParaRPr lang="en-US" sz="2400" dirty="0"/>
          </a:p>
        </p:txBody>
      </p:sp>
      <p:pic>
        <p:nvPicPr>
          <p:cNvPr id="4" name="Picture 3"/>
          <p:cNvPicPr/>
          <p:nvPr/>
        </p:nvPicPr>
        <p:blipFill>
          <a:blip r:embed="rId2" cstate="print"/>
          <a:stretch>
            <a:fillRect/>
          </a:stretch>
        </p:blipFill>
        <p:spPr>
          <a:xfrm>
            <a:off x="1905000" y="2895600"/>
            <a:ext cx="6400800" cy="3352800"/>
          </a:xfrm>
          <a:prstGeom prst="rect">
            <a:avLst/>
          </a:prstGeom>
          <a:ln>
            <a:solidFill>
              <a:schemeClr val="tx1"/>
            </a:solidFill>
          </a:ln>
        </p:spPr>
      </p:pic>
    </p:spTree>
    <p:extLst>
      <p:ext uri="{BB962C8B-B14F-4D97-AF65-F5344CB8AC3E}">
        <p14:creationId xmlns:p14="http://schemas.microsoft.com/office/powerpoint/2010/main" val="20931427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304800"/>
            <a:ext cx="4133088" cy="655638"/>
          </a:xfrm>
        </p:spPr>
        <p:txBody>
          <a:bodyPr>
            <a:normAutofit/>
          </a:bodyPr>
          <a:lstStyle/>
          <a:p>
            <a:r>
              <a:rPr lang="en-US" dirty="0" smtClean="0"/>
              <a:t>Saturated model</a:t>
            </a:r>
            <a:endParaRPr lang="en-US" dirty="0"/>
          </a:p>
        </p:txBody>
      </p:sp>
      <p:sp>
        <p:nvSpPr>
          <p:cNvPr id="3" name="Content Placeholder 2"/>
          <p:cNvSpPr>
            <a:spLocks noGrp="1"/>
          </p:cNvSpPr>
          <p:nvPr>
            <p:ph idx="1"/>
          </p:nvPr>
        </p:nvSpPr>
        <p:spPr>
          <a:xfrm>
            <a:off x="457200" y="1600200"/>
            <a:ext cx="3886200" cy="4800600"/>
          </a:xfrm>
        </p:spPr>
        <p:txBody>
          <a:bodyPr>
            <a:normAutofit fontScale="92500" lnSpcReduction="20000"/>
          </a:bodyPr>
          <a:lstStyle/>
          <a:p>
            <a:r>
              <a:rPr lang="en-US" dirty="0" smtClean="0"/>
              <a:t>Both the Chi-square and the degree of freedom show a “zero” while the </a:t>
            </a:r>
            <a:r>
              <a:rPr lang="en-US" i="1" dirty="0" err="1" smtClean="0"/>
              <a:t>p</a:t>
            </a:r>
            <a:r>
              <a:rPr lang="en-US" dirty="0" smtClean="0"/>
              <a:t> value is missing. </a:t>
            </a:r>
          </a:p>
          <a:p>
            <a:r>
              <a:rPr lang="en-US" dirty="0" smtClean="0"/>
              <a:t>There is no discrepancy between the expected model and the observed data.</a:t>
            </a:r>
          </a:p>
          <a:p>
            <a:r>
              <a:rPr lang="en-US" dirty="0" smtClean="0"/>
              <a:t>The model is said to be saturated, meaning that the model can perfectly reproduce all of the variances, covariance, and means. </a:t>
            </a:r>
            <a:endParaRPr lang="en-US" dirty="0"/>
          </a:p>
        </p:txBody>
      </p:sp>
      <p:pic>
        <p:nvPicPr>
          <p:cNvPr id="4" name="Picture 3"/>
          <p:cNvPicPr/>
          <p:nvPr/>
        </p:nvPicPr>
        <p:blipFill>
          <a:blip r:embed="rId2" cstate="print"/>
          <a:stretch>
            <a:fillRect/>
          </a:stretch>
        </p:blipFill>
        <p:spPr>
          <a:xfrm>
            <a:off x="4800600" y="1447800"/>
            <a:ext cx="4133088" cy="4800600"/>
          </a:xfrm>
          <a:prstGeom prst="rect">
            <a:avLst/>
          </a:prstGeom>
          <a:ln>
            <a:solidFill>
              <a:schemeClr val="tx1"/>
            </a:solidFill>
          </a:ln>
        </p:spPr>
      </p:pic>
    </p:spTree>
    <p:extLst>
      <p:ext uri="{BB962C8B-B14F-4D97-AF65-F5344CB8AC3E}">
        <p14:creationId xmlns:p14="http://schemas.microsoft.com/office/powerpoint/2010/main" val="19048600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7318248" cy="758952"/>
          </a:xfrm>
        </p:spPr>
        <p:txBody>
          <a:bodyPr>
            <a:normAutofit/>
          </a:bodyPr>
          <a:lstStyle/>
          <a:p>
            <a:r>
              <a:rPr lang="en-US" dirty="0" smtClean="0"/>
              <a:t>Fit indices: Cut score?</a:t>
            </a:r>
            <a:endParaRPr lang="en-US" dirty="0"/>
          </a:p>
        </p:txBody>
      </p:sp>
      <p:sp>
        <p:nvSpPr>
          <p:cNvPr id="3" name="Content Placeholder 2"/>
          <p:cNvSpPr>
            <a:spLocks noGrp="1"/>
          </p:cNvSpPr>
          <p:nvPr>
            <p:ph sz="quarter" idx="1"/>
          </p:nvPr>
        </p:nvSpPr>
        <p:spPr>
          <a:xfrm>
            <a:off x="301752" y="1524000"/>
            <a:ext cx="8461248" cy="4422648"/>
          </a:xfrm>
        </p:spPr>
        <p:txBody>
          <a:bodyPr>
            <a:normAutofit/>
          </a:bodyPr>
          <a:lstStyle/>
          <a:p>
            <a:r>
              <a:rPr lang="en-US" dirty="0"/>
              <a:t>While degree of model fitness is a continuum, the cutoff points of conventional fitness indices force researchers to make a </a:t>
            </a:r>
            <a:r>
              <a:rPr lang="en-US" dirty="0">
                <a:solidFill>
                  <a:srgbClr val="FF0000"/>
                </a:solidFill>
              </a:rPr>
              <a:t>dichotomous</a:t>
            </a:r>
            <a:r>
              <a:rPr lang="en-US" dirty="0"/>
              <a:t> decision. </a:t>
            </a:r>
            <a:endParaRPr lang="en-US" dirty="0" smtClean="0"/>
          </a:p>
          <a:p>
            <a:r>
              <a:rPr lang="en-US" dirty="0" smtClean="0"/>
              <a:t>Suzanne </a:t>
            </a:r>
            <a:r>
              <a:rPr lang="en-US" dirty="0"/>
              <a:t>and Preston (</a:t>
            </a:r>
            <a:r>
              <a:rPr lang="en-US" dirty="0" smtClean="0"/>
              <a:t>2015): Replacing </a:t>
            </a:r>
            <a:r>
              <a:rPr lang="en-US" dirty="0">
                <a:solidFill>
                  <a:srgbClr val="FF0000"/>
                </a:solidFill>
              </a:rPr>
              <a:t>arbitrary</a:t>
            </a:r>
            <a:r>
              <a:rPr lang="en-US" dirty="0"/>
              <a:t> cutoffs with </a:t>
            </a:r>
            <a:r>
              <a:rPr lang="en-US" dirty="0" smtClean="0"/>
              <a:t>AIC and BIC</a:t>
            </a:r>
          </a:p>
          <a:p>
            <a:r>
              <a:rPr lang="en-US" dirty="0" smtClean="0"/>
              <a:t>No cutoff </a:t>
            </a:r>
            <a:r>
              <a:rPr lang="en-US" dirty="0"/>
              <a:t>in AIC or BIC. </a:t>
            </a:r>
            <a:endParaRPr lang="en-US" dirty="0" smtClean="0"/>
          </a:p>
          <a:p>
            <a:r>
              <a:rPr lang="en-US" dirty="0"/>
              <a:t>E</a:t>
            </a:r>
            <a:r>
              <a:rPr lang="en-US" dirty="0" smtClean="0"/>
              <a:t>xplores alternate </a:t>
            </a:r>
            <a:r>
              <a:rPr lang="en-US" dirty="0"/>
              <a:t>models and then select the best fit based on the least AIC or BIC.</a:t>
            </a:r>
          </a:p>
        </p:txBody>
      </p:sp>
      <p:pic>
        <p:nvPicPr>
          <p:cNvPr id="1026" name="Picture 2" descr="http://vh1.mtvnimages.com/sitewide/promoimages/shows/y/youre_cut_off/logo/610x360.jpg?height=289&amp;width=490&amp;quality=0.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4868989"/>
            <a:ext cx="2723801" cy="1606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35784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Fit indices: Beyond Chi-square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32232" y="1524000"/>
            <a:ext cx="8476488" cy="2438400"/>
          </a:xfrm>
        </p:spPr>
        <p:txBody>
          <a:bodyPr>
            <a:normAutofit/>
          </a:bodyPr>
          <a:lstStyle/>
          <a:p>
            <a:r>
              <a:rPr lang="en-US" sz="2400" dirty="0" smtClean="0">
                <a:latin typeface="Times New Roman" pitchFamily="18" charset="0"/>
                <a:cs typeface="Times New Roman" pitchFamily="18" charset="0"/>
              </a:rPr>
              <a:t>The modeler can perform a model comparison by using </a:t>
            </a:r>
            <a:r>
              <a:rPr lang="en-US" sz="2400" dirty="0" err="1" smtClean="0">
                <a:latin typeface="Times New Roman" pitchFamily="18" charset="0"/>
                <a:cs typeface="Times New Roman" pitchFamily="18" charset="0"/>
              </a:rPr>
              <a:t>Akaike</a:t>
            </a:r>
            <a:r>
              <a:rPr lang="en-US" sz="2400" dirty="0" smtClean="0">
                <a:latin typeface="Times New Roman" pitchFamily="18" charset="0"/>
                <a:cs typeface="Times New Roman" pitchFamily="18" charset="0"/>
              </a:rPr>
              <a:t> Information Criteria (AIC), </a:t>
            </a:r>
            <a:r>
              <a:rPr lang="en-US" sz="2400" dirty="0" err="1" smtClean="0">
                <a:latin typeface="Times New Roman" pitchFamily="18" charset="0"/>
                <a:cs typeface="Times New Roman" pitchFamily="18" charset="0"/>
              </a:rPr>
              <a:t>Bozdogan</a:t>
            </a:r>
            <a:r>
              <a:rPr lang="en-US" sz="2400" dirty="0" smtClean="0">
                <a:latin typeface="Times New Roman" pitchFamily="18" charset="0"/>
                <a:cs typeface="Times New Roman" pitchFamily="18" charset="0"/>
              </a:rPr>
              <a:t> CAIC, Schwartz Bayesian Information Criterion (BIC), and RMSEA.</a:t>
            </a:r>
          </a:p>
          <a:p>
            <a:r>
              <a:rPr lang="en-US" sz="2400" dirty="0" smtClean="0">
                <a:latin typeface="Times New Roman" pitchFamily="18" charset="0"/>
                <a:cs typeface="Times New Roman" pitchFamily="18" charset="0"/>
              </a:rPr>
              <a:t>Adjusted GFI: 0.9 or greater is good.</a:t>
            </a:r>
          </a:p>
          <a:p>
            <a:pPr marL="0" indent="0">
              <a:buNone/>
            </a:pP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pic>
        <p:nvPicPr>
          <p:cNvPr id="4" name="Picture 3"/>
          <p:cNvPicPr/>
          <p:nvPr/>
        </p:nvPicPr>
        <p:blipFill>
          <a:blip r:embed="rId2" cstate="print"/>
          <a:stretch>
            <a:fillRect/>
          </a:stretch>
        </p:blipFill>
        <p:spPr>
          <a:xfrm>
            <a:off x="410162" y="3352800"/>
            <a:ext cx="8317580" cy="3200400"/>
          </a:xfrm>
          <a:prstGeom prst="rect">
            <a:avLst/>
          </a:prstGeom>
          <a:ln>
            <a:solidFill>
              <a:schemeClr val="tx1"/>
            </a:solidFill>
          </a:ln>
        </p:spPr>
      </p:pic>
    </p:spTree>
    <p:extLst>
      <p:ext uri="{BB962C8B-B14F-4D97-AF65-F5344CB8AC3E}">
        <p14:creationId xmlns:p14="http://schemas.microsoft.com/office/powerpoint/2010/main" val="41253839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Conclusion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81000" y="1752600"/>
            <a:ext cx="8552688" cy="4724400"/>
          </a:xfrm>
        </p:spPr>
        <p:txBody>
          <a:bodyPr>
            <a:normAutofit/>
          </a:bodyPr>
          <a:lstStyle/>
          <a:p>
            <a:r>
              <a:rPr lang="en-US" dirty="0" smtClean="0">
                <a:latin typeface="Times New Roman" pitchFamily="18" charset="0"/>
                <a:cs typeface="Times New Roman" pitchFamily="18" charset="0"/>
              </a:rPr>
              <a:t>A high percentage of graduates majoring in science could lead to better scientific research, indicated by a higher volume of research papers. </a:t>
            </a:r>
          </a:p>
          <a:p>
            <a:r>
              <a:rPr lang="en-US" dirty="0" smtClean="0">
                <a:latin typeface="Times New Roman" pitchFamily="18" charset="0"/>
                <a:cs typeface="Times New Roman" pitchFamily="18" charset="0"/>
              </a:rPr>
              <a:t>And better research might eventually benefit productivity. Indeed, even the variable “2003 science graduates” alone is a strong predictor of 2007 productivity. </a:t>
            </a:r>
          </a:p>
          <a:p>
            <a:r>
              <a:rPr lang="en-US" dirty="0" smtClean="0">
                <a:latin typeface="Times New Roman" pitchFamily="18" charset="0"/>
                <a:cs typeface="Times New Roman" pitchFamily="18" charset="0"/>
              </a:rPr>
              <a:t>This finding contradicts the popular belief that engineering and applied science is more valuable than pure science in terms of helping the economy.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3527112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Caution: </a:t>
            </a:r>
          </a:p>
        </p:txBody>
      </p:sp>
      <p:sp>
        <p:nvSpPr>
          <p:cNvPr id="3" name="Content Placeholder 2"/>
          <p:cNvSpPr>
            <a:spLocks noGrp="1"/>
          </p:cNvSpPr>
          <p:nvPr>
            <p:ph sz="quarter" idx="1"/>
          </p:nvPr>
        </p:nvSpPr>
        <p:spPr/>
        <p:txBody>
          <a:bodyPr/>
          <a:lstStyle/>
          <a:p>
            <a:pPr lvl="0"/>
            <a:r>
              <a:rPr lang="en-US" sz="2400" dirty="0"/>
              <a:t>There is always something “better”. You may spend 1-2 years in model-comparison and searching, searching, searching, searching…. (The best is around the corner. Keep searching) Just take what works or you will not publish!</a:t>
            </a:r>
          </a:p>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3200400"/>
            <a:ext cx="4927767" cy="3352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14728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Counterfactual</a:t>
            </a:r>
            <a:endParaRPr lang="en-US" dirty="0"/>
          </a:p>
        </p:txBody>
      </p:sp>
      <p:sp>
        <p:nvSpPr>
          <p:cNvPr id="3" name="Content Placeholder 2"/>
          <p:cNvSpPr>
            <a:spLocks noGrp="1"/>
          </p:cNvSpPr>
          <p:nvPr>
            <p:ph sz="quarter" idx="1"/>
          </p:nvPr>
        </p:nvSpPr>
        <p:spPr/>
        <p:txBody>
          <a:bodyPr/>
          <a:lstStyle/>
          <a:p>
            <a:r>
              <a:rPr lang="en-US" dirty="0" smtClean="0"/>
              <a:t>The logic of path searching or model comparison is counterfactual</a:t>
            </a:r>
          </a:p>
          <a:p>
            <a:pPr lvl="1"/>
            <a:r>
              <a:rPr lang="en-US" dirty="0" smtClean="0"/>
              <a:t>Factual: what had happened.</a:t>
            </a:r>
          </a:p>
          <a:p>
            <a:pPr lvl="1"/>
            <a:r>
              <a:rPr lang="en-US" dirty="0" smtClean="0"/>
              <a:t>Counterfactual: What could have happened. </a:t>
            </a:r>
          </a:p>
          <a:p>
            <a:r>
              <a:rPr lang="en-US" dirty="0" smtClean="0"/>
              <a:t>When X happens, Y happens. But you cannot affirm that X must cause Y.</a:t>
            </a:r>
          </a:p>
          <a:p>
            <a:r>
              <a:rPr lang="en-US" dirty="0" smtClean="0"/>
              <a:t>You need to check: had X not been happened, what would have happened to Y.</a:t>
            </a:r>
            <a:endParaRPr lang="en-US" dirty="0"/>
          </a:p>
        </p:txBody>
      </p:sp>
    </p:spTree>
    <p:extLst>
      <p:ext uri="{BB962C8B-B14F-4D97-AF65-F5344CB8AC3E}">
        <p14:creationId xmlns:p14="http://schemas.microsoft.com/office/powerpoint/2010/main" val="27487522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criticism</a:t>
            </a:r>
            <a:endParaRPr lang="en-US" dirty="0"/>
          </a:p>
        </p:txBody>
      </p:sp>
      <p:sp>
        <p:nvSpPr>
          <p:cNvPr id="3" name="Content Placeholder 2"/>
          <p:cNvSpPr>
            <a:spLocks noGrp="1"/>
          </p:cNvSpPr>
          <p:nvPr>
            <p:ph sz="quarter" idx="1"/>
          </p:nvPr>
        </p:nvSpPr>
        <p:spPr>
          <a:xfrm>
            <a:off x="301752" y="1527048"/>
            <a:ext cx="6556248" cy="4572000"/>
          </a:xfrm>
        </p:spPr>
        <p:txBody>
          <a:bodyPr>
            <a:normAutofit fontScale="92500"/>
          </a:bodyPr>
          <a:lstStyle/>
          <a:p>
            <a:r>
              <a:rPr lang="en-US" dirty="0" smtClean="0"/>
              <a:t>You cannot ask </a:t>
            </a:r>
            <a:r>
              <a:rPr lang="en-US" dirty="0" smtClean="0">
                <a:solidFill>
                  <a:srgbClr val="FF0000"/>
                </a:solidFill>
              </a:rPr>
              <a:t>hypothetical question</a:t>
            </a:r>
            <a:r>
              <a:rPr lang="en-US" dirty="0" smtClean="0"/>
              <a:t>! If things had already happened, hypothetical questions are meaningless.</a:t>
            </a:r>
          </a:p>
          <a:p>
            <a:r>
              <a:rPr lang="en-US" dirty="0" smtClean="0"/>
              <a:t>For example, you cannot answer questions like this: “If I go to University of British Columbia instead of Azusa Pacific University, would my life be better? I might learn more research methods in a better school. My GPA might be higher. I might meet a handsome, kind, and intelligent Canadian man…”</a:t>
            </a:r>
          </a:p>
        </p:txBody>
      </p:sp>
      <p:pic>
        <p:nvPicPr>
          <p:cNvPr id="1026" name="Picture 2" descr="http://static.comicvine.com/uploads/scale_medium/7/79730/2228825-587_x_650_captain_kirk.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41425" y="1555481"/>
            <a:ext cx="1894727" cy="210039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image2.findagrave.com/photos/2005/223/11495740_11238946019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3464" y="3831245"/>
            <a:ext cx="1902688" cy="2348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98988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use counterfactuals all the time!</a:t>
            </a:r>
            <a:endParaRPr lang="en-US" dirty="0"/>
          </a:p>
        </p:txBody>
      </p:sp>
      <p:sp>
        <p:nvSpPr>
          <p:cNvPr id="3" name="Content Placeholder 2"/>
          <p:cNvSpPr>
            <a:spLocks noGrp="1"/>
          </p:cNvSpPr>
          <p:nvPr>
            <p:ph sz="quarter" idx="1"/>
          </p:nvPr>
        </p:nvSpPr>
        <p:spPr>
          <a:xfrm>
            <a:off x="301752" y="1527048"/>
            <a:ext cx="6251448" cy="4572000"/>
          </a:xfrm>
        </p:spPr>
        <p:txBody>
          <a:bodyPr>
            <a:normAutofit lnSpcReduction="10000"/>
          </a:bodyPr>
          <a:lstStyle/>
          <a:p>
            <a:r>
              <a:rPr lang="en-US" dirty="0" smtClean="0"/>
              <a:t>In modal logic it is called </a:t>
            </a:r>
            <a:r>
              <a:rPr lang="en-US" dirty="0" smtClean="0">
                <a:solidFill>
                  <a:srgbClr val="FF0000"/>
                </a:solidFill>
              </a:rPr>
              <a:t>subjunctive conditional</a:t>
            </a:r>
            <a:r>
              <a:rPr lang="en-US" dirty="0" smtClean="0"/>
              <a:t>.</a:t>
            </a:r>
          </a:p>
          <a:p>
            <a:r>
              <a:rPr lang="en-US" dirty="0" smtClean="0"/>
              <a:t>In history and science it is call </a:t>
            </a:r>
            <a:r>
              <a:rPr lang="en-US" dirty="0" smtClean="0">
                <a:solidFill>
                  <a:srgbClr val="FF0000"/>
                </a:solidFill>
              </a:rPr>
              <a:t>thought experiment</a:t>
            </a:r>
            <a:r>
              <a:rPr lang="en-US" dirty="0" smtClean="0"/>
              <a:t>. </a:t>
            </a:r>
          </a:p>
          <a:p>
            <a:r>
              <a:rPr lang="en-US" dirty="0" smtClean="0"/>
              <a:t>E.g</a:t>
            </a:r>
            <a:r>
              <a:rPr lang="en-US" dirty="0"/>
              <a:t>. “What If?: The World's Foremost Military Historians Imagine What Might Have </a:t>
            </a:r>
            <a:r>
              <a:rPr lang="en-US" dirty="0" smtClean="0"/>
              <a:t>Been”: If Chiang Kai-shek did not lose his best troops in Northeast China after World War II, the Communist might not take over the entire China. </a:t>
            </a:r>
          </a:p>
          <a:p>
            <a:endParaRPr lang="en-US" dirty="0"/>
          </a:p>
        </p:txBody>
      </p:sp>
      <p:pic>
        <p:nvPicPr>
          <p:cNvPr id="6" name="Picture 5"/>
          <p:cNvPicPr>
            <a:picLocks noChangeAspect="1"/>
          </p:cNvPicPr>
          <p:nvPr/>
        </p:nvPicPr>
        <p:blipFill>
          <a:blip r:embed="rId2"/>
          <a:stretch>
            <a:fillRect/>
          </a:stretch>
        </p:blipFill>
        <p:spPr>
          <a:xfrm>
            <a:off x="6723715" y="1520224"/>
            <a:ext cx="2123810" cy="3238095"/>
          </a:xfrm>
          <a:prstGeom prst="rect">
            <a:avLst/>
          </a:prstGeom>
        </p:spPr>
      </p:pic>
    </p:spTree>
    <p:extLst>
      <p:ext uri="{BB962C8B-B14F-4D97-AF65-F5344CB8AC3E}">
        <p14:creationId xmlns:p14="http://schemas.microsoft.com/office/powerpoint/2010/main" val="12954073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use counterfactuals all the time!</a:t>
            </a:r>
          </a:p>
        </p:txBody>
      </p:sp>
      <p:sp>
        <p:nvSpPr>
          <p:cNvPr id="3" name="Content Placeholder 2"/>
          <p:cNvSpPr>
            <a:spLocks noGrp="1"/>
          </p:cNvSpPr>
          <p:nvPr>
            <p:ph sz="quarter" idx="1"/>
          </p:nvPr>
        </p:nvSpPr>
        <p:spPr>
          <a:xfrm>
            <a:off x="301752" y="1527048"/>
            <a:ext cx="4803648" cy="4572000"/>
          </a:xfrm>
        </p:spPr>
        <p:txBody>
          <a:bodyPr/>
          <a:lstStyle/>
          <a:p>
            <a:r>
              <a:rPr lang="en-US" dirty="0" smtClean="0"/>
              <a:t>Einstein: “What would happen if I chase after a beam of light? Would I se a still light” It is impossible to do it physically. Einstein imagined the answer.</a:t>
            </a:r>
          </a:p>
          <a:p>
            <a:endParaRPr lang="en-US" dirty="0" smtClean="0"/>
          </a:p>
        </p:txBody>
      </p:sp>
      <p:pic>
        <p:nvPicPr>
          <p:cNvPr id="3074" name="Picture 2" descr="http://www.pbs.org/wgbh/nova/assets/img/theory-behind-equation/image-02-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527048"/>
            <a:ext cx="2943225" cy="3667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21523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use counterfactuals all the time!</a:t>
            </a:r>
          </a:p>
        </p:txBody>
      </p:sp>
      <p:sp>
        <p:nvSpPr>
          <p:cNvPr id="3" name="Content Placeholder 2"/>
          <p:cNvSpPr>
            <a:spLocks noGrp="1"/>
          </p:cNvSpPr>
          <p:nvPr>
            <p:ph sz="quarter" idx="1"/>
          </p:nvPr>
        </p:nvSpPr>
        <p:spPr/>
        <p:txBody>
          <a:bodyPr>
            <a:normAutofit lnSpcReduction="10000"/>
          </a:bodyPr>
          <a:lstStyle/>
          <a:p>
            <a:r>
              <a:rPr lang="en-US" dirty="0" smtClean="0"/>
              <a:t>If </a:t>
            </a:r>
            <a:r>
              <a:rPr lang="en-US" dirty="0"/>
              <a:t>I drive </a:t>
            </a:r>
            <a:r>
              <a:rPr lang="en-US" dirty="0" smtClean="0"/>
              <a:t>too fast, </a:t>
            </a:r>
            <a:r>
              <a:rPr lang="en-US" dirty="0"/>
              <a:t>crash my car and injure myself, I would regret it and say, "If I didn't drive that fast, I would not have lost my </a:t>
            </a:r>
            <a:r>
              <a:rPr lang="en-US" dirty="0" smtClean="0"/>
              <a:t>car </a:t>
            </a:r>
            <a:r>
              <a:rPr lang="en-US" dirty="0"/>
              <a:t>or be in the hospital now." </a:t>
            </a:r>
            <a:endParaRPr lang="en-US" dirty="0" smtClean="0"/>
          </a:p>
          <a:p>
            <a:r>
              <a:rPr lang="en-US" dirty="0" smtClean="0"/>
              <a:t>Nonetheless</a:t>
            </a:r>
            <a:r>
              <a:rPr lang="en-US" dirty="0"/>
              <a:t>, no reasonable person would negate my statement by saying, "Your reasoning is flawed </a:t>
            </a:r>
            <a:r>
              <a:rPr lang="en-US" dirty="0" smtClean="0"/>
              <a:t>because it had already happened. </a:t>
            </a:r>
            <a:r>
              <a:rPr lang="en-US" dirty="0"/>
              <a:t>You cannot go backward in time and drive 50 miles per hour to learn what the alternative history is. Since there is no observable comparison, there is no causal link between your reckless driving and injury." </a:t>
            </a:r>
          </a:p>
        </p:txBody>
      </p:sp>
    </p:spTree>
    <p:extLst>
      <p:ext uri="{BB962C8B-B14F-4D97-AF65-F5344CB8AC3E}">
        <p14:creationId xmlns:p14="http://schemas.microsoft.com/office/powerpoint/2010/main" val="32795851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sz="quarter" idx="1"/>
          </p:nvPr>
        </p:nvSpPr>
        <p:spPr/>
        <p:txBody>
          <a:bodyPr/>
          <a:lstStyle/>
          <a:p>
            <a:r>
              <a:rPr lang="en-US" dirty="0" smtClean="0"/>
              <a:t>Inputting numbers into the SEM program does not automatically yield a causal conclusion. </a:t>
            </a:r>
          </a:p>
          <a:p>
            <a:r>
              <a:rPr lang="en-US" dirty="0" smtClean="0"/>
              <a:t>You need to conceptualize alternate models by path searching and model comparison.</a:t>
            </a:r>
          </a:p>
          <a:p>
            <a:r>
              <a:rPr lang="en-US" dirty="0" smtClean="0"/>
              <a:t>But it is not bullet-proof. </a:t>
            </a:r>
          </a:p>
          <a:p>
            <a:r>
              <a:rPr lang="en-US" dirty="0" smtClean="0"/>
              <a:t>Missing variable argument, </a:t>
            </a:r>
            <a:r>
              <a:rPr lang="en-US" dirty="0" smtClean="0">
                <a:solidFill>
                  <a:srgbClr val="FF0000"/>
                </a:solidFill>
              </a:rPr>
              <a:t>“no cause in, no cause out” </a:t>
            </a:r>
            <a:r>
              <a:rPr lang="en-US" dirty="0" smtClean="0"/>
              <a:t>(Nancy Cartwright): </a:t>
            </a:r>
            <a:r>
              <a:rPr lang="en-US" dirty="0"/>
              <a:t>relevant variables and genuine causes are not included at the beginning, then </a:t>
            </a:r>
            <a:r>
              <a:rPr lang="en-US" dirty="0" smtClean="0"/>
              <a:t>the </a:t>
            </a:r>
            <a:r>
              <a:rPr lang="en-US" dirty="0"/>
              <a:t>elimination approach </a:t>
            </a:r>
            <a:r>
              <a:rPr lang="en-US" dirty="0" smtClean="0"/>
              <a:t>(exhausting all combination and pick the best) is useless.</a:t>
            </a:r>
          </a:p>
          <a:p>
            <a:endParaRPr lang="en-US" dirty="0"/>
          </a:p>
        </p:txBody>
      </p:sp>
    </p:spTree>
    <p:extLst>
      <p:ext uri="{BB962C8B-B14F-4D97-AF65-F5344CB8AC3E}">
        <p14:creationId xmlns:p14="http://schemas.microsoft.com/office/powerpoint/2010/main" val="130630703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450</TotalTime>
  <Words>2280</Words>
  <Application>Microsoft Office PowerPoint</Application>
  <PresentationFormat>On-screen Show (4:3)</PresentationFormat>
  <Paragraphs>147</Paragraphs>
  <Slides>38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Georgia</vt:lpstr>
      <vt:lpstr>Times New Roman</vt:lpstr>
      <vt:lpstr>Wingdings</vt:lpstr>
      <vt:lpstr>Wingdings 2</vt:lpstr>
      <vt:lpstr>Civic</vt:lpstr>
      <vt:lpstr>A very brief introduction to Structural Equation Modeling</vt:lpstr>
      <vt:lpstr>What is a SEM?</vt:lpstr>
      <vt:lpstr>Common challenges</vt:lpstr>
      <vt:lpstr>Example of a path model</vt:lpstr>
      <vt:lpstr>A much better example of factor model</vt:lpstr>
      <vt:lpstr>Count your toes</vt:lpstr>
      <vt:lpstr>Degrees of freedom</vt:lpstr>
      <vt:lpstr>Four ways to determine n</vt:lpstr>
      <vt:lpstr>Example</vt:lpstr>
      <vt:lpstr>EFA and CFA</vt:lpstr>
      <vt:lpstr>Causal modeling?</vt:lpstr>
      <vt:lpstr>Let’s travel back to time</vt:lpstr>
      <vt:lpstr>LISREL</vt:lpstr>
      <vt:lpstr>Path searching to counteract model equivalency</vt:lpstr>
      <vt:lpstr>This is one model</vt:lpstr>
      <vt:lpstr>All path combinations</vt:lpstr>
      <vt:lpstr>Auto Path searching to counteract model equivalency</vt:lpstr>
      <vt:lpstr>Example: Data source and variables</vt:lpstr>
      <vt:lpstr>Conjecture</vt:lpstr>
      <vt:lpstr>No automated path searching</vt:lpstr>
      <vt:lpstr>Data transformation</vt:lpstr>
      <vt:lpstr>Palette</vt:lpstr>
      <vt:lpstr>Results</vt:lpstr>
      <vt:lpstr>Chi-square</vt:lpstr>
      <vt:lpstr>Explore alternate model</vt:lpstr>
      <vt:lpstr>Better!</vt:lpstr>
      <vt:lpstr>A very parsimonious model </vt:lpstr>
      <vt:lpstr>Saturated model</vt:lpstr>
      <vt:lpstr>Fit indices: Cut score?</vt:lpstr>
      <vt:lpstr>Fit indices: Beyond Chi-square</vt:lpstr>
      <vt:lpstr>Conclusion</vt:lpstr>
      <vt:lpstr>Caution: </vt:lpstr>
      <vt:lpstr>Counterfactual</vt:lpstr>
      <vt:lpstr>Common criticism</vt:lpstr>
      <vt:lpstr>We use counterfactuals all the time!</vt:lpstr>
      <vt:lpstr>We use counterfactuals all the time!</vt:lpstr>
      <vt:lpstr>We use counterfactuals all the time!</vt:lpstr>
      <vt:lpstr>Summary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dc:creator>
  <cp:lastModifiedBy>Chong Ho Yu</cp:lastModifiedBy>
  <cp:revision>125</cp:revision>
  <dcterms:created xsi:type="dcterms:W3CDTF">2014-10-21T17:23:54Z</dcterms:created>
  <dcterms:modified xsi:type="dcterms:W3CDTF">2015-11-24T21:59:36Z</dcterms:modified>
</cp:coreProperties>
</file>