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5"/>
  </p:notesMasterIdLst>
  <p:sldIdLst>
    <p:sldId id="256" r:id="rId2"/>
    <p:sldId id="318" r:id="rId3"/>
    <p:sldId id="319" r:id="rId4"/>
    <p:sldId id="320" r:id="rId5"/>
    <p:sldId id="262" r:id="rId6"/>
    <p:sldId id="321" r:id="rId7"/>
    <p:sldId id="322" r:id="rId8"/>
    <p:sldId id="323" r:id="rId9"/>
    <p:sldId id="324" r:id="rId10"/>
    <p:sldId id="317" r:id="rId11"/>
    <p:sldId id="330" r:id="rId12"/>
    <p:sldId id="329" r:id="rId13"/>
    <p:sldId id="289" r:id="rId14"/>
    <p:sldId id="325" r:id="rId15"/>
    <p:sldId id="290" r:id="rId16"/>
    <p:sldId id="291" r:id="rId17"/>
    <p:sldId id="292" r:id="rId18"/>
    <p:sldId id="293" r:id="rId19"/>
    <p:sldId id="294" r:id="rId20"/>
    <p:sldId id="295" r:id="rId21"/>
    <p:sldId id="296" r:id="rId22"/>
    <p:sldId id="258" r:id="rId23"/>
    <p:sldId id="326" r:id="rId24"/>
    <p:sldId id="327" r:id="rId25"/>
    <p:sldId id="259" r:id="rId26"/>
    <p:sldId id="266" r:id="rId27"/>
    <p:sldId id="267" r:id="rId28"/>
    <p:sldId id="275" r:id="rId29"/>
    <p:sldId id="268" r:id="rId30"/>
    <p:sldId id="276" r:id="rId31"/>
    <p:sldId id="272" r:id="rId32"/>
    <p:sldId id="331" r:id="rId33"/>
    <p:sldId id="271" r:id="rId34"/>
    <p:sldId id="332" r:id="rId35"/>
    <p:sldId id="273" r:id="rId36"/>
    <p:sldId id="274" r:id="rId37"/>
    <p:sldId id="277" r:id="rId38"/>
    <p:sldId id="278" r:id="rId39"/>
    <p:sldId id="284" r:id="rId40"/>
    <p:sldId id="285" r:id="rId41"/>
    <p:sldId id="333" r:id="rId42"/>
    <p:sldId id="334" r:id="rId43"/>
    <p:sldId id="286" r:id="rId44"/>
    <p:sldId id="287" r:id="rId45"/>
    <p:sldId id="297" r:id="rId46"/>
    <p:sldId id="298" r:id="rId47"/>
    <p:sldId id="299" r:id="rId48"/>
    <p:sldId id="300" r:id="rId49"/>
    <p:sldId id="301" r:id="rId50"/>
    <p:sldId id="302" r:id="rId51"/>
    <p:sldId id="303" r:id="rId52"/>
    <p:sldId id="304" r:id="rId53"/>
    <p:sldId id="305" r:id="rId54"/>
    <p:sldId id="306" r:id="rId55"/>
    <p:sldId id="307" r:id="rId56"/>
    <p:sldId id="310" r:id="rId57"/>
    <p:sldId id="311" r:id="rId58"/>
    <p:sldId id="312" r:id="rId59"/>
    <p:sldId id="313" r:id="rId60"/>
    <p:sldId id="314" r:id="rId61"/>
    <p:sldId id="316" r:id="rId62"/>
    <p:sldId id="315" r:id="rId63"/>
    <p:sldId id="328" r:id="rId6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4660"/>
  </p:normalViewPr>
  <p:slideViewPr>
    <p:cSldViewPr>
      <p:cViewPr varScale="1">
        <p:scale>
          <a:sx n="109" d="100"/>
          <a:sy n="109" d="100"/>
        </p:scale>
        <p:origin x="70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ltLang="en-US"/>
          </a:p>
        </p:txBody>
      </p:sp>
      <p:sp>
        <p:nvSpPr>
          <p:cNvPr id="46083"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F26B18DC-13AB-4DBE-AE0A-5FDDABC3457F}" type="datetimeFigureOut">
              <a:rPr lang="en-US" altLang="en-US"/>
              <a:pPr>
                <a:defRPr/>
              </a:pPr>
              <a:t>12/8/2015</a:t>
            </a:fld>
            <a:endParaRPr lang="en-US" alt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6086"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ltLang="en-US"/>
          </a:p>
        </p:txBody>
      </p:sp>
      <p:sp>
        <p:nvSpPr>
          <p:cNvPr id="46087"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E8DA369-5BF1-4C37-8C19-398A6E551F0B}" type="slidenum">
              <a:rPr lang="en-US" altLang="en-US"/>
              <a:pPr>
                <a:defRPr/>
              </a:pPr>
              <a:t>‹#›</a:t>
            </a:fld>
            <a:endParaRPr lang="en-US" altLang="en-US"/>
          </a:p>
        </p:txBody>
      </p:sp>
    </p:spTree>
    <p:extLst>
      <p:ext uri="{BB962C8B-B14F-4D97-AF65-F5344CB8AC3E}">
        <p14:creationId xmlns:p14="http://schemas.microsoft.com/office/powerpoint/2010/main" val="8738608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635517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277761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33396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531647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8528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787217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61604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917755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93024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567688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23858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518804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417390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29161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107627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34311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147742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44946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431215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42875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269405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13069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060285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1837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2259013"/>
            <a:ext cx="9142413" cy="4597400"/>
            <a:chOff x="0" y="1423"/>
            <a:chExt cx="5759" cy="2896"/>
          </a:xfrm>
        </p:grpSpPr>
        <p:pic>
          <p:nvPicPr>
            <p:cNvPr id="5" name="Picture 3"/>
            <p:cNvPicPr>
              <a:picLocks noChangeArrowheads="1"/>
            </p:cNvPicPr>
            <p:nvPr/>
          </p:nvPicPr>
          <p:blipFill>
            <a:blip r:embed="rId3" cstate="print">
              <a:extLst>
                <a:ext uri="{28A0092B-C50C-407E-A947-70E740481C1C}">
                  <a14:useLocalDpi xmlns:a14="http://schemas.microsoft.com/office/drawing/2010/main" val="0"/>
                </a:ext>
              </a:extLst>
            </a:blip>
            <a:srcRect r="27339" b="11440"/>
            <a:stretch>
              <a:fillRect/>
            </a:stretch>
          </p:blipFill>
          <p:spPr bwMode="auto">
            <a:xfrm>
              <a:off x="3976" y="1423"/>
              <a:ext cx="1783" cy="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4"/>
            <p:cNvSpPr>
              <a:spLocks/>
            </p:cNvSpPr>
            <p:nvPr/>
          </p:nvSpPr>
          <p:spPr bwMode="auto">
            <a:xfrm>
              <a:off x="0" y="3378"/>
              <a:ext cx="2509" cy="196"/>
            </a:xfrm>
            <a:custGeom>
              <a:avLst/>
              <a:gdLst>
                <a:gd name="T0" fmla="*/ 39 w 2509"/>
                <a:gd name="T1" fmla="*/ 61 h 196"/>
                <a:gd name="T2" fmla="*/ 104 w 2509"/>
                <a:gd name="T3" fmla="*/ 28 h 196"/>
                <a:gd name="T4" fmla="*/ 182 w 2509"/>
                <a:gd name="T5" fmla="*/ 13 h 196"/>
                <a:gd name="T6" fmla="*/ 281 w 2509"/>
                <a:gd name="T7" fmla="*/ 13 h 196"/>
                <a:gd name="T8" fmla="*/ 357 w 2509"/>
                <a:gd name="T9" fmla="*/ 34 h 196"/>
                <a:gd name="T10" fmla="*/ 440 w 2509"/>
                <a:gd name="T11" fmla="*/ 85 h 196"/>
                <a:gd name="T12" fmla="*/ 509 w 2509"/>
                <a:gd name="T13" fmla="*/ 129 h 196"/>
                <a:gd name="T14" fmla="*/ 626 w 2509"/>
                <a:gd name="T15" fmla="*/ 148 h 196"/>
                <a:gd name="T16" fmla="*/ 728 w 2509"/>
                <a:gd name="T17" fmla="*/ 135 h 196"/>
                <a:gd name="T18" fmla="*/ 806 w 2509"/>
                <a:gd name="T19" fmla="*/ 93 h 196"/>
                <a:gd name="T20" fmla="*/ 899 w 2509"/>
                <a:gd name="T21" fmla="*/ 36 h 196"/>
                <a:gd name="T22" fmla="*/ 998 w 2509"/>
                <a:gd name="T23" fmla="*/ 4 h 196"/>
                <a:gd name="T24" fmla="*/ 1119 w 2509"/>
                <a:gd name="T25" fmla="*/ 6 h 196"/>
                <a:gd name="T26" fmla="*/ 1214 w 2509"/>
                <a:gd name="T27" fmla="*/ 39 h 196"/>
                <a:gd name="T28" fmla="*/ 1308 w 2509"/>
                <a:gd name="T29" fmla="*/ 102 h 196"/>
                <a:gd name="T30" fmla="*/ 1403 w 2509"/>
                <a:gd name="T31" fmla="*/ 133 h 196"/>
                <a:gd name="T32" fmla="*/ 1514 w 2509"/>
                <a:gd name="T33" fmla="*/ 133 h 196"/>
                <a:gd name="T34" fmla="*/ 1593 w 2509"/>
                <a:gd name="T35" fmla="*/ 111 h 196"/>
                <a:gd name="T36" fmla="*/ 1668 w 2509"/>
                <a:gd name="T37" fmla="*/ 61 h 196"/>
                <a:gd name="T38" fmla="*/ 1754 w 2509"/>
                <a:gd name="T39" fmla="*/ 18 h 196"/>
                <a:gd name="T40" fmla="*/ 1844 w 2509"/>
                <a:gd name="T41" fmla="*/ 1 h 196"/>
                <a:gd name="T42" fmla="*/ 1958 w 2509"/>
                <a:gd name="T43" fmla="*/ 4 h 196"/>
                <a:gd name="T44" fmla="*/ 2039 w 2509"/>
                <a:gd name="T45" fmla="*/ 33 h 196"/>
                <a:gd name="T46" fmla="*/ 2118 w 2509"/>
                <a:gd name="T47" fmla="*/ 88 h 196"/>
                <a:gd name="T48" fmla="*/ 2192 w 2509"/>
                <a:gd name="T49" fmla="*/ 124 h 196"/>
                <a:gd name="T50" fmla="*/ 2303 w 2509"/>
                <a:gd name="T51" fmla="*/ 138 h 196"/>
                <a:gd name="T52" fmla="*/ 2412 w 2509"/>
                <a:gd name="T53" fmla="*/ 106 h 196"/>
                <a:gd name="T54" fmla="*/ 2463 w 2509"/>
                <a:gd name="T55" fmla="*/ 66 h 196"/>
                <a:gd name="T56" fmla="*/ 2489 w 2509"/>
                <a:gd name="T57" fmla="*/ 61 h 196"/>
                <a:gd name="T58" fmla="*/ 2507 w 2509"/>
                <a:gd name="T59" fmla="*/ 76 h 196"/>
                <a:gd name="T60" fmla="*/ 2508 w 2509"/>
                <a:gd name="T61" fmla="*/ 96 h 196"/>
                <a:gd name="T62" fmla="*/ 2490 w 2509"/>
                <a:gd name="T63" fmla="*/ 118 h 196"/>
                <a:gd name="T64" fmla="*/ 2429 w 2509"/>
                <a:gd name="T65" fmla="*/ 160 h 196"/>
                <a:gd name="T66" fmla="*/ 2352 w 2509"/>
                <a:gd name="T67" fmla="*/ 183 h 196"/>
                <a:gd name="T68" fmla="*/ 2238 w 2509"/>
                <a:gd name="T69" fmla="*/ 184 h 196"/>
                <a:gd name="T70" fmla="*/ 2156 w 2509"/>
                <a:gd name="T71" fmla="*/ 172 h 196"/>
                <a:gd name="T72" fmla="*/ 2076 w 2509"/>
                <a:gd name="T73" fmla="*/ 133 h 196"/>
                <a:gd name="T74" fmla="*/ 2018 w 2509"/>
                <a:gd name="T75" fmla="*/ 87 h 196"/>
                <a:gd name="T76" fmla="*/ 1934 w 2509"/>
                <a:gd name="T77" fmla="*/ 55 h 196"/>
                <a:gd name="T78" fmla="*/ 1836 w 2509"/>
                <a:gd name="T79" fmla="*/ 49 h 196"/>
                <a:gd name="T80" fmla="*/ 1743 w 2509"/>
                <a:gd name="T81" fmla="*/ 79 h 196"/>
                <a:gd name="T82" fmla="*/ 1677 w 2509"/>
                <a:gd name="T83" fmla="*/ 118 h 196"/>
                <a:gd name="T84" fmla="*/ 1586 w 2509"/>
                <a:gd name="T85" fmla="*/ 165 h 196"/>
                <a:gd name="T86" fmla="*/ 1475 w 2509"/>
                <a:gd name="T87" fmla="*/ 186 h 196"/>
                <a:gd name="T88" fmla="*/ 1377 w 2509"/>
                <a:gd name="T89" fmla="*/ 180 h 196"/>
                <a:gd name="T90" fmla="*/ 1269 w 2509"/>
                <a:gd name="T91" fmla="*/ 136 h 196"/>
                <a:gd name="T92" fmla="*/ 1197 w 2509"/>
                <a:gd name="T93" fmla="*/ 84 h 196"/>
                <a:gd name="T94" fmla="*/ 1128 w 2509"/>
                <a:gd name="T95" fmla="*/ 55 h 196"/>
                <a:gd name="T96" fmla="*/ 1020 w 2509"/>
                <a:gd name="T97" fmla="*/ 49 h 196"/>
                <a:gd name="T98" fmla="*/ 914 w 2509"/>
                <a:gd name="T99" fmla="*/ 78 h 196"/>
                <a:gd name="T100" fmla="*/ 831 w 2509"/>
                <a:gd name="T101" fmla="*/ 135 h 196"/>
                <a:gd name="T102" fmla="*/ 713 w 2509"/>
                <a:gd name="T103" fmla="*/ 187 h 196"/>
                <a:gd name="T104" fmla="*/ 600 w 2509"/>
                <a:gd name="T105" fmla="*/ 195 h 196"/>
                <a:gd name="T106" fmla="*/ 494 w 2509"/>
                <a:gd name="T107" fmla="*/ 175 h 196"/>
                <a:gd name="T108" fmla="*/ 408 w 2509"/>
                <a:gd name="T109" fmla="*/ 123 h 196"/>
                <a:gd name="T110" fmla="*/ 338 w 2509"/>
                <a:gd name="T111" fmla="*/ 79 h 196"/>
                <a:gd name="T112" fmla="*/ 251 w 2509"/>
                <a:gd name="T113" fmla="*/ 60 h 196"/>
                <a:gd name="T114" fmla="*/ 144 w 2509"/>
                <a:gd name="T115" fmla="*/ 67 h 196"/>
                <a:gd name="T116" fmla="*/ 56 w 2509"/>
                <a:gd name="T117" fmla="*/ 108 h 196"/>
                <a:gd name="T118" fmla="*/ 5 w 2509"/>
                <a:gd name="T119" fmla="*/ 93 h 1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09" h="196">
                  <a:moveTo>
                    <a:pt x="5" y="93"/>
                  </a:moveTo>
                  <a:lnTo>
                    <a:pt x="39" y="61"/>
                  </a:lnTo>
                  <a:lnTo>
                    <a:pt x="71" y="43"/>
                  </a:lnTo>
                  <a:lnTo>
                    <a:pt x="104" y="28"/>
                  </a:lnTo>
                  <a:lnTo>
                    <a:pt x="144" y="18"/>
                  </a:lnTo>
                  <a:lnTo>
                    <a:pt x="182" y="13"/>
                  </a:lnTo>
                  <a:lnTo>
                    <a:pt x="227" y="10"/>
                  </a:lnTo>
                  <a:lnTo>
                    <a:pt x="281" y="13"/>
                  </a:lnTo>
                  <a:lnTo>
                    <a:pt x="321" y="22"/>
                  </a:lnTo>
                  <a:lnTo>
                    <a:pt x="357" y="34"/>
                  </a:lnTo>
                  <a:lnTo>
                    <a:pt x="408" y="60"/>
                  </a:lnTo>
                  <a:lnTo>
                    <a:pt x="440" y="85"/>
                  </a:lnTo>
                  <a:lnTo>
                    <a:pt x="474" y="111"/>
                  </a:lnTo>
                  <a:lnTo>
                    <a:pt x="509" y="129"/>
                  </a:lnTo>
                  <a:lnTo>
                    <a:pt x="561" y="142"/>
                  </a:lnTo>
                  <a:lnTo>
                    <a:pt x="626" y="148"/>
                  </a:lnTo>
                  <a:lnTo>
                    <a:pt x="677" y="145"/>
                  </a:lnTo>
                  <a:lnTo>
                    <a:pt x="728" y="135"/>
                  </a:lnTo>
                  <a:lnTo>
                    <a:pt x="770" y="117"/>
                  </a:lnTo>
                  <a:lnTo>
                    <a:pt x="806" y="93"/>
                  </a:lnTo>
                  <a:lnTo>
                    <a:pt x="860" y="57"/>
                  </a:lnTo>
                  <a:lnTo>
                    <a:pt x="899" y="36"/>
                  </a:lnTo>
                  <a:lnTo>
                    <a:pt x="950" y="13"/>
                  </a:lnTo>
                  <a:lnTo>
                    <a:pt x="998" y="4"/>
                  </a:lnTo>
                  <a:lnTo>
                    <a:pt x="1043" y="3"/>
                  </a:lnTo>
                  <a:lnTo>
                    <a:pt x="1119" y="6"/>
                  </a:lnTo>
                  <a:lnTo>
                    <a:pt x="1181" y="21"/>
                  </a:lnTo>
                  <a:lnTo>
                    <a:pt x="1214" y="39"/>
                  </a:lnTo>
                  <a:lnTo>
                    <a:pt x="1260" y="66"/>
                  </a:lnTo>
                  <a:lnTo>
                    <a:pt x="1308" y="102"/>
                  </a:lnTo>
                  <a:lnTo>
                    <a:pt x="1349" y="121"/>
                  </a:lnTo>
                  <a:lnTo>
                    <a:pt x="1403" y="133"/>
                  </a:lnTo>
                  <a:lnTo>
                    <a:pt x="1458" y="138"/>
                  </a:lnTo>
                  <a:lnTo>
                    <a:pt x="1514" y="133"/>
                  </a:lnTo>
                  <a:lnTo>
                    <a:pt x="1557" y="123"/>
                  </a:lnTo>
                  <a:lnTo>
                    <a:pt x="1593" y="111"/>
                  </a:lnTo>
                  <a:lnTo>
                    <a:pt x="1635" y="84"/>
                  </a:lnTo>
                  <a:lnTo>
                    <a:pt x="1668" y="61"/>
                  </a:lnTo>
                  <a:lnTo>
                    <a:pt x="1704" y="39"/>
                  </a:lnTo>
                  <a:lnTo>
                    <a:pt x="1754" y="18"/>
                  </a:lnTo>
                  <a:lnTo>
                    <a:pt x="1794" y="6"/>
                  </a:lnTo>
                  <a:lnTo>
                    <a:pt x="1844" y="1"/>
                  </a:lnTo>
                  <a:lnTo>
                    <a:pt x="1907" y="0"/>
                  </a:lnTo>
                  <a:lnTo>
                    <a:pt x="1958" y="4"/>
                  </a:lnTo>
                  <a:lnTo>
                    <a:pt x="2003" y="18"/>
                  </a:lnTo>
                  <a:lnTo>
                    <a:pt x="2039" y="33"/>
                  </a:lnTo>
                  <a:lnTo>
                    <a:pt x="2073" y="54"/>
                  </a:lnTo>
                  <a:lnTo>
                    <a:pt x="2118" y="88"/>
                  </a:lnTo>
                  <a:lnTo>
                    <a:pt x="2153" y="109"/>
                  </a:lnTo>
                  <a:lnTo>
                    <a:pt x="2192" y="124"/>
                  </a:lnTo>
                  <a:lnTo>
                    <a:pt x="2244" y="135"/>
                  </a:lnTo>
                  <a:lnTo>
                    <a:pt x="2303" y="138"/>
                  </a:lnTo>
                  <a:lnTo>
                    <a:pt x="2355" y="129"/>
                  </a:lnTo>
                  <a:lnTo>
                    <a:pt x="2412" y="106"/>
                  </a:lnTo>
                  <a:lnTo>
                    <a:pt x="2439" y="87"/>
                  </a:lnTo>
                  <a:lnTo>
                    <a:pt x="2463" y="66"/>
                  </a:lnTo>
                  <a:lnTo>
                    <a:pt x="2475" y="61"/>
                  </a:lnTo>
                  <a:lnTo>
                    <a:pt x="2489" y="61"/>
                  </a:lnTo>
                  <a:lnTo>
                    <a:pt x="2499" y="66"/>
                  </a:lnTo>
                  <a:lnTo>
                    <a:pt x="2507" y="76"/>
                  </a:lnTo>
                  <a:lnTo>
                    <a:pt x="2508" y="85"/>
                  </a:lnTo>
                  <a:lnTo>
                    <a:pt x="2508" y="96"/>
                  </a:lnTo>
                  <a:lnTo>
                    <a:pt x="2504" y="106"/>
                  </a:lnTo>
                  <a:lnTo>
                    <a:pt x="2490" y="118"/>
                  </a:lnTo>
                  <a:lnTo>
                    <a:pt x="2463" y="139"/>
                  </a:lnTo>
                  <a:lnTo>
                    <a:pt x="2429" y="160"/>
                  </a:lnTo>
                  <a:lnTo>
                    <a:pt x="2399" y="172"/>
                  </a:lnTo>
                  <a:lnTo>
                    <a:pt x="2352" y="183"/>
                  </a:lnTo>
                  <a:lnTo>
                    <a:pt x="2298" y="186"/>
                  </a:lnTo>
                  <a:lnTo>
                    <a:pt x="2238" y="184"/>
                  </a:lnTo>
                  <a:lnTo>
                    <a:pt x="2192" y="180"/>
                  </a:lnTo>
                  <a:lnTo>
                    <a:pt x="2156" y="172"/>
                  </a:lnTo>
                  <a:lnTo>
                    <a:pt x="2114" y="156"/>
                  </a:lnTo>
                  <a:lnTo>
                    <a:pt x="2076" y="133"/>
                  </a:lnTo>
                  <a:lnTo>
                    <a:pt x="2049" y="112"/>
                  </a:lnTo>
                  <a:lnTo>
                    <a:pt x="2018" y="87"/>
                  </a:lnTo>
                  <a:lnTo>
                    <a:pt x="1977" y="67"/>
                  </a:lnTo>
                  <a:lnTo>
                    <a:pt x="1934" y="55"/>
                  </a:lnTo>
                  <a:lnTo>
                    <a:pt x="1886" y="49"/>
                  </a:lnTo>
                  <a:lnTo>
                    <a:pt x="1836" y="49"/>
                  </a:lnTo>
                  <a:lnTo>
                    <a:pt x="1776" y="64"/>
                  </a:lnTo>
                  <a:lnTo>
                    <a:pt x="1743" y="79"/>
                  </a:lnTo>
                  <a:lnTo>
                    <a:pt x="1707" y="99"/>
                  </a:lnTo>
                  <a:lnTo>
                    <a:pt x="1677" y="118"/>
                  </a:lnTo>
                  <a:lnTo>
                    <a:pt x="1626" y="147"/>
                  </a:lnTo>
                  <a:lnTo>
                    <a:pt x="1586" y="165"/>
                  </a:lnTo>
                  <a:lnTo>
                    <a:pt x="1535" y="180"/>
                  </a:lnTo>
                  <a:lnTo>
                    <a:pt x="1475" y="186"/>
                  </a:lnTo>
                  <a:lnTo>
                    <a:pt x="1437" y="186"/>
                  </a:lnTo>
                  <a:lnTo>
                    <a:pt x="1377" y="180"/>
                  </a:lnTo>
                  <a:lnTo>
                    <a:pt x="1322" y="165"/>
                  </a:lnTo>
                  <a:lnTo>
                    <a:pt x="1269" y="136"/>
                  </a:lnTo>
                  <a:lnTo>
                    <a:pt x="1230" y="109"/>
                  </a:lnTo>
                  <a:lnTo>
                    <a:pt x="1197" y="84"/>
                  </a:lnTo>
                  <a:lnTo>
                    <a:pt x="1163" y="67"/>
                  </a:lnTo>
                  <a:lnTo>
                    <a:pt x="1128" y="55"/>
                  </a:lnTo>
                  <a:lnTo>
                    <a:pt x="1071" y="48"/>
                  </a:lnTo>
                  <a:lnTo>
                    <a:pt x="1020" y="49"/>
                  </a:lnTo>
                  <a:lnTo>
                    <a:pt x="974" y="57"/>
                  </a:lnTo>
                  <a:lnTo>
                    <a:pt x="914" y="78"/>
                  </a:lnTo>
                  <a:lnTo>
                    <a:pt x="879" y="103"/>
                  </a:lnTo>
                  <a:lnTo>
                    <a:pt x="831" y="135"/>
                  </a:lnTo>
                  <a:lnTo>
                    <a:pt x="777" y="166"/>
                  </a:lnTo>
                  <a:lnTo>
                    <a:pt x="713" y="187"/>
                  </a:lnTo>
                  <a:lnTo>
                    <a:pt x="659" y="193"/>
                  </a:lnTo>
                  <a:lnTo>
                    <a:pt x="600" y="195"/>
                  </a:lnTo>
                  <a:lnTo>
                    <a:pt x="543" y="189"/>
                  </a:lnTo>
                  <a:lnTo>
                    <a:pt x="494" y="175"/>
                  </a:lnTo>
                  <a:lnTo>
                    <a:pt x="450" y="154"/>
                  </a:lnTo>
                  <a:lnTo>
                    <a:pt x="408" y="123"/>
                  </a:lnTo>
                  <a:lnTo>
                    <a:pt x="377" y="99"/>
                  </a:lnTo>
                  <a:lnTo>
                    <a:pt x="338" y="79"/>
                  </a:lnTo>
                  <a:lnTo>
                    <a:pt x="291" y="64"/>
                  </a:lnTo>
                  <a:lnTo>
                    <a:pt x="251" y="60"/>
                  </a:lnTo>
                  <a:lnTo>
                    <a:pt x="191" y="58"/>
                  </a:lnTo>
                  <a:lnTo>
                    <a:pt x="144" y="67"/>
                  </a:lnTo>
                  <a:lnTo>
                    <a:pt x="96" y="82"/>
                  </a:lnTo>
                  <a:lnTo>
                    <a:pt x="56" y="108"/>
                  </a:lnTo>
                  <a:lnTo>
                    <a:pt x="0" y="157"/>
                  </a:lnTo>
                  <a:lnTo>
                    <a:pt x="5" y="93"/>
                  </a:lnTo>
                </a:path>
              </a:pathLst>
            </a:custGeom>
            <a:solidFill>
              <a:schemeClr val="bg2"/>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pic>
          <p:nvPicPr>
            <p:cNvPr id="7" name="Picture 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196"/>
              <a:ext cx="2766"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8" name="Rectangle 6"/>
          <p:cNvSpPr>
            <a:spLocks noGrp="1" noChangeArrowheads="1"/>
          </p:cNvSpPr>
          <p:nvPr>
            <p:ph type="ctrTitle" sz="quarter"/>
          </p:nvPr>
        </p:nvSpPr>
        <p:spPr>
          <a:xfrm>
            <a:off x="685800" y="2286000"/>
            <a:ext cx="7772400" cy="1143000"/>
          </a:xfrm>
        </p:spPr>
        <p:txBody>
          <a:bodyPr anchor="b"/>
          <a:lstStyle>
            <a:lvl1pPr>
              <a:defRPr>
                <a:latin typeface="Arial" charset="0"/>
              </a:defRPr>
            </a:lvl1pPr>
          </a:lstStyle>
          <a:p>
            <a:r>
              <a:rPr lang="en-US" smtClean="0"/>
              <a:t>Click to edit Master title style</a:t>
            </a:r>
            <a:endParaRPr lang="en-US"/>
          </a:p>
        </p:txBody>
      </p:sp>
      <p:sp>
        <p:nvSpPr>
          <p:cNvPr id="3079" name="Rectangle 7"/>
          <p:cNvSpPr>
            <a:spLocks noGrp="1" noChangeArrowheads="1"/>
          </p:cNvSpPr>
          <p:nvPr>
            <p:ph type="subTitle" sz="quarter" idx="1"/>
          </p:nvPr>
        </p:nvSpPr>
        <p:spPr>
          <a:xfrm>
            <a:off x="1371600" y="3886200"/>
            <a:ext cx="6400800" cy="1752600"/>
          </a:xfrm>
        </p:spPr>
        <p:txBody>
          <a:bodyPr/>
          <a:lstStyle>
            <a:lvl1pPr marL="0" indent="0" algn="ctr">
              <a:buFontTx/>
              <a:buNone/>
              <a:defRPr>
                <a:latin typeface="Arial" charset="0"/>
              </a:defRPr>
            </a:lvl1pPr>
          </a:lstStyle>
          <a:p>
            <a:r>
              <a:rPr lang="en-US" smtClean="0"/>
              <a:t>Click to edit Master subtitle style</a:t>
            </a:r>
            <a:endParaRPr lang="en-US"/>
          </a:p>
        </p:txBody>
      </p:sp>
      <p:sp>
        <p:nvSpPr>
          <p:cNvPr id="8" name="Rectangle 8"/>
          <p:cNvSpPr>
            <a:spLocks noGrp="1" noChangeArrowheads="1"/>
          </p:cNvSpPr>
          <p:nvPr>
            <p:ph type="dt" sz="quarter" idx="10"/>
          </p:nvPr>
        </p:nvSpPr>
        <p:spPr/>
        <p:txBody>
          <a:bodyPr/>
          <a:lstStyle>
            <a:lvl1pPr>
              <a:defRPr>
                <a:solidFill>
                  <a:srgbClr val="000000"/>
                </a:solidFill>
              </a:defRPr>
            </a:lvl1pPr>
          </a:lstStyle>
          <a:p>
            <a:pPr>
              <a:defRPr/>
            </a:pPr>
            <a:endParaRPr lang="en-US" altLang="en-US"/>
          </a:p>
        </p:txBody>
      </p:sp>
      <p:sp>
        <p:nvSpPr>
          <p:cNvPr id="9" name="Rectangle 9"/>
          <p:cNvSpPr>
            <a:spLocks noGrp="1" noChangeArrowheads="1"/>
          </p:cNvSpPr>
          <p:nvPr>
            <p:ph type="ftr" sz="quarter" idx="11"/>
          </p:nvPr>
        </p:nvSpPr>
        <p:spPr/>
        <p:txBody>
          <a:bodyPr/>
          <a:lstStyle>
            <a:lvl1pPr>
              <a:defRPr>
                <a:solidFill>
                  <a:srgbClr val="000000"/>
                </a:solidFill>
              </a:defRPr>
            </a:lvl1pPr>
          </a:lstStyle>
          <a:p>
            <a:pPr>
              <a:defRPr/>
            </a:pPr>
            <a:endParaRPr lang="en-US" altLang="en-US"/>
          </a:p>
        </p:txBody>
      </p:sp>
      <p:sp>
        <p:nvSpPr>
          <p:cNvPr id="10" name="Rectangle 10"/>
          <p:cNvSpPr>
            <a:spLocks noGrp="1" noChangeArrowheads="1"/>
          </p:cNvSpPr>
          <p:nvPr>
            <p:ph type="sldNum" sz="quarter" idx="12"/>
          </p:nvPr>
        </p:nvSpPr>
        <p:spPr/>
        <p:txBody>
          <a:bodyPr/>
          <a:lstStyle>
            <a:lvl1pPr>
              <a:defRPr>
                <a:solidFill>
                  <a:srgbClr val="000000"/>
                </a:solidFill>
              </a:defRPr>
            </a:lvl1pPr>
          </a:lstStyle>
          <a:p>
            <a:pPr>
              <a:defRPr/>
            </a:pPr>
            <a:fld id="{05F264AC-05DB-40C4-9B62-598FC046FDB9}" type="slidenum">
              <a:rPr lang="en-US" altLang="en-US"/>
              <a:pPr>
                <a:defRPr/>
              </a:pPr>
              <a:t>‹#›</a:t>
            </a:fld>
            <a:endParaRPr lang="en-US" altLang="en-US"/>
          </a:p>
        </p:txBody>
      </p:sp>
    </p:spTree>
    <p:extLst>
      <p:ext uri="{BB962C8B-B14F-4D97-AF65-F5344CB8AC3E}">
        <p14:creationId xmlns:p14="http://schemas.microsoft.com/office/powerpoint/2010/main" val="2463102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493DB6CE-7646-4554-90B9-8C9C8D39AAE8}" type="slidenum">
              <a:rPr lang="en-US" altLang="en-US"/>
              <a:pPr>
                <a:defRPr/>
              </a:pPr>
              <a:t>‹#›</a:t>
            </a:fld>
            <a:endParaRPr lang="en-US" altLang="en-US"/>
          </a:p>
        </p:txBody>
      </p:sp>
    </p:spTree>
    <p:extLst>
      <p:ext uri="{BB962C8B-B14F-4D97-AF65-F5344CB8AC3E}">
        <p14:creationId xmlns:p14="http://schemas.microsoft.com/office/powerpoint/2010/main" val="426359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F787F3B8-317C-4454-BDA7-2F146FF6543E}" type="slidenum">
              <a:rPr lang="en-US" altLang="en-US"/>
              <a:pPr>
                <a:defRPr/>
              </a:pPr>
              <a:t>‹#›</a:t>
            </a:fld>
            <a:endParaRPr lang="en-US" altLang="en-US"/>
          </a:p>
        </p:txBody>
      </p:sp>
    </p:spTree>
    <p:extLst>
      <p:ext uri="{BB962C8B-B14F-4D97-AF65-F5344CB8AC3E}">
        <p14:creationId xmlns:p14="http://schemas.microsoft.com/office/powerpoint/2010/main" val="3890817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9E709F43-5F85-420E-9430-25547CF943A6}" type="slidenum">
              <a:rPr lang="en-US" altLang="en-US"/>
              <a:pPr>
                <a:defRPr/>
              </a:pPr>
              <a:t>‹#›</a:t>
            </a:fld>
            <a:endParaRPr lang="en-US" altLang="en-US"/>
          </a:p>
        </p:txBody>
      </p:sp>
    </p:spTree>
    <p:extLst>
      <p:ext uri="{BB962C8B-B14F-4D97-AF65-F5344CB8AC3E}">
        <p14:creationId xmlns:p14="http://schemas.microsoft.com/office/powerpoint/2010/main" val="2435346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0"/>
          <p:cNvSpPr>
            <a:spLocks noGrp="1" noChangeArrowheads="1"/>
          </p:cNvSpPr>
          <p:nvPr>
            <p:ph type="sldNum" sz="quarter" idx="12"/>
          </p:nvPr>
        </p:nvSpPr>
        <p:spPr>
          <a:ln/>
        </p:spPr>
        <p:txBody>
          <a:bodyPr/>
          <a:lstStyle>
            <a:lvl1pPr>
              <a:defRPr/>
            </a:lvl1pPr>
          </a:lstStyle>
          <a:p>
            <a:pPr>
              <a:defRPr/>
            </a:pPr>
            <a:fld id="{F26827E1-CE1F-40A2-A113-21B992AEA0F8}" type="slidenum">
              <a:rPr lang="en-US" altLang="en-US"/>
              <a:pPr>
                <a:defRPr/>
              </a:pPr>
              <a:t>‹#›</a:t>
            </a:fld>
            <a:endParaRPr lang="en-US" altLang="en-US"/>
          </a:p>
        </p:txBody>
      </p:sp>
    </p:spTree>
    <p:extLst>
      <p:ext uri="{BB962C8B-B14F-4D97-AF65-F5344CB8AC3E}">
        <p14:creationId xmlns:p14="http://schemas.microsoft.com/office/powerpoint/2010/main" val="3985185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0"/>
          <p:cNvSpPr>
            <a:spLocks noGrp="1" noChangeArrowheads="1"/>
          </p:cNvSpPr>
          <p:nvPr>
            <p:ph type="sldNum" sz="quarter" idx="12"/>
          </p:nvPr>
        </p:nvSpPr>
        <p:spPr>
          <a:ln/>
        </p:spPr>
        <p:txBody>
          <a:bodyPr/>
          <a:lstStyle>
            <a:lvl1pPr>
              <a:defRPr/>
            </a:lvl1pPr>
          </a:lstStyle>
          <a:p>
            <a:pPr>
              <a:defRPr/>
            </a:pPr>
            <a:fld id="{C8F84DBF-1E83-4EF2-BA77-A77431786FC9}" type="slidenum">
              <a:rPr lang="en-US" altLang="en-US"/>
              <a:pPr>
                <a:defRPr/>
              </a:pPr>
              <a:t>‹#›</a:t>
            </a:fld>
            <a:endParaRPr lang="en-US" altLang="en-US"/>
          </a:p>
        </p:txBody>
      </p:sp>
    </p:spTree>
    <p:extLst>
      <p:ext uri="{BB962C8B-B14F-4D97-AF65-F5344CB8AC3E}">
        <p14:creationId xmlns:p14="http://schemas.microsoft.com/office/powerpoint/2010/main" val="125536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0"/>
          <p:cNvSpPr>
            <a:spLocks noGrp="1" noChangeArrowheads="1"/>
          </p:cNvSpPr>
          <p:nvPr>
            <p:ph type="sldNum" sz="quarter" idx="12"/>
          </p:nvPr>
        </p:nvSpPr>
        <p:spPr>
          <a:ln/>
        </p:spPr>
        <p:txBody>
          <a:bodyPr/>
          <a:lstStyle>
            <a:lvl1pPr>
              <a:defRPr/>
            </a:lvl1pPr>
          </a:lstStyle>
          <a:p>
            <a:pPr>
              <a:defRPr/>
            </a:pPr>
            <a:fld id="{0EE5316A-161F-4E65-8DDC-DBCA1D1732A0}" type="slidenum">
              <a:rPr lang="en-US" altLang="en-US"/>
              <a:pPr>
                <a:defRPr/>
              </a:pPr>
              <a:t>‹#›</a:t>
            </a:fld>
            <a:endParaRPr lang="en-US" altLang="en-US"/>
          </a:p>
        </p:txBody>
      </p:sp>
    </p:spTree>
    <p:extLst>
      <p:ext uri="{BB962C8B-B14F-4D97-AF65-F5344CB8AC3E}">
        <p14:creationId xmlns:p14="http://schemas.microsoft.com/office/powerpoint/2010/main" val="1503642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E6E0DC48-C547-41DF-8FEE-0AE3286FF57B}" type="slidenum">
              <a:rPr lang="en-US" altLang="en-US"/>
              <a:pPr>
                <a:defRPr/>
              </a:pPr>
              <a:t>‹#›</a:t>
            </a:fld>
            <a:endParaRPr lang="en-US" altLang="en-US"/>
          </a:p>
        </p:txBody>
      </p:sp>
    </p:spTree>
    <p:extLst>
      <p:ext uri="{BB962C8B-B14F-4D97-AF65-F5344CB8AC3E}">
        <p14:creationId xmlns:p14="http://schemas.microsoft.com/office/powerpoint/2010/main" val="188582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F57EAB15-80DB-4DDE-82EA-34CB1707719C}" type="slidenum">
              <a:rPr lang="en-US" altLang="en-US"/>
              <a:pPr>
                <a:defRPr/>
              </a:pPr>
              <a:t>‹#›</a:t>
            </a:fld>
            <a:endParaRPr lang="en-US" altLang="en-US"/>
          </a:p>
        </p:txBody>
      </p:sp>
    </p:spTree>
    <p:extLst>
      <p:ext uri="{BB962C8B-B14F-4D97-AF65-F5344CB8AC3E}">
        <p14:creationId xmlns:p14="http://schemas.microsoft.com/office/powerpoint/2010/main" val="146149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FF90341E-204E-4C73-9C1D-3BF8594AE012}" type="slidenum">
              <a:rPr lang="en-US" altLang="en-US"/>
              <a:pPr>
                <a:defRPr/>
              </a:pPr>
              <a:t>‹#›</a:t>
            </a:fld>
            <a:endParaRPr lang="en-US" altLang="en-US"/>
          </a:p>
        </p:txBody>
      </p:sp>
    </p:spTree>
    <p:extLst>
      <p:ext uri="{BB962C8B-B14F-4D97-AF65-F5344CB8AC3E}">
        <p14:creationId xmlns:p14="http://schemas.microsoft.com/office/powerpoint/2010/main" val="12951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808BC787-81A2-4ECC-AD35-A03B831E8A36}" type="slidenum">
              <a:rPr lang="en-US" altLang="en-US"/>
              <a:pPr>
                <a:defRPr/>
              </a:pPr>
              <a:t>‹#›</a:t>
            </a:fld>
            <a:endParaRPr lang="en-US" altLang="en-US"/>
          </a:p>
        </p:txBody>
      </p:sp>
    </p:spTree>
    <p:extLst>
      <p:ext uri="{BB962C8B-B14F-4D97-AF65-F5344CB8AC3E}">
        <p14:creationId xmlns:p14="http://schemas.microsoft.com/office/powerpoint/2010/main" val="1053355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1150"/>
            <a:ext cx="9142413" cy="5275263"/>
            <a:chOff x="0" y="996"/>
            <a:chExt cx="5759" cy="3323"/>
          </a:xfrm>
        </p:grpSpPr>
        <p:pic>
          <p:nvPicPr>
            <p:cNvPr id="1032" name="Picture 3"/>
            <p:cNvPicPr>
              <a:picLocks noChangeArrowheads="1"/>
            </p:cNvPicPr>
            <p:nvPr/>
          </p:nvPicPr>
          <p:blipFill>
            <a:blip r:embed="rId14" cstate="print">
              <a:extLst>
                <a:ext uri="{28A0092B-C50C-407E-A947-70E740481C1C}">
                  <a14:useLocalDpi xmlns:a14="http://schemas.microsoft.com/office/drawing/2010/main" val="0"/>
                </a:ext>
              </a:extLst>
            </a:blip>
            <a:srcRect r="27339" b="11440"/>
            <a:stretch>
              <a:fillRect/>
            </a:stretch>
          </p:blipFill>
          <p:spPr bwMode="auto">
            <a:xfrm>
              <a:off x="3976" y="1423"/>
              <a:ext cx="1783" cy="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Freeform 4"/>
            <p:cNvSpPr>
              <a:spLocks/>
            </p:cNvSpPr>
            <p:nvPr/>
          </p:nvSpPr>
          <p:spPr bwMode="auto">
            <a:xfrm>
              <a:off x="0" y="3522"/>
              <a:ext cx="2509" cy="196"/>
            </a:xfrm>
            <a:custGeom>
              <a:avLst/>
              <a:gdLst>
                <a:gd name="T0" fmla="*/ 39 w 2509"/>
                <a:gd name="T1" fmla="*/ 61 h 196"/>
                <a:gd name="T2" fmla="*/ 104 w 2509"/>
                <a:gd name="T3" fmla="*/ 28 h 196"/>
                <a:gd name="T4" fmla="*/ 182 w 2509"/>
                <a:gd name="T5" fmla="*/ 13 h 196"/>
                <a:gd name="T6" fmla="*/ 281 w 2509"/>
                <a:gd name="T7" fmla="*/ 13 h 196"/>
                <a:gd name="T8" fmla="*/ 357 w 2509"/>
                <a:gd name="T9" fmla="*/ 34 h 196"/>
                <a:gd name="T10" fmla="*/ 440 w 2509"/>
                <a:gd name="T11" fmla="*/ 85 h 196"/>
                <a:gd name="T12" fmla="*/ 509 w 2509"/>
                <a:gd name="T13" fmla="*/ 129 h 196"/>
                <a:gd name="T14" fmla="*/ 626 w 2509"/>
                <a:gd name="T15" fmla="*/ 148 h 196"/>
                <a:gd name="T16" fmla="*/ 728 w 2509"/>
                <a:gd name="T17" fmla="*/ 135 h 196"/>
                <a:gd name="T18" fmla="*/ 806 w 2509"/>
                <a:gd name="T19" fmla="*/ 93 h 196"/>
                <a:gd name="T20" fmla="*/ 899 w 2509"/>
                <a:gd name="T21" fmla="*/ 36 h 196"/>
                <a:gd name="T22" fmla="*/ 998 w 2509"/>
                <a:gd name="T23" fmla="*/ 4 h 196"/>
                <a:gd name="T24" fmla="*/ 1119 w 2509"/>
                <a:gd name="T25" fmla="*/ 6 h 196"/>
                <a:gd name="T26" fmla="*/ 1214 w 2509"/>
                <a:gd name="T27" fmla="*/ 39 h 196"/>
                <a:gd name="T28" fmla="*/ 1308 w 2509"/>
                <a:gd name="T29" fmla="*/ 102 h 196"/>
                <a:gd name="T30" fmla="*/ 1403 w 2509"/>
                <a:gd name="T31" fmla="*/ 133 h 196"/>
                <a:gd name="T32" fmla="*/ 1514 w 2509"/>
                <a:gd name="T33" fmla="*/ 133 h 196"/>
                <a:gd name="T34" fmla="*/ 1593 w 2509"/>
                <a:gd name="T35" fmla="*/ 111 h 196"/>
                <a:gd name="T36" fmla="*/ 1668 w 2509"/>
                <a:gd name="T37" fmla="*/ 61 h 196"/>
                <a:gd name="T38" fmla="*/ 1754 w 2509"/>
                <a:gd name="T39" fmla="*/ 18 h 196"/>
                <a:gd name="T40" fmla="*/ 1844 w 2509"/>
                <a:gd name="T41" fmla="*/ 1 h 196"/>
                <a:gd name="T42" fmla="*/ 1958 w 2509"/>
                <a:gd name="T43" fmla="*/ 4 h 196"/>
                <a:gd name="T44" fmla="*/ 2039 w 2509"/>
                <a:gd name="T45" fmla="*/ 33 h 196"/>
                <a:gd name="T46" fmla="*/ 2118 w 2509"/>
                <a:gd name="T47" fmla="*/ 88 h 196"/>
                <a:gd name="T48" fmla="*/ 2192 w 2509"/>
                <a:gd name="T49" fmla="*/ 124 h 196"/>
                <a:gd name="T50" fmla="*/ 2303 w 2509"/>
                <a:gd name="T51" fmla="*/ 138 h 196"/>
                <a:gd name="T52" fmla="*/ 2412 w 2509"/>
                <a:gd name="T53" fmla="*/ 106 h 196"/>
                <a:gd name="T54" fmla="*/ 2463 w 2509"/>
                <a:gd name="T55" fmla="*/ 66 h 196"/>
                <a:gd name="T56" fmla="*/ 2489 w 2509"/>
                <a:gd name="T57" fmla="*/ 61 h 196"/>
                <a:gd name="T58" fmla="*/ 2507 w 2509"/>
                <a:gd name="T59" fmla="*/ 76 h 196"/>
                <a:gd name="T60" fmla="*/ 2508 w 2509"/>
                <a:gd name="T61" fmla="*/ 96 h 196"/>
                <a:gd name="T62" fmla="*/ 2490 w 2509"/>
                <a:gd name="T63" fmla="*/ 118 h 196"/>
                <a:gd name="T64" fmla="*/ 2429 w 2509"/>
                <a:gd name="T65" fmla="*/ 160 h 196"/>
                <a:gd name="T66" fmla="*/ 2352 w 2509"/>
                <a:gd name="T67" fmla="*/ 183 h 196"/>
                <a:gd name="T68" fmla="*/ 2238 w 2509"/>
                <a:gd name="T69" fmla="*/ 184 h 196"/>
                <a:gd name="T70" fmla="*/ 2156 w 2509"/>
                <a:gd name="T71" fmla="*/ 172 h 196"/>
                <a:gd name="T72" fmla="*/ 2076 w 2509"/>
                <a:gd name="T73" fmla="*/ 133 h 196"/>
                <a:gd name="T74" fmla="*/ 2018 w 2509"/>
                <a:gd name="T75" fmla="*/ 87 h 196"/>
                <a:gd name="T76" fmla="*/ 1934 w 2509"/>
                <a:gd name="T77" fmla="*/ 55 h 196"/>
                <a:gd name="T78" fmla="*/ 1836 w 2509"/>
                <a:gd name="T79" fmla="*/ 49 h 196"/>
                <a:gd name="T80" fmla="*/ 1743 w 2509"/>
                <a:gd name="T81" fmla="*/ 79 h 196"/>
                <a:gd name="T82" fmla="*/ 1677 w 2509"/>
                <a:gd name="T83" fmla="*/ 118 h 196"/>
                <a:gd name="T84" fmla="*/ 1586 w 2509"/>
                <a:gd name="T85" fmla="*/ 165 h 196"/>
                <a:gd name="T86" fmla="*/ 1475 w 2509"/>
                <a:gd name="T87" fmla="*/ 186 h 196"/>
                <a:gd name="T88" fmla="*/ 1377 w 2509"/>
                <a:gd name="T89" fmla="*/ 180 h 196"/>
                <a:gd name="T90" fmla="*/ 1269 w 2509"/>
                <a:gd name="T91" fmla="*/ 136 h 196"/>
                <a:gd name="T92" fmla="*/ 1197 w 2509"/>
                <a:gd name="T93" fmla="*/ 84 h 196"/>
                <a:gd name="T94" fmla="*/ 1128 w 2509"/>
                <a:gd name="T95" fmla="*/ 55 h 196"/>
                <a:gd name="T96" fmla="*/ 1020 w 2509"/>
                <a:gd name="T97" fmla="*/ 49 h 196"/>
                <a:gd name="T98" fmla="*/ 914 w 2509"/>
                <a:gd name="T99" fmla="*/ 78 h 196"/>
                <a:gd name="T100" fmla="*/ 831 w 2509"/>
                <a:gd name="T101" fmla="*/ 135 h 196"/>
                <a:gd name="T102" fmla="*/ 713 w 2509"/>
                <a:gd name="T103" fmla="*/ 187 h 196"/>
                <a:gd name="T104" fmla="*/ 600 w 2509"/>
                <a:gd name="T105" fmla="*/ 195 h 196"/>
                <a:gd name="T106" fmla="*/ 494 w 2509"/>
                <a:gd name="T107" fmla="*/ 175 h 196"/>
                <a:gd name="T108" fmla="*/ 408 w 2509"/>
                <a:gd name="T109" fmla="*/ 123 h 196"/>
                <a:gd name="T110" fmla="*/ 338 w 2509"/>
                <a:gd name="T111" fmla="*/ 79 h 196"/>
                <a:gd name="T112" fmla="*/ 251 w 2509"/>
                <a:gd name="T113" fmla="*/ 60 h 196"/>
                <a:gd name="T114" fmla="*/ 144 w 2509"/>
                <a:gd name="T115" fmla="*/ 67 h 196"/>
                <a:gd name="T116" fmla="*/ 56 w 2509"/>
                <a:gd name="T117" fmla="*/ 108 h 196"/>
                <a:gd name="T118" fmla="*/ 5 w 2509"/>
                <a:gd name="T119" fmla="*/ 93 h 1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09" h="196">
                  <a:moveTo>
                    <a:pt x="5" y="93"/>
                  </a:moveTo>
                  <a:lnTo>
                    <a:pt x="39" y="61"/>
                  </a:lnTo>
                  <a:lnTo>
                    <a:pt x="71" y="43"/>
                  </a:lnTo>
                  <a:lnTo>
                    <a:pt x="104" y="28"/>
                  </a:lnTo>
                  <a:lnTo>
                    <a:pt x="144" y="18"/>
                  </a:lnTo>
                  <a:lnTo>
                    <a:pt x="182" y="13"/>
                  </a:lnTo>
                  <a:lnTo>
                    <a:pt x="227" y="10"/>
                  </a:lnTo>
                  <a:lnTo>
                    <a:pt x="281" y="13"/>
                  </a:lnTo>
                  <a:lnTo>
                    <a:pt x="321" y="22"/>
                  </a:lnTo>
                  <a:lnTo>
                    <a:pt x="357" y="34"/>
                  </a:lnTo>
                  <a:lnTo>
                    <a:pt x="408" y="60"/>
                  </a:lnTo>
                  <a:lnTo>
                    <a:pt x="440" y="85"/>
                  </a:lnTo>
                  <a:lnTo>
                    <a:pt x="474" y="111"/>
                  </a:lnTo>
                  <a:lnTo>
                    <a:pt x="509" y="129"/>
                  </a:lnTo>
                  <a:lnTo>
                    <a:pt x="561" y="142"/>
                  </a:lnTo>
                  <a:lnTo>
                    <a:pt x="626" y="148"/>
                  </a:lnTo>
                  <a:lnTo>
                    <a:pt x="677" y="145"/>
                  </a:lnTo>
                  <a:lnTo>
                    <a:pt x="728" y="135"/>
                  </a:lnTo>
                  <a:lnTo>
                    <a:pt x="770" y="117"/>
                  </a:lnTo>
                  <a:lnTo>
                    <a:pt x="806" y="93"/>
                  </a:lnTo>
                  <a:lnTo>
                    <a:pt x="860" y="57"/>
                  </a:lnTo>
                  <a:lnTo>
                    <a:pt x="899" y="36"/>
                  </a:lnTo>
                  <a:lnTo>
                    <a:pt x="950" y="13"/>
                  </a:lnTo>
                  <a:lnTo>
                    <a:pt x="998" y="4"/>
                  </a:lnTo>
                  <a:lnTo>
                    <a:pt x="1043" y="3"/>
                  </a:lnTo>
                  <a:lnTo>
                    <a:pt x="1119" y="6"/>
                  </a:lnTo>
                  <a:lnTo>
                    <a:pt x="1181" y="21"/>
                  </a:lnTo>
                  <a:lnTo>
                    <a:pt x="1214" y="39"/>
                  </a:lnTo>
                  <a:lnTo>
                    <a:pt x="1260" y="66"/>
                  </a:lnTo>
                  <a:lnTo>
                    <a:pt x="1308" y="102"/>
                  </a:lnTo>
                  <a:lnTo>
                    <a:pt x="1349" y="121"/>
                  </a:lnTo>
                  <a:lnTo>
                    <a:pt x="1403" y="133"/>
                  </a:lnTo>
                  <a:lnTo>
                    <a:pt x="1458" y="138"/>
                  </a:lnTo>
                  <a:lnTo>
                    <a:pt x="1514" y="133"/>
                  </a:lnTo>
                  <a:lnTo>
                    <a:pt x="1557" y="123"/>
                  </a:lnTo>
                  <a:lnTo>
                    <a:pt x="1593" y="111"/>
                  </a:lnTo>
                  <a:lnTo>
                    <a:pt x="1635" y="84"/>
                  </a:lnTo>
                  <a:lnTo>
                    <a:pt x="1668" y="61"/>
                  </a:lnTo>
                  <a:lnTo>
                    <a:pt x="1704" y="39"/>
                  </a:lnTo>
                  <a:lnTo>
                    <a:pt x="1754" y="18"/>
                  </a:lnTo>
                  <a:lnTo>
                    <a:pt x="1794" y="6"/>
                  </a:lnTo>
                  <a:lnTo>
                    <a:pt x="1844" y="1"/>
                  </a:lnTo>
                  <a:lnTo>
                    <a:pt x="1907" y="0"/>
                  </a:lnTo>
                  <a:lnTo>
                    <a:pt x="1958" y="4"/>
                  </a:lnTo>
                  <a:lnTo>
                    <a:pt x="2003" y="18"/>
                  </a:lnTo>
                  <a:lnTo>
                    <a:pt x="2039" y="33"/>
                  </a:lnTo>
                  <a:lnTo>
                    <a:pt x="2073" y="54"/>
                  </a:lnTo>
                  <a:lnTo>
                    <a:pt x="2118" y="88"/>
                  </a:lnTo>
                  <a:lnTo>
                    <a:pt x="2153" y="109"/>
                  </a:lnTo>
                  <a:lnTo>
                    <a:pt x="2192" y="124"/>
                  </a:lnTo>
                  <a:lnTo>
                    <a:pt x="2244" y="135"/>
                  </a:lnTo>
                  <a:lnTo>
                    <a:pt x="2303" y="138"/>
                  </a:lnTo>
                  <a:lnTo>
                    <a:pt x="2355" y="129"/>
                  </a:lnTo>
                  <a:lnTo>
                    <a:pt x="2412" y="106"/>
                  </a:lnTo>
                  <a:lnTo>
                    <a:pt x="2439" y="87"/>
                  </a:lnTo>
                  <a:lnTo>
                    <a:pt x="2463" y="66"/>
                  </a:lnTo>
                  <a:lnTo>
                    <a:pt x="2475" y="61"/>
                  </a:lnTo>
                  <a:lnTo>
                    <a:pt x="2489" y="61"/>
                  </a:lnTo>
                  <a:lnTo>
                    <a:pt x="2499" y="66"/>
                  </a:lnTo>
                  <a:lnTo>
                    <a:pt x="2507" y="76"/>
                  </a:lnTo>
                  <a:lnTo>
                    <a:pt x="2508" y="85"/>
                  </a:lnTo>
                  <a:lnTo>
                    <a:pt x="2508" y="96"/>
                  </a:lnTo>
                  <a:lnTo>
                    <a:pt x="2504" y="106"/>
                  </a:lnTo>
                  <a:lnTo>
                    <a:pt x="2490" y="118"/>
                  </a:lnTo>
                  <a:lnTo>
                    <a:pt x="2463" y="139"/>
                  </a:lnTo>
                  <a:lnTo>
                    <a:pt x="2429" y="160"/>
                  </a:lnTo>
                  <a:lnTo>
                    <a:pt x="2399" y="172"/>
                  </a:lnTo>
                  <a:lnTo>
                    <a:pt x="2352" y="183"/>
                  </a:lnTo>
                  <a:lnTo>
                    <a:pt x="2298" y="186"/>
                  </a:lnTo>
                  <a:lnTo>
                    <a:pt x="2238" y="184"/>
                  </a:lnTo>
                  <a:lnTo>
                    <a:pt x="2192" y="180"/>
                  </a:lnTo>
                  <a:lnTo>
                    <a:pt x="2156" y="172"/>
                  </a:lnTo>
                  <a:lnTo>
                    <a:pt x="2114" y="156"/>
                  </a:lnTo>
                  <a:lnTo>
                    <a:pt x="2076" y="133"/>
                  </a:lnTo>
                  <a:lnTo>
                    <a:pt x="2049" y="112"/>
                  </a:lnTo>
                  <a:lnTo>
                    <a:pt x="2018" y="87"/>
                  </a:lnTo>
                  <a:lnTo>
                    <a:pt x="1977" y="67"/>
                  </a:lnTo>
                  <a:lnTo>
                    <a:pt x="1934" y="55"/>
                  </a:lnTo>
                  <a:lnTo>
                    <a:pt x="1886" y="49"/>
                  </a:lnTo>
                  <a:lnTo>
                    <a:pt x="1836" y="49"/>
                  </a:lnTo>
                  <a:lnTo>
                    <a:pt x="1776" y="64"/>
                  </a:lnTo>
                  <a:lnTo>
                    <a:pt x="1743" y="79"/>
                  </a:lnTo>
                  <a:lnTo>
                    <a:pt x="1707" y="99"/>
                  </a:lnTo>
                  <a:lnTo>
                    <a:pt x="1677" y="118"/>
                  </a:lnTo>
                  <a:lnTo>
                    <a:pt x="1626" y="147"/>
                  </a:lnTo>
                  <a:lnTo>
                    <a:pt x="1586" y="165"/>
                  </a:lnTo>
                  <a:lnTo>
                    <a:pt x="1535" y="180"/>
                  </a:lnTo>
                  <a:lnTo>
                    <a:pt x="1475" y="186"/>
                  </a:lnTo>
                  <a:lnTo>
                    <a:pt x="1437" y="186"/>
                  </a:lnTo>
                  <a:lnTo>
                    <a:pt x="1377" y="180"/>
                  </a:lnTo>
                  <a:lnTo>
                    <a:pt x="1322" y="165"/>
                  </a:lnTo>
                  <a:lnTo>
                    <a:pt x="1269" y="136"/>
                  </a:lnTo>
                  <a:lnTo>
                    <a:pt x="1230" y="109"/>
                  </a:lnTo>
                  <a:lnTo>
                    <a:pt x="1197" y="84"/>
                  </a:lnTo>
                  <a:lnTo>
                    <a:pt x="1163" y="67"/>
                  </a:lnTo>
                  <a:lnTo>
                    <a:pt x="1128" y="55"/>
                  </a:lnTo>
                  <a:lnTo>
                    <a:pt x="1071" y="48"/>
                  </a:lnTo>
                  <a:lnTo>
                    <a:pt x="1020" y="49"/>
                  </a:lnTo>
                  <a:lnTo>
                    <a:pt x="974" y="57"/>
                  </a:lnTo>
                  <a:lnTo>
                    <a:pt x="914" y="78"/>
                  </a:lnTo>
                  <a:lnTo>
                    <a:pt x="879" y="103"/>
                  </a:lnTo>
                  <a:lnTo>
                    <a:pt x="831" y="135"/>
                  </a:lnTo>
                  <a:lnTo>
                    <a:pt x="777" y="166"/>
                  </a:lnTo>
                  <a:lnTo>
                    <a:pt x="713" y="187"/>
                  </a:lnTo>
                  <a:lnTo>
                    <a:pt x="659" y="193"/>
                  </a:lnTo>
                  <a:lnTo>
                    <a:pt x="600" y="195"/>
                  </a:lnTo>
                  <a:lnTo>
                    <a:pt x="543" y="189"/>
                  </a:lnTo>
                  <a:lnTo>
                    <a:pt x="494" y="175"/>
                  </a:lnTo>
                  <a:lnTo>
                    <a:pt x="450" y="154"/>
                  </a:lnTo>
                  <a:lnTo>
                    <a:pt x="408" y="123"/>
                  </a:lnTo>
                  <a:lnTo>
                    <a:pt x="377" y="99"/>
                  </a:lnTo>
                  <a:lnTo>
                    <a:pt x="338" y="79"/>
                  </a:lnTo>
                  <a:lnTo>
                    <a:pt x="291" y="64"/>
                  </a:lnTo>
                  <a:lnTo>
                    <a:pt x="251" y="60"/>
                  </a:lnTo>
                  <a:lnTo>
                    <a:pt x="191" y="58"/>
                  </a:lnTo>
                  <a:lnTo>
                    <a:pt x="144" y="67"/>
                  </a:lnTo>
                  <a:lnTo>
                    <a:pt x="96" y="82"/>
                  </a:lnTo>
                  <a:lnTo>
                    <a:pt x="56" y="108"/>
                  </a:lnTo>
                  <a:lnTo>
                    <a:pt x="0" y="157"/>
                  </a:lnTo>
                  <a:lnTo>
                    <a:pt x="5" y="93"/>
                  </a:lnTo>
                </a:path>
              </a:pathLst>
            </a:custGeom>
            <a:solidFill>
              <a:schemeClr val="bg2"/>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pic>
          <p:nvPicPr>
            <p:cNvPr id="1034" name="Picture 5"/>
            <p:cNvPicPr>
              <a:picLocks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996"/>
              <a:ext cx="2766"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Rectangle 6"/>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6" name="Rectangle 8"/>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spcBef>
                <a:spcPct val="50000"/>
              </a:spcBef>
              <a:defRPr sz="1400"/>
            </a:lvl1pPr>
          </a:lstStyle>
          <a:p>
            <a:pPr>
              <a:defRPr/>
            </a:pPr>
            <a:endParaRPr lang="en-US" altLang="en-US"/>
          </a:p>
        </p:txBody>
      </p:sp>
      <p:sp>
        <p:nvSpPr>
          <p:cNvPr id="2057" name="Rectangle 9"/>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eaLnBrk="0" hangingPunct="0">
              <a:spcBef>
                <a:spcPct val="50000"/>
              </a:spcBef>
              <a:defRPr sz="1400"/>
            </a:lvl1pPr>
          </a:lstStyle>
          <a:p>
            <a:pPr>
              <a:defRPr/>
            </a:pPr>
            <a:endParaRPr lang="en-US" altLang="en-US"/>
          </a:p>
        </p:txBody>
      </p:sp>
      <p:sp>
        <p:nvSpPr>
          <p:cNvPr id="2058" name="Rectangle 10"/>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spcBef>
                <a:spcPct val="50000"/>
              </a:spcBef>
              <a:defRPr sz="1400"/>
            </a:lvl1pPr>
          </a:lstStyle>
          <a:p>
            <a:pPr>
              <a:defRPr/>
            </a:pPr>
            <a:fld id="{19926846-BB52-4830-970B-C15705B79E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09"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defRPr>
      </a:lvl2pPr>
      <a:lvl3pPr algn="ctr" rtl="0" eaLnBrk="0" fontAlgn="base" hangingPunct="0">
        <a:spcBef>
          <a:spcPct val="0"/>
        </a:spcBef>
        <a:spcAft>
          <a:spcPct val="0"/>
        </a:spcAft>
        <a:defRPr kumimoji="1" sz="4400">
          <a:solidFill>
            <a:schemeClr val="tx2"/>
          </a:solidFill>
          <a:latin typeface="Times New Roman" pitchFamily="18" charset="0"/>
        </a:defRPr>
      </a:lvl3pPr>
      <a:lvl4pPr algn="ctr" rtl="0" eaLnBrk="0" fontAlgn="base" hangingPunct="0">
        <a:spcBef>
          <a:spcPct val="0"/>
        </a:spcBef>
        <a:spcAft>
          <a:spcPct val="0"/>
        </a:spcAft>
        <a:defRPr kumimoji="1" sz="4400">
          <a:solidFill>
            <a:schemeClr val="tx2"/>
          </a:solidFill>
          <a:latin typeface="Times New Roman" pitchFamily="18" charset="0"/>
        </a:defRPr>
      </a:lvl4pPr>
      <a:lvl5pPr algn="ctr" rtl="0" eaLnBrk="0" fontAlgn="base" hangingPunct="0">
        <a:spcBef>
          <a:spcPct val="0"/>
        </a:spcBef>
        <a:spcAft>
          <a:spcPct val="0"/>
        </a:spcAft>
        <a:defRPr kumimoji="1" sz="4400">
          <a:solidFill>
            <a:schemeClr val="tx2"/>
          </a:solidFill>
          <a:latin typeface="Times New Roman" pitchFamily="18" charset="0"/>
        </a:defRPr>
      </a:lvl5pPr>
      <a:lvl6pPr marL="457200" algn="ctr" rtl="0" eaLnBrk="1" fontAlgn="base" hangingPunct="1">
        <a:spcBef>
          <a:spcPct val="0"/>
        </a:spcBef>
        <a:spcAft>
          <a:spcPct val="0"/>
        </a:spcAft>
        <a:defRPr kumimoji="1" sz="4400">
          <a:solidFill>
            <a:schemeClr val="tx2"/>
          </a:solidFill>
          <a:latin typeface="Times New Roman" pitchFamily="18" charset="0"/>
        </a:defRPr>
      </a:lvl6pPr>
      <a:lvl7pPr marL="914400" algn="ctr" rtl="0" eaLnBrk="1" fontAlgn="base" hangingPunct="1">
        <a:spcBef>
          <a:spcPct val="0"/>
        </a:spcBef>
        <a:spcAft>
          <a:spcPct val="0"/>
        </a:spcAft>
        <a:defRPr kumimoji="1" sz="4400">
          <a:solidFill>
            <a:schemeClr val="tx2"/>
          </a:solidFill>
          <a:latin typeface="Times New Roman" pitchFamily="18" charset="0"/>
        </a:defRPr>
      </a:lvl7pPr>
      <a:lvl8pPr marL="1371600" algn="ctr" rtl="0" eaLnBrk="1" fontAlgn="base" hangingPunct="1">
        <a:spcBef>
          <a:spcPct val="0"/>
        </a:spcBef>
        <a:spcAft>
          <a:spcPct val="0"/>
        </a:spcAft>
        <a:defRPr kumimoji="1" sz="4400">
          <a:solidFill>
            <a:schemeClr val="tx2"/>
          </a:solidFill>
          <a:latin typeface="Times New Roman" pitchFamily="18" charset="0"/>
        </a:defRPr>
      </a:lvl8pPr>
      <a:lvl9pPr marL="1828800" algn="ctr" rtl="0" eaLnBrk="1" fontAlgn="base" hangingPunct="1">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mstat.org/meetings/jsm/2010/onlineprogram/index.cfm?fuseaction=abstract_details&amp;abstractid=30749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www.foundingfathers.info/federalistpapers/fedi.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sz="quarter"/>
          </p:nvPr>
        </p:nvSpPr>
        <p:spPr>
          <a:xfrm>
            <a:off x="685800" y="1219200"/>
            <a:ext cx="7772400" cy="1828800"/>
          </a:xfrm>
        </p:spPr>
        <p:txBody>
          <a:bodyPr/>
          <a:lstStyle/>
          <a:p>
            <a:pPr eaLnBrk="1" hangingPunct="1"/>
            <a:r>
              <a:rPr lang="en-US" altLang="en-US" smtClean="0">
                <a:latin typeface="Arial" panose="020B0604020202020204" pitchFamily="34" charset="0"/>
                <a:hlinkClick r:id="rId3" action="ppaction://hlinkfile"/>
              </a:rPr>
              <a:t>A Comparison of Text Mining Approaches</a:t>
            </a:r>
            <a:endParaRPr lang="en-US" altLang="en-US" smtClean="0">
              <a:latin typeface="Arial" panose="020B0604020202020204" pitchFamily="34" charset="0"/>
            </a:endParaRPr>
          </a:p>
        </p:txBody>
      </p:sp>
      <p:sp>
        <p:nvSpPr>
          <p:cNvPr id="4099" name="Subtitle 2"/>
          <p:cNvSpPr>
            <a:spLocks noGrp="1"/>
          </p:cNvSpPr>
          <p:nvPr>
            <p:ph type="subTitle" sz="quarter" idx="1"/>
          </p:nvPr>
        </p:nvSpPr>
        <p:spPr>
          <a:xfrm>
            <a:off x="1371600" y="3657600"/>
            <a:ext cx="6400800" cy="1752600"/>
          </a:xfrm>
        </p:spPr>
        <p:txBody>
          <a:bodyPr/>
          <a:lstStyle/>
          <a:p>
            <a:pPr eaLnBrk="1" hangingPunct="1"/>
            <a:r>
              <a:rPr lang="en-US" altLang="en-US" smtClean="0">
                <a:latin typeface="Arial" panose="020B0604020202020204" pitchFamily="34" charset="0"/>
              </a:rPr>
              <a:t>Chong Ho Yu, Ph.D.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77863" y="304800"/>
            <a:ext cx="5037137" cy="1143000"/>
          </a:xfrm>
        </p:spPr>
        <p:txBody>
          <a:bodyPr/>
          <a:lstStyle/>
          <a:p>
            <a:r>
              <a:rPr lang="en-US" altLang="en-US" smtClean="0"/>
              <a:t>Question 1</a:t>
            </a:r>
          </a:p>
        </p:txBody>
      </p:sp>
      <p:sp>
        <p:nvSpPr>
          <p:cNvPr id="6147" name="Content Placeholder 2"/>
          <p:cNvSpPr>
            <a:spLocks noGrp="1"/>
          </p:cNvSpPr>
          <p:nvPr>
            <p:ph idx="1"/>
          </p:nvPr>
        </p:nvSpPr>
        <p:spPr>
          <a:xfrm>
            <a:off x="533400" y="1524000"/>
            <a:ext cx="5791200" cy="4343400"/>
          </a:xfrm>
        </p:spPr>
        <p:txBody>
          <a:bodyPr/>
          <a:lstStyle/>
          <a:p>
            <a:r>
              <a:rPr lang="en-US" altLang="en-US" sz="2800" smtClean="0"/>
              <a:t>Some scholars argue that America is not a Christian nation in the sense that the Christian belief is not the foundational ideology shared by our founding fathers. </a:t>
            </a:r>
          </a:p>
          <a:p>
            <a:r>
              <a:rPr lang="en-US" altLang="en-US" sz="2800" smtClean="0"/>
              <a:t>Indeed several founding fathers and influential figures are </a:t>
            </a:r>
            <a:r>
              <a:rPr lang="en-US" altLang="en-US" sz="2800" smtClean="0">
                <a:solidFill>
                  <a:srgbClr val="FF0000"/>
                </a:solidFill>
              </a:rPr>
              <a:t>deists</a:t>
            </a:r>
            <a:r>
              <a:rPr lang="en-US" altLang="en-US" sz="2800" smtClean="0"/>
              <a:t>, such as Thomas Jefferson and Thomas Paine.</a:t>
            </a:r>
          </a:p>
          <a:p>
            <a:r>
              <a:rPr lang="en-US" altLang="en-US" sz="2800" smtClean="0"/>
              <a:t>How can you respond to this question?</a:t>
            </a:r>
          </a:p>
        </p:txBody>
      </p:sp>
      <p:pic>
        <p:nvPicPr>
          <p:cNvPr id="6148" name="Picture 2" descr="https://www.senate.gov/artandhistory/art/resources/graphic/xlarge/31_00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685800"/>
            <a:ext cx="22098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4" descr="http://upload.wikimedia.org/wikipedia/commons/c/cb/Thomas_Paine_by_Matthew_Pratt,_1785-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657600"/>
            <a:ext cx="2209800"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Question 2</a:t>
            </a:r>
          </a:p>
        </p:txBody>
      </p:sp>
      <p:sp>
        <p:nvSpPr>
          <p:cNvPr id="7171" name="Content Placeholder 2"/>
          <p:cNvSpPr>
            <a:spLocks noGrp="1"/>
          </p:cNvSpPr>
          <p:nvPr>
            <p:ph idx="1"/>
          </p:nvPr>
        </p:nvSpPr>
        <p:spPr>
          <a:xfrm>
            <a:off x="685800" y="1981200"/>
            <a:ext cx="3581400" cy="4114800"/>
          </a:xfrm>
        </p:spPr>
        <p:txBody>
          <a:bodyPr/>
          <a:lstStyle/>
          <a:p>
            <a:r>
              <a:rPr lang="en-US" altLang="en-US" smtClean="0"/>
              <a:t>How is American idols related to text mining?</a:t>
            </a:r>
          </a:p>
          <a:p>
            <a:r>
              <a:rPr lang="en-US" altLang="en-US" smtClean="0"/>
              <a:t>Idolstats.com </a:t>
            </a:r>
          </a:p>
        </p:txBody>
      </p:sp>
      <p:pic>
        <p:nvPicPr>
          <p:cNvPr id="7172" name="Picture 2" descr="http://t2.gstatic.com/images?q=tbn:ANd9GcS6L7I0wCnDNzDH2cwqIHbgoEMIXnv3LKYUCmeF8iWPPCkZHlZ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027238"/>
            <a:ext cx="2895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t>What is text mining?</a:t>
            </a:r>
          </a:p>
        </p:txBody>
      </p:sp>
      <p:sp>
        <p:nvSpPr>
          <p:cNvPr id="8195" name="Content Placeholder 2"/>
          <p:cNvSpPr>
            <a:spLocks noGrp="1"/>
          </p:cNvSpPr>
          <p:nvPr>
            <p:ph idx="1"/>
          </p:nvPr>
        </p:nvSpPr>
        <p:spPr>
          <a:xfrm>
            <a:off x="2895600" y="1828800"/>
            <a:ext cx="5562600" cy="4267200"/>
          </a:xfrm>
        </p:spPr>
        <p:txBody>
          <a:bodyPr/>
          <a:lstStyle/>
          <a:p>
            <a:r>
              <a:rPr lang="en-US" altLang="en-US" smtClean="0"/>
              <a:t>Also known as </a:t>
            </a:r>
            <a:r>
              <a:rPr lang="en-US" altLang="en-US" smtClean="0">
                <a:solidFill>
                  <a:srgbClr val="FF0000"/>
                </a:solidFill>
              </a:rPr>
              <a:t>text analytic</a:t>
            </a:r>
            <a:r>
              <a:rPr lang="en-US" altLang="en-US" smtClean="0"/>
              <a:t>.</a:t>
            </a:r>
          </a:p>
          <a:p>
            <a:r>
              <a:rPr lang="en-US" altLang="en-US" smtClean="0"/>
              <a:t>A process of extracting useful information from document collections through the identification and exploration of interesting patterns (Feldman &amp; Sanger, 2007). </a:t>
            </a:r>
          </a:p>
        </p:txBody>
      </p:sp>
      <p:pic>
        <p:nvPicPr>
          <p:cNvPr id="8196" name="Picture 2" descr="Man carrying docu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057400"/>
            <a:ext cx="20510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smtClean="0"/>
              <a:t>What is text mining?</a:t>
            </a:r>
          </a:p>
        </p:txBody>
      </p:sp>
      <p:sp>
        <p:nvSpPr>
          <p:cNvPr id="9219" name="Content Placeholder 2"/>
          <p:cNvSpPr>
            <a:spLocks noGrp="1"/>
          </p:cNvSpPr>
          <p:nvPr>
            <p:ph idx="1"/>
          </p:nvPr>
        </p:nvSpPr>
        <p:spPr>
          <a:xfrm>
            <a:off x="304800" y="1752600"/>
            <a:ext cx="8382000" cy="4114800"/>
          </a:xfrm>
        </p:spPr>
        <p:txBody>
          <a:bodyPr/>
          <a:lstStyle/>
          <a:p>
            <a:pPr eaLnBrk="1" hangingPunct="1"/>
            <a:r>
              <a:rPr lang="en-US" altLang="en-US" smtClean="0"/>
              <a:t>While data mining is often used to analyze structured data, which is a small percentage of existing data sources, text mining is the ideal tool for tapping into under-utilized, </a:t>
            </a:r>
            <a:r>
              <a:rPr lang="en-US" altLang="en-US" smtClean="0">
                <a:solidFill>
                  <a:srgbClr val="FF0000"/>
                </a:solidFill>
              </a:rPr>
              <a:t>unstructured data</a:t>
            </a:r>
            <a:r>
              <a:rPr lang="en-US" altLang="en-US" smtClean="0"/>
              <a:t>.</a:t>
            </a:r>
          </a:p>
          <a:p>
            <a:pPr eaLnBrk="1" hangingPunct="1"/>
            <a:r>
              <a:rPr lang="en-US" altLang="en-US" smtClean="0"/>
              <a:t>You! yes, you created textual data everyday! Whenever you send emails and post messages on your Facebook, these become data!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457200"/>
            <a:ext cx="7696200" cy="1143000"/>
          </a:xfrm>
        </p:spPr>
        <p:txBody>
          <a:bodyPr/>
          <a:lstStyle/>
          <a:p>
            <a:r>
              <a:rPr lang="en-US" altLang="en-US" smtClean="0"/>
              <a:t>How is anti-terrorism </a:t>
            </a:r>
            <a:br>
              <a:rPr lang="en-US" altLang="en-US" smtClean="0"/>
            </a:br>
            <a:r>
              <a:rPr lang="en-US" altLang="en-US" smtClean="0"/>
              <a:t>related to text mining?</a:t>
            </a:r>
          </a:p>
        </p:txBody>
      </p:sp>
      <p:sp>
        <p:nvSpPr>
          <p:cNvPr id="11267" name="Content Placeholder 2"/>
          <p:cNvSpPr>
            <a:spLocks noGrp="1"/>
          </p:cNvSpPr>
          <p:nvPr>
            <p:ph idx="1"/>
          </p:nvPr>
        </p:nvSpPr>
        <p:spPr>
          <a:xfrm>
            <a:off x="442913" y="2139950"/>
            <a:ext cx="4114800" cy="4114800"/>
          </a:xfrm>
        </p:spPr>
        <p:txBody>
          <a:bodyPr/>
          <a:lstStyle/>
          <a:p>
            <a:r>
              <a:rPr lang="en-US" altLang="en-US" smtClean="0"/>
              <a:t>NSA veteran William Benny estimates that NSA had collected between 15 and 20 trillion transactions in 11 years. </a:t>
            </a:r>
          </a:p>
        </p:txBody>
      </p:sp>
      <p:pic>
        <p:nvPicPr>
          <p:cNvPr id="11268" name="Picture 2" descr="http://si.wsj.net/public/resources/images/P1-BM791_NSA_D_201308201906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133600"/>
            <a:ext cx="3735388" cy="419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How is anti-terrorism </a:t>
            </a:r>
            <a:br>
              <a:rPr lang="en-US" altLang="en-US" smtClean="0"/>
            </a:br>
            <a:r>
              <a:rPr lang="en-US" altLang="en-US" smtClean="0"/>
              <a:t>related to text mining?</a:t>
            </a:r>
          </a:p>
        </p:txBody>
      </p:sp>
      <p:sp>
        <p:nvSpPr>
          <p:cNvPr id="12291" name="Content Placeholder 2"/>
          <p:cNvSpPr>
            <a:spLocks noGrp="1"/>
          </p:cNvSpPr>
          <p:nvPr>
            <p:ph idx="1"/>
          </p:nvPr>
        </p:nvSpPr>
        <p:spPr>
          <a:xfrm>
            <a:off x="4800600" y="1981200"/>
            <a:ext cx="4038600" cy="4564063"/>
          </a:xfrm>
        </p:spPr>
        <p:txBody>
          <a:bodyPr/>
          <a:lstStyle/>
          <a:p>
            <a:r>
              <a:rPr lang="en-US" altLang="en-US" smtClean="0"/>
              <a:t>DoD funded ASU rearchers to study the messages posted by Islamists.</a:t>
            </a:r>
          </a:p>
          <a:p>
            <a:r>
              <a:rPr lang="en-US" altLang="en-US" smtClean="0"/>
              <a:t>They concluded that verses extremists cite from the Quran do not emphasize conquest of infidels. </a:t>
            </a:r>
          </a:p>
          <a:p>
            <a:endParaRPr lang="en-US" altLang="en-US" smtClean="0"/>
          </a:p>
        </p:txBody>
      </p:sp>
      <p:pic>
        <p:nvPicPr>
          <p:cNvPr id="1229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981200"/>
            <a:ext cx="3929062"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800" y="533400"/>
            <a:ext cx="7772400" cy="1143000"/>
          </a:xfrm>
        </p:spPr>
        <p:txBody>
          <a:bodyPr/>
          <a:lstStyle/>
          <a:p>
            <a:r>
              <a:rPr lang="en-US" altLang="en-US" smtClean="0"/>
              <a:t>The forerunners of TM</a:t>
            </a:r>
          </a:p>
        </p:txBody>
      </p:sp>
      <p:sp>
        <p:nvSpPr>
          <p:cNvPr id="13315" name="Content Placeholder 2"/>
          <p:cNvSpPr>
            <a:spLocks noGrp="1"/>
          </p:cNvSpPr>
          <p:nvPr>
            <p:ph idx="1"/>
          </p:nvPr>
        </p:nvSpPr>
        <p:spPr>
          <a:xfrm>
            <a:off x="515938" y="1905000"/>
            <a:ext cx="8112125" cy="4114800"/>
          </a:xfrm>
        </p:spPr>
        <p:txBody>
          <a:bodyPr/>
          <a:lstStyle/>
          <a:p>
            <a:r>
              <a:rPr lang="en-US" altLang="en-US" sz="2800" smtClean="0"/>
              <a:t>TM is not entirely new.</a:t>
            </a:r>
          </a:p>
          <a:p>
            <a:r>
              <a:rPr lang="en-US" altLang="en-US" sz="2800" smtClean="0"/>
              <a:t>Qualitative researchers have been doing </a:t>
            </a:r>
            <a:r>
              <a:rPr lang="en-US" altLang="en-US" sz="2800" smtClean="0">
                <a:solidFill>
                  <a:srgbClr val="FF0000"/>
                </a:solidFill>
              </a:rPr>
              <a:t>content analysis </a:t>
            </a:r>
            <a:r>
              <a:rPr lang="en-US" altLang="en-US" sz="2800" smtClean="0"/>
              <a:t>and </a:t>
            </a:r>
            <a:r>
              <a:rPr lang="en-US" altLang="en-US" sz="2800" smtClean="0">
                <a:solidFill>
                  <a:srgbClr val="FF0000"/>
                </a:solidFill>
              </a:rPr>
              <a:t>grounded theory </a:t>
            </a:r>
            <a:r>
              <a:rPr lang="en-US" altLang="en-US" sz="2800" smtClean="0"/>
              <a:t>(362 Research Methods)</a:t>
            </a:r>
          </a:p>
          <a:p>
            <a:r>
              <a:rPr lang="en-US" altLang="en-US" sz="2800" smtClean="0"/>
              <a:t>E.g. Yu, C. H. &amp; Marcus-Mendoza, S. (1993). Attitudes of correctional staff. In B. R. Fletcher, L. D. Shaver, &amp; D. G. Moon (Eds.), </a:t>
            </a:r>
            <a:r>
              <a:rPr lang="en-US" altLang="en-US" sz="2800" i="1" smtClean="0"/>
              <a:t>Women prisoners: A forgotten population </a:t>
            </a:r>
            <a:r>
              <a:rPr lang="en-US" altLang="en-US" sz="2800" smtClean="0"/>
              <a:t>(pp.111-118). Westport, Connecticut: Praeger.</a:t>
            </a:r>
          </a:p>
          <a:p>
            <a:endParaRPr lang="en-US" alt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609600"/>
            <a:ext cx="4495800" cy="1143000"/>
          </a:xfrm>
        </p:spPr>
        <p:txBody>
          <a:bodyPr/>
          <a:lstStyle/>
          <a:p>
            <a:r>
              <a:rPr lang="en-US" altLang="en-US" smtClean="0"/>
              <a:t>Qualitative method</a:t>
            </a:r>
          </a:p>
        </p:txBody>
      </p:sp>
      <p:sp>
        <p:nvSpPr>
          <p:cNvPr id="14339" name="Content Placeholder 2"/>
          <p:cNvSpPr>
            <a:spLocks noGrp="1"/>
          </p:cNvSpPr>
          <p:nvPr>
            <p:ph idx="1"/>
          </p:nvPr>
        </p:nvSpPr>
        <p:spPr>
          <a:xfrm>
            <a:off x="381000" y="1763713"/>
            <a:ext cx="6324600" cy="4114800"/>
          </a:xfrm>
        </p:spPr>
        <p:txBody>
          <a:bodyPr/>
          <a:lstStyle/>
          <a:p>
            <a:r>
              <a:rPr lang="en-US" altLang="en-US" smtClean="0"/>
              <a:t>Classify how correctional officers perceive the objective of imprisonment by reading their responses to open-ended questions.</a:t>
            </a:r>
          </a:p>
          <a:p>
            <a:pPr lvl="1"/>
            <a:r>
              <a:rPr lang="en-US" altLang="en-US" smtClean="0"/>
              <a:t>Retribution</a:t>
            </a:r>
          </a:p>
          <a:p>
            <a:pPr lvl="1"/>
            <a:r>
              <a:rPr lang="en-US" altLang="en-US" smtClean="0"/>
              <a:t>Deterrence</a:t>
            </a:r>
          </a:p>
          <a:p>
            <a:pPr lvl="1"/>
            <a:r>
              <a:rPr lang="en-US" altLang="en-US" smtClean="0"/>
              <a:t>Rehabilitation/restoration</a:t>
            </a:r>
          </a:p>
          <a:p>
            <a:r>
              <a:rPr lang="en-US" altLang="en-US" smtClean="0"/>
              <a:t>This is tedious to read through the documents! Today we have AI! </a:t>
            </a:r>
          </a:p>
          <a:p>
            <a:endParaRPr lang="en-US" altLang="en-US" smtClean="0"/>
          </a:p>
        </p:txBody>
      </p:sp>
      <p:pic>
        <p:nvPicPr>
          <p:cNvPr id="14340" name="Picture 2" descr="http://t2.gstatic.com/images?q=tbn:ANd9GcTofivC8UxSZEjc1Bexkn6WIyyUCoNXnad_kum7y7XZLmYVR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958850"/>
            <a:ext cx="2192338"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http://images.sodahead.com/polls/003583907/1212234980_576125_10151486125799730_1312234180_n_xlarg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208463"/>
            <a:ext cx="2192338"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1143000"/>
          </a:xfrm>
        </p:spPr>
        <p:txBody>
          <a:bodyPr/>
          <a:lstStyle/>
          <a:p>
            <a:pPr eaLnBrk="1" hangingPunct="1"/>
            <a:r>
              <a:rPr lang="en-US" altLang="en-US" smtClean="0"/>
              <a:t>Artificial intelligence</a:t>
            </a:r>
          </a:p>
        </p:txBody>
      </p:sp>
      <p:sp>
        <p:nvSpPr>
          <p:cNvPr id="15363" name="Content Placeholder 2"/>
          <p:cNvSpPr>
            <a:spLocks noGrp="1"/>
          </p:cNvSpPr>
          <p:nvPr>
            <p:ph idx="1"/>
          </p:nvPr>
        </p:nvSpPr>
        <p:spPr>
          <a:xfrm>
            <a:off x="304800" y="1552575"/>
            <a:ext cx="5410200" cy="4343400"/>
          </a:xfrm>
        </p:spPr>
        <p:txBody>
          <a:bodyPr/>
          <a:lstStyle/>
          <a:p>
            <a:pPr eaLnBrk="1" hangingPunct="1"/>
            <a:r>
              <a:rPr lang="en-US" altLang="en-US" sz="2800" dirty="0" smtClean="0"/>
              <a:t>TM utilizes the technology of </a:t>
            </a:r>
            <a:r>
              <a:rPr lang="en-US" altLang="en-US" sz="2800" dirty="0" smtClean="0">
                <a:solidFill>
                  <a:srgbClr val="FF0000"/>
                </a:solidFill>
              </a:rPr>
              <a:t>natural language processing</a:t>
            </a:r>
            <a:r>
              <a:rPr lang="en-US" altLang="en-US" sz="2800" dirty="0" smtClean="0"/>
              <a:t>, a subfield of artificial intelligence (AI) &amp; </a:t>
            </a:r>
            <a:r>
              <a:rPr lang="en-US" altLang="en-US" sz="2800" dirty="0" smtClean="0">
                <a:solidFill>
                  <a:srgbClr val="FF0000"/>
                </a:solidFill>
              </a:rPr>
              <a:t>computational linguistics</a:t>
            </a:r>
            <a:r>
              <a:rPr lang="en-US" altLang="en-US" sz="2800" dirty="0" smtClean="0"/>
              <a:t>.</a:t>
            </a:r>
          </a:p>
          <a:p>
            <a:pPr eaLnBrk="1" hangingPunct="1"/>
            <a:r>
              <a:rPr lang="en-US" altLang="en-US" sz="2800" dirty="0" smtClean="0"/>
              <a:t>Why do we need natural language processing in data mining?</a:t>
            </a:r>
          </a:p>
          <a:p>
            <a:pPr eaLnBrk="1" hangingPunct="1"/>
            <a:r>
              <a:rPr lang="en-US" altLang="en-US" sz="2800" dirty="0" smtClean="0"/>
              <a:t>The software app must be smart enough to understand the context.</a:t>
            </a:r>
          </a:p>
        </p:txBody>
      </p:sp>
      <p:pic>
        <p:nvPicPr>
          <p:cNvPr id="15364" name="Picture 2" descr="http://www.creative-wisdom.com/computer/lisp/rc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552575"/>
            <a:ext cx="296227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1143000"/>
          </a:xfrm>
        </p:spPr>
        <p:txBody>
          <a:bodyPr/>
          <a:lstStyle/>
          <a:p>
            <a:pPr eaLnBrk="1" hangingPunct="1"/>
            <a:r>
              <a:rPr lang="en-US" altLang="en-US" dirty="0" smtClean="0"/>
              <a:t>Natural Language Processing</a:t>
            </a:r>
          </a:p>
        </p:txBody>
      </p:sp>
      <p:sp>
        <p:nvSpPr>
          <p:cNvPr id="15363" name="Content Placeholder 2"/>
          <p:cNvSpPr>
            <a:spLocks noGrp="1"/>
          </p:cNvSpPr>
          <p:nvPr>
            <p:ph idx="1"/>
          </p:nvPr>
        </p:nvSpPr>
        <p:spPr>
          <a:xfrm>
            <a:off x="311727" y="1552574"/>
            <a:ext cx="8382000" cy="4772025"/>
          </a:xfrm>
        </p:spPr>
        <p:txBody>
          <a:bodyPr/>
          <a:lstStyle/>
          <a:p>
            <a:pPr marL="0" indent="0" eaLnBrk="1" hangingPunct="1">
              <a:buNone/>
            </a:pPr>
            <a:r>
              <a:rPr lang="en-US" altLang="en-US" dirty="0" smtClean="0"/>
              <a:t>They don’t mean the same thing</a:t>
            </a:r>
          </a:p>
          <a:p>
            <a:pPr marL="0" indent="0" eaLnBrk="1" hangingPunct="1">
              <a:buNone/>
            </a:pPr>
            <a:endParaRPr lang="en-US" altLang="en-US" dirty="0" smtClean="0"/>
          </a:p>
          <a:p>
            <a:pPr eaLnBrk="1" hangingPunct="1"/>
            <a:r>
              <a:rPr lang="en-US" altLang="en-US" sz="2800" dirty="0" smtClean="0"/>
              <a:t>I </a:t>
            </a:r>
            <a:r>
              <a:rPr lang="en-US" altLang="en-US" sz="2800" dirty="0" smtClean="0">
                <a:solidFill>
                  <a:srgbClr val="FF0000"/>
                </a:solidFill>
              </a:rPr>
              <a:t>book</a:t>
            </a:r>
            <a:r>
              <a:rPr lang="en-US" altLang="en-US" sz="2800" dirty="0" smtClean="0"/>
              <a:t> a ticket to Paris.</a:t>
            </a:r>
          </a:p>
          <a:p>
            <a:pPr eaLnBrk="1" hangingPunct="1"/>
            <a:r>
              <a:rPr lang="en-US" altLang="en-US" sz="2800" dirty="0" smtClean="0"/>
              <a:t>Hanna read Dr. Yu’s boring </a:t>
            </a:r>
            <a:r>
              <a:rPr lang="en-US" altLang="en-US" sz="2800" dirty="0" smtClean="0">
                <a:solidFill>
                  <a:srgbClr val="FF0000"/>
                </a:solidFill>
              </a:rPr>
              <a:t>book</a:t>
            </a:r>
            <a:r>
              <a:rPr lang="en-US" altLang="en-US" sz="2800" dirty="0" smtClean="0"/>
              <a:t>.</a:t>
            </a:r>
          </a:p>
          <a:p>
            <a:pPr eaLnBrk="1" hangingPunct="1"/>
            <a:r>
              <a:rPr lang="en-US" altLang="en-US" sz="2800" dirty="0" smtClean="0"/>
              <a:t>Maryann is a </a:t>
            </a:r>
            <a:r>
              <a:rPr lang="en-US" altLang="en-US" sz="2800" dirty="0" smtClean="0">
                <a:solidFill>
                  <a:srgbClr val="00B050"/>
                </a:solidFill>
              </a:rPr>
              <a:t>senior</a:t>
            </a:r>
            <a:r>
              <a:rPr lang="en-US" altLang="en-US" sz="2800" dirty="0" smtClean="0"/>
              <a:t> at Azusa Pacific University.</a:t>
            </a:r>
          </a:p>
          <a:p>
            <a:pPr eaLnBrk="1" hangingPunct="1"/>
            <a:r>
              <a:rPr lang="en-US" altLang="en-US" sz="2800" dirty="0" smtClean="0"/>
              <a:t>Alex Yu received a </a:t>
            </a:r>
            <a:r>
              <a:rPr lang="en-US" altLang="en-US" sz="2800" dirty="0" smtClean="0">
                <a:solidFill>
                  <a:srgbClr val="00B050"/>
                </a:solidFill>
              </a:rPr>
              <a:t>senior</a:t>
            </a:r>
            <a:r>
              <a:rPr lang="en-US" altLang="en-US" sz="2800" dirty="0" smtClean="0"/>
              <a:t> discount at TJX (soon).</a:t>
            </a:r>
          </a:p>
          <a:p>
            <a:pPr eaLnBrk="1" hangingPunct="1"/>
            <a:r>
              <a:rPr lang="en-US" altLang="en-US" sz="2800" dirty="0" smtClean="0"/>
              <a:t>Age and </a:t>
            </a:r>
            <a:r>
              <a:rPr lang="en-US" altLang="en-US" sz="2800" dirty="0" smtClean="0">
                <a:solidFill>
                  <a:srgbClr val="0070C0"/>
                </a:solidFill>
              </a:rPr>
              <a:t>sex</a:t>
            </a:r>
            <a:r>
              <a:rPr lang="en-US" altLang="en-US" sz="2800" dirty="0" smtClean="0"/>
              <a:t> are included in the demographic data.</a:t>
            </a:r>
          </a:p>
          <a:p>
            <a:pPr eaLnBrk="1" hangingPunct="1"/>
            <a:r>
              <a:rPr lang="en-US" altLang="en-US" sz="2800" dirty="0" smtClean="0"/>
              <a:t>Jesse Helms proposed an amendment to ban </a:t>
            </a:r>
            <a:r>
              <a:rPr lang="en-US" altLang="en-US" sz="2800" dirty="0" smtClean="0">
                <a:solidFill>
                  <a:srgbClr val="0070C0"/>
                </a:solidFill>
              </a:rPr>
              <a:t>sex</a:t>
            </a:r>
            <a:r>
              <a:rPr lang="en-US" altLang="en-US" sz="2800" dirty="0" smtClean="0"/>
              <a:t> education.</a:t>
            </a:r>
          </a:p>
          <a:p>
            <a:pPr eaLnBrk="1" hangingPunct="1"/>
            <a:endParaRPr lang="en-US" altLang="en-US" sz="2800" dirty="0"/>
          </a:p>
          <a:p>
            <a:pPr eaLnBrk="1" hangingPunct="1"/>
            <a:endParaRPr lang="en-US" altLang="en-US" sz="2800" dirty="0" smtClean="0"/>
          </a:p>
        </p:txBody>
      </p:sp>
      <p:pic>
        <p:nvPicPr>
          <p:cNvPr id="1028" name="Picture 4" descr="JesseHelm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552574"/>
            <a:ext cx="1981200" cy="2150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966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1143000"/>
          </a:xfrm>
        </p:spPr>
        <p:txBody>
          <a:bodyPr/>
          <a:lstStyle/>
          <a:p>
            <a:pPr eaLnBrk="1" hangingPunct="1"/>
            <a:r>
              <a:rPr lang="en-US" altLang="en-US" smtClean="0"/>
              <a:t>Artificial intelligence</a:t>
            </a:r>
          </a:p>
        </p:txBody>
      </p:sp>
      <p:sp>
        <p:nvSpPr>
          <p:cNvPr id="15363" name="Content Placeholder 2"/>
          <p:cNvSpPr>
            <a:spLocks noGrp="1"/>
          </p:cNvSpPr>
          <p:nvPr>
            <p:ph idx="1"/>
          </p:nvPr>
        </p:nvSpPr>
        <p:spPr>
          <a:xfrm>
            <a:off x="304800" y="1552575"/>
            <a:ext cx="5410200" cy="4343400"/>
          </a:xfrm>
        </p:spPr>
        <p:txBody>
          <a:bodyPr/>
          <a:lstStyle/>
          <a:p>
            <a:pPr eaLnBrk="1" hangingPunct="1"/>
            <a:r>
              <a:rPr lang="en-US" altLang="en-US" dirty="0" smtClean="0"/>
              <a:t>Well, I don’t work at NSA. I don’t have AI software. What I have is the opposite of artificial intelligence: </a:t>
            </a:r>
            <a:r>
              <a:rPr lang="en-US" altLang="en-US" dirty="0" smtClean="0">
                <a:solidFill>
                  <a:srgbClr val="FF0000"/>
                </a:solidFill>
              </a:rPr>
              <a:t>genuine stupidity</a:t>
            </a:r>
            <a:r>
              <a:rPr lang="en-US" altLang="en-US" dirty="0" smtClean="0"/>
              <a:t>.</a:t>
            </a:r>
          </a:p>
          <a:p>
            <a:pPr eaLnBrk="1" hangingPunct="1"/>
            <a:r>
              <a:rPr lang="en-US" altLang="en-US" dirty="0" smtClean="0"/>
              <a:t>Can I still do something about text mining?</a:t>
            </a:r>
          </a:p>
        </p:txBody>
      </p:sp>
      <p:pic>
        <p:nvPicPr>
          <p:cNvPr id="15364" name="Picture 2" descr="http://www.creative-wisdom.com/computer/lisp/rc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552575"/>
            <a:ext cx="296227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3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85800" y="228600"/>
            <a:ext cx="7772400" cy="1143000"/>
          </a:xfrm>
        </p:spPr>
        <p:txBody>
          <a:bodyPr/>
          <a:lstStyle/>
          <a:p>
            <a:pPr eaLnBrk="1" hangingPunct="1"/>
            <a:r>
              <a:rPr lang="en-US" altLang="en-US" smtClean="0"/>
              <a:t>World Wide trend of interest</a:t>
            </a:r>
          </a:p>
        </p:txBody>
      </p:sp>
      <p:sp>
        <p:nvSpPr>
          <p:cNvPr id="16387" name="Content Placeholder 2"/>
          <p:cNvSpPr>
            <a:spLocks noGrp="1"/>
          </p:cNvSpPr>
          <p:nvPr>
            <p:ph sz="quarter" idx="1"/>
          </p:nvPr>
        </p:nvSpPr>
        <p:spPr>
          <a:xfrm>
            <a:off x="381000" y="1371600"/>
            <a:ext cx="5791200" cy="3300413"/>
          </a:xfrm>
        </p:spPr>
        <p:txBody>
          <a:bodyPr/>
          <a:lstStyle/>
          <a:p>
            <a:pPr eaLnBrk="1" hangingPunct="1"/>
            <a:r>
              <a:rPr lang="en-US" altLang="en-US" sz="2800" smtClean="0"/>
              <a:t>Yes, you can do it!</a:t>
            </a:r>
          </a:p>
          <a:p>
            <a:pPr eaLnBrk="1" hangingPunct="1"/>
            <a:r>
              <a:rPr lang="en-US" altLang="en-US" sz="2800" smtClean="0"/>
              <a:t>Sociologists said that the world is going through the process of </a:t>
            </a:r>
            <a:r>
              <a:rPr lang="en-US" altLang="en-US" sz="2800" smtClean="0">
                <a:solidFill>
                  <a:srgbClr val="FF0000"/>
                </a:solidFill>
              </a:rPr>
              <a:t>secularization</a:t>
            </a:r>
            <a:r>
              <a:rPr lang="en-US" altLang="en-US" sz="2800" smtClean="0"/>
              <a:t>.</a:t>
            </a:r>
          </a:p>
          <a:p>
            <a:pPr eaLnBrk="1" hangingPunct="1"/>
            <a:r>
              <a:rPr lang="en-US" altLang="en-US" sz="2800" smtClean="0"/>
              <a:t>Security thesis: </a:t>
            </a:r>
          </a:p>
          <a:p>
            <a:pPr lvl="1" eaLnBrk="1" hangingPunct="1"/>
            <a:r>
              <a:rPr lang="en-US" altLang="en-US" sz="2400" smtClean="0"/>
              <a:t>People in the well-developed world are losing interest in Christianity. </a:t>
            </a:r>
          </a:p>
          <a:p>
            <a:pPr lvl="1" eaLnBrk="1" hangingPunct="1"/>
            <a:r>
              <a:rPr lang="en-US" altLang="en-US" sz="2400" smtClean="0"/>
              <a:t>People in developing countries, which are less secure, are still interested in supernatural protection (Christianity). </a:t>
            </a:r>
          </a:p>
          <a:p>
            <a:pPr eaLnBrk="1" hangingPunct="1"/>
            <a:r>
              <a:rPr lang="en-US" altLang="en-US" sz="2800" smtClean="0"/>
              <a:t>Is it true?</a:t>
            </a:r>
          </a:p>
        </p:txBody>
      </p:sp>
      <p:pic>
        <p:nvPicPr>
          <p:cNvPr id="16388" name="Picture 6" descr="http://www.creative-wisdom.com/photography/building/anthony_DSC0559_60_61_62_63_64_65_tonemapp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371600"/>
            <a:ext cx="24384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228600"/>
            <a:ext cx="7772400" cy="1143000"/>
          </a:xfrm>
        </p:spPr>
        <p:txBody>
          <a:bodyPr/>
          <a:lstStyle/>
          <a:p>
            <a:pPr eaLnBrk="1" hangingPunct="1"/>
            <a:r>
              <a:rPr lang="en-US" altLang="en-US" smtClean="0"/>
              <a:t>World Wide trend of interest</a:t>
            </a:r>
          </a:p>
        </p:txBody>
      </p:sp>
      <p:sp>
        <p:nvSpPr>
          <p:cNvPr id="17411" name="Content Placeholder 2"/>
          <p:cNvSpPr>
            <a:spLocks noGrp="1"/>
          </p:cNvSpPr>
          <p:nvPr>
            <p:ph sz="quarter" idx="1"/>
          </p:nvPr>
        </p:nvSpPr>
        <p:spPr>
          <a:xfrm>
            <a:off x="152400" y="1447800"/>
            <a:ext cx="3851275" cy="4651375"/>
          </a:xfrm>
        </p:spPr>
        <p:txBody>
          <a:bodyPr/>
          <a:lstStyle/>
          <a:p>
            <a:pPr eaLnBrk="1" hangingPunct="1"/>
            <a:r>
              <a:rPr lang="en-US" altLang="en-US" sz="2800" smtClean="0"/>
              <a:t>You can use Google Trends: Very basic and simple text mining</a:t>
            </a:r>
          </a:p>
          <a:p>
            <a:pPr eaLnBrk="1" hangingPunct="1"/>
            <a:r>
              <a:rPr lang="en-US" altLang="en-US" sz="2800" smtClean="0"/>
              <a:t>The frequency of search for Christianity or Christian is declining. </a:t>
            </a:r>
          </a:p>
          <a:p>
            <a:pPr eaLnBrk="1" hangingPunct="1"/>
            <a:r>
              <a:rPr lang="en-US" altLang="en-US" sz="2800" smtClean="0"/>
              <a:t>Most searchers are from Africa. </a:t>
            </a:r>
          </a:p>
        </p:txBody>
      </p:sp>
      <p:pic>
        <p:nvPicPr>
          <p:cNvPr id="2" name="Picture 1"/>
          <p:cNvPicPr>
            <a:picLocks noChangeAspect="1"/>
          </p:cNvPicPr>
          <p:nvPr/>
        </p:nvPicPr>
        <p:blipFill>
          <a:blip r:embed="rId2"/>
          <a:stretch>
            <a:fillRect/>
          </a:stretch>
        </p:blipFill>
        <p:spPr>
          <a:xfrm>
            <a:off x="4186590" y="1600200"/>
            <a:ext cx="4435494" cy="4876800"/>
          </a:xfrm>
          <a:prstGeom prst="rect">
            <a:avLst/>
          </a:prstGeom>
          <a:ln>
            <a:solidFill>
              <a:schemeClr val="tx1"/>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endParaRPr lang="en-US" altLang="en-US" smtClean="0"/>
          </a:p>
        </p:txBody>
      </p:sp>
      <p:sp>
        <p:nvSpPr>
          <p:cNvPr id="18435" name="Content Placeholder 2"/>
          <p:cNvSpPr>
            <a:spLocks noGrp="1"/>
          </p:cNvSpPr>
          <p:nvPr>
            <p:ph sz="quarter" idx="1"/>
          </p:nvPr>
        </p:nvSpPr>
        <p:spPr>
          <a:xfrm>
            <a:off x="301625" y="1527175"/>
            <a:ext cx="8504238" cy="4572000"/>
          </a:xfrm>
        </p:spPr>
        <p:txBody>
          <a:bodyPr/>
          <a:lstStyle/>
          <a:p>
            <a:pPr eaLnBrk="1" hangingPunct="1"/>
            <a:endParaRPr lang="en-US" altLang="en-US" smtClean="0"/>
          </a:p>
        </p:txBody>
      </p:sp>
      <p:pic>
        <p:nvPicPr>
          <p:cNvPr id="2" name="Picture 1"/>
          <p:cNvPicPr>
            <a:picLocks noChangeAspect="1"/>
          </p:cNvPicPr>
          <p:nvPr/>
        </p:nvPicPr>
        <p:blipFill>
          <a:blip r:embed="rId2"/>
          <a:stretch>
            <a:fillRect/>
          </a:stretch>
        </p:blipFill>
        <p:spPr>
          <a:xfrm>
            <a:off x="1738666" y="205190"/>
            <a:ext cx="5666667" cy="6447619"/>
          </a:xfrm>
          <a:prstGeom prst="rect">
            <a:avLst/>
          </a:prstGeom>
          <a:ln>
            <a:solidFill>
              <a:schemeClr val="tx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609600"/>
            <a:ext cx="8229600" cy="1143000"/>
          </a:xfrm>
        </p:spPr>
        <p:txBody>
          <a:bodyPr/>
          <a:lstStyle/>
          <a:p>
            <a:pPr eaLnBrk="1" hangingPunct="1"/>
            <a:r>
              <a:rPr lang="en-US" altLang="en-US" smtClean="0"/>
              <a:t>US Trend in search for Christianity</a:t>
            </a:r>
          </a:p>
        </p:txBody>
      </p:sp>
      <p:sp>
        <p:nvSpPr>
          <p:cNvPr id="19459" name="Content Placeholder 2"/>
          <p:cNvSpPr>
            <a:spLocks noGrp="1"/>
          </p:cNvSpPr>
          <p:nvPr>
            <p:ph sz="quarter" idx="1"/>
          </p:nvPr>
        </p:nvSpPr>
        <p:spPr>
          <a:xfrm>
            <a:off x="4800600" y="1749617"/>
            <a:ext cx="3965575" cy="4608513"/>
          </a:xfrm>
        </p:spPr>
        <p:txBody>
          <a:bodyPr/>
          <a:lstStyle/>
          <a:p>
            <a:pPr marL="0" indent="0" eaLnBrk="1" hangingPunct="1">
              <a:buNone/>
            </a:pPr>
            <a:r>
              <a:rPr lang="en-US" altLang="en-US" dirty="0" smtClean="0"/>
              <a:t>The same trend is found in the US and the UK.</a:t>
            </a:r>
          </a:p>
        </p:txBody>
      </p:sp>
      <p:pic>
        <p:nvPicPr>
          <p:cNvPr id="2" name="Picture 1"/>
          <p:cNvPicPr>
            <a:picLocks noChangeAspect="1"/>
          </p:cNvPicPr>
          <p:nvPr/>
        </p:nvPicPr>
        <p:blipFill>
          <a:blip r:embed="rId2"/>
          <a:stretch>
            <a:fillRect/>
          </a:stretch>
        </p:blipFill>
        <p:spPr>
          <a:xfrm>
            <a:off x="457200" y="1749617"/>
            <a:ext cx="4286110" cy="4876800"/>
          </a:xfrm>
          <a:prstGeom prst="rect">
            <a:avLst/>
          </a:prstGeom>
          <a:ln>
            <a:solidFill>
              <a:schemeClr val="tx1"/>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457200"/>
            <a:ext cx="8305800" cy="1143000"/>
          </a:xfrm>
        </p:spPr>
        <p:txBody>
          <a:bodyPr/>
          <a:lstStyle/>
          <a:p>
            <a:pPr eaLnBrk="1" hangingPunct="1"/>
            <a:r>
              <a:rPr lang="en-US" altLang="en-US" dirty="0" smtClean="0"/>
              <a:t>UK Trend in search for Christianity</a:t>
            </a:r>
          </a:p>
        </p:txBody>
      </p:sp>
      <p:sp>
        <p:nvSpPr>
          <p:cNvPr id="20483" name="Content Placeholder 2"/>
          <p:cNvSpPr>
            <a:spLocks noGrp="1"/>
          </p:cNvSpPr>
          <p:nvPr>
            <p:ph sz="quarter" idx="1"/>
          </p:nvPr>
        </p:nvSpPr>
        <p:spPr>
          <a:xfrm>
            <a:off x="5243952" y="1602381"/>
            <a:ext cx="3203575" cy="4572000"/>
          </a:xfrm>
        </p:spPr>
        <p:txBody>
          <a:bodyPr/>
          <a:lstStyle/>
          <a:p>
            <a:pPr marL="0" indent="0" eaLnBrk="1" hangingPunct="1">
              <a:buNone/>
            </a:pPr>
            <a:r>
              <a:rPr lang="en-US" altLang="en-US" dirty="0" smtClean="0"/>
              <a:t>The same trend is found in the US and the UK.</a:t>
            </a:r>
          </a:p>
        </p:txBody>
      </p:sp>
      <p:pic>
        <p:nvPicPr>
          <p:cNvPr id="2" name="Picture 1"/>
          <p:cNvPicPr>
            <a:picLocks noChangeAspect="1"/>
          </p:cNvPicPr>
          <p:nvPr/>
        </p:nvPicPr>
        <p:blipFill>
          <a:blip r:embed="rId2"/>
          <a:stretch>
            <a:fillRect/>
          </a:stretch>
        </p:blipFill>
        <p:spPr>
          <a:xfrm>
            <a:off x="533400" y="1600200"/>
            <a:ext cx="4420260" cy="5033562"/>
          </a:xfrm>
          <a:prstGeom prst="rect">
            <a:avLst/>
          </a:prstGeom>
          <a:ln>
            <a:solidFill>
              <a:schemeClr val="tx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85800" y="381000"/>
            <a:ext cx="7772400" cy="1371600"/>
          </a:xfrm>
        </p:spPr>
        <p:txBody>
          <a:bodyPr/>
          <a:lstStyle/>
          <a:p>
            <a:pPr eaLnBrk="1" hangingPunct="1"/>
            <a:r>
              <a:rPr lang="en-US" altLang="en-US" smtClean="0"/>
              <a:t>Demand for New atheism </a:t>
            </a:r>
          </a:p>
        </p:txBody>
      </p:sp>
      <p:sp>
        <p:nvSpPr>
          <p:cNvPr id="21507" name="Content Placeholder 2"/>
          <p:cNvSpPr>
            <a:spLocks noGrp="1"/>
          </p:cNvSpPr>
          <p:nvPr>
            <p:ph sz="quarter" idx="1"/>
          </p:nvPr>
        </p:nvSpPr>
        <p:spPr>
          <a:xfrm>
            <a:off x="301625" y="1527175"/>
            <a:ext cx="3355975" cy="4572000"/>
          </a:xfrm>
        </p:spPr>
        <p:txBody>
          <a:bodyPr/>
          <a:lstStyle/>
          <a:p>
            <a:pPr eaLnBrk="1" hangingPunct="1"/>
            <a:r>
              <a:rPr lang="en-US" altLang="en-US" smtClean="0"/>
              <a:t>Demand for New atheism is steady. </a:t>
            </a:r>
          </a:p>
          <a:p>
            <a:pPr eaLnBrk="1" hangingPunct="1"/>
            <a:r>
              <a:rPr lang="en-US" altLang="en-US" smtClean="0"/>
              <a:t>It pops up in late 2006. </a:t>
            </a:r>
          </a:p>
          <a:p>
            <a:pPr eaLnBrk="1" hangingPunct="1"/>
            <a:r>
              <a:rPr lang="en-US" altLang="en-US" smtClean="0"/>
              <a:t>But almost all the searches are in the US and UK.</a:t>
            </a:r>
          </a:p>
          <a:p>
            <a:pPr eaLnBrk="1" hangingPunct="1"/>
            <a:endParaRPr lang="en-US" altLang="en-US" smtClean="0"/>
          </a:p>
        </p:txBody>
      </p:sp>
      <p:pic>
        <p:nvPicPr>
          <p:cNvPr id="2" name="Picture 1"/>
          <p:cNvPicPr>
            <a:picLocks noChangeAspect="1"/>
          </p:cNvPicPr>
          <p:nvPr/>
        </p:nvPicPr>
        <p:blipFill>
          <a:blip r:embed="rId2"/>
          <a:stretch>
            <a:fillRect/>
          </a:stretch>
        </p:blipFill>
        <p:spPr>
          <a:xfrm>
            <a:off x="4041774" y="1652887"/>
            <a:ext cx="4504431" cy="4747913"/>
          </a:xfrm>
          <a:prstGeom prst="rect">
            <a:avLst/>
          </a:prstGeom>
          <a:ln>
            <a:solidFill>
              <a:schemeClr val="tx1"/>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t>Risk of text mining</a:t>
            </a:r>
          </a:p>
        </p:txBody>
      </p:sp>
      <p:sp>
        <p:nvSpPr>
          <p:cNvPr id="22531" name="Content Placeholder 2"/>
          <p:cNvSpPr>
            <a:spLocks noGrp="1"/>
          </p:cNvSpPr>
          <p:nvPr>
            <p:ph idx="1"/>
          </p:nvPr>
        </p:nvSpPr>
        <p:spPr>
          <a:xfrm>
            <a:off x="533400" y="1782763"/>
            <a:ext cx="8077200" cy="4114800"/>
          </a:xfrm>
        </p:spPr>
        <p:txBody>
          <a:bodyPr/>
          <a:lstStyle/>
          <a:p>
            <a:pPr eaLnBrk="1" hangingPunct="1"/>
            <a:r>
              <a:rPr lang="en-US" altLang="en-US" smtClean="0"/>
              <a:t>NLP aims to deal with the complexity and multiple connotations of natural languages. A single word can mean different things in different contexts. </a:t>
            </a:r>
          </a:p>
          <a:p>
            <a:pPr eaLnBrk="1" hangingPunct="1"/>
            <a:r>
              <a:rPr lang="en-US" altLang="en-US" smtClean="0"/>
              <a:t>E.g. “book” in the phrase “he books tickets” is completely different from the same word in the phrase “he reads books.” Relying on a computer to conduct text analysis could be dangerous if the software is not well-written.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smtClean="0"/>
              <a:t>What can TM do? </a:t>
            </a:r>
          </a:p>
        </p:txBody>
      </p:sp>
      <p:sp>
        <p:nvSpPr>
          <p:cNvPr id="24579" name="Content Placeholder 2"/>
          <p:cNvSpPr>
            <a:spLocks noGrp="1"/>
          </p:cNvSpPr>
          <p:nvPr>
            <p:ph idx="1"/>
          </p:nvPr>
        </p:nvSpPr>
        <p:spPr/>
        <p:txBody>
          <a:bodyPr/>
          <a:lstStyle/>
          <a:p>
            <a:pPr eaLnBrk="1" hangingPunct="1"/>
            <a:r>
              <a:rPr lang="en-US" altLang="en-US" smtClean="0"/>
              <a:t>Hypothesis generation by </a:t>
            </a:r>
            <a:r>
              <a:rPr lang="en-US" altLang="en-US" smtClean="0">
                <a:solidFill>
                  <a:srgbClr val="FF0000"/>
                </a:solidFill>
              </a:rPr>
              <a:t>Swanson process</a:t>
            </a:r>
            <a:r>
              <a:rPr lang="en-US" altLang="en-US" smtClean="0"/>
              <a:t>.</a:t>
            </a:r>
          </a:p>
          <a:p>
            <a:pPr eaLnBrk="1" hangingPunct="1"/>
            <a:r>
              <a:rPr lang="en-US" altLang="en-US" smtClean="0"/>
              <a:t>Based on the idea of concept linking, Swanson (1986) carefully scrutinized the medical literature and identified relationships between some apparently unrelated events, namely, consumption of fish oils, reduction in blood viscosity, and Raynaud’s disease.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Hypothesis generation</a:t>
            </a:r>
          </a:p>
        </p:txBody>
      </p:sp>
      <p:sp>
        <p:nvSpPr>
          <p:cNvPr id="26627" name="Content Placeholder 2"/>
          <p:cNvSpPr>
            <a:spLocks noGrp="1"/>
          </p:cNvSpPr>
          <p:nvPr>
            <p:ph idx="1"/>
          </p:nvPr>
        </p:nvSpPr>
        <p:spPr/>
        <p:txBody>
          <a:bodyPr/>
          <a:lstStyle/>
          <a:p>
            <a:pPr eaLnBrk="1" hangingPunct="1"/>
            <a:r>
              <a:rPr lang="en-US" altLang="en-US" smtClean="0"/>
              <a:t>His hypothesis that there was a connection between the consumption of fish oils and the effects of Raynaud’s syndrome was eventually validated by experimental studies (DiGiacomo., Kremer, &amp; Shah, 1989). </a:t>
            </a:r>
          </a:p>
          <a:p>
            <a:pPr eaLnBrk="1" hangingPunct="1"/>
            <a:r>
              <a:rPr lang="en-US" altLang="en-US" smtClean="0"/>
              <a:t>Using the same methodology, the links between stress, migraines, and magnesium were also postulated and verified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Software modules</a:t>
            </a:r>
          </a:p>
        </p:txBody>
      </p:sp>
      <p:sp>
        <p:nvSpPr>
          <p:cNvPr id="28675" name="Content Placeholder 2"/>
          <p:cNvSpPr>
            <a:spLocks noGrp="1"/>
          </p:cNvSpPr>
          <p:nvPr>
            <p:ph idx="1"/>
          </p:nvPr>
        </p:nvSpPr>
        <p:spPr/>
        <p:txBody>
          <a:bodyPr/>
          <a:lstStyle/>
          <a:p>
            <a:pPr eaLnBrk="1" hangingPunct="1"/>
            <a:r>
              <a:rPr lang="en-US" altLang="en-US" smtClean="0"/>
              <a:t>We will compare the results of several text mining packages, including: </a:t>
            </a:r>
          </a:p>
          <a:p>
            <a:pPr lvl="1" eaLnBrk="1" hangingPunct="1"/>
            <a:r>
              <a:rPr lang="en-US" altLang="en-US" smtClean="0"/>
              <a:t>TextStat (Freeware)</a:t>
            </a:r>
          </a:p>
          <a:p>
            <a:pPr lvl="1" eaLnBrk="1" hangingPunct="1"/>
            <a:r>
              <a:rPr lang="en-US" altLang="en-US" smtClean="0"/>
              <a:t>AutoMap (Freeware)</a:t>
            </a:r>
          </a:p>
          <a:p>
            <a:pPr lvl="1" eaLnBrk="1" hangingPunct="1"/>
            <a:r>
              <a:rPr lang="en-US" altLang="en-US" smtClean="0"/>
              <a:t>IBM SPSS Text Analytics: No pre-built category (Commercial) </a:t>
            </a:r>
          </a:p>
          <a:p>
            <a:pPr lvl="1" eaLnBrk="1" hangingPunct="1"/>
            <a:r>
              <a:rPr lang="en-US" altLang="en-US" smtClean="0"/>
              <a:t>IBM SPSS Text Analytics: Customer survey category (Commercial) </a:t>
            </a:r>
          </a:p>
          <a:p>
            <a:pPr lvl="1" eaLnBrk="1" hangingPunct="1"/>
            <a:endParaRPr lang="en-US" alt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Software modules</a:t>
            </a:r>
          </a:p>
        </p:txBody>
      </p:sp>
      <p:sp>
        <p:nvSpPr>
          <p:cNvPr id="30723" name="Content Placeholder 2"/>
          <p:cNvSpPr>
            <a:spLocks noGrp="1"/>
          </p:cNvSpPr>
          <p:nvPr>
            <p:ph idx="1"/>
          </p:nvPr>
        </p:nvSpPr>
        <p:spPr>
          <a:xfrm>
            <a:off x="685800" y="1676400"/>
            <a:ext cx="7772400" cy="4114800"/>
          </a:xfrm>
        </p:spPr>
        <p:txBody>
          <a:bodyPr/>
          <a:lstStyle/>
          <a:p>
            <a:r>
              <a:rPr lang="en-US" altLang="en-US" dirty="0" smtClean="0"/>
              <a:t>IBM SPSS Text Analytics used to be a standalone program.</a:t>
            </a:r>
          </a:p>
          <a:p>
            <a:r>
              <a:rPr lang="en-US" altLang="en-US" dirty="0" smtClean="0"/>
              <a:t>Now it is a part of IBM SPSS Modeler i.e. You cannot buy/install Text Analytics without Modelers, meaning: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IBM SPSS Text Analytics</a:t>
            </a:r>
          </a:p>
        </p:txBody>
      </p:sp>
      <p:sp>
        <p:nvSpPr>
          <p:cNvPr id="31747" name="Content Placeholder 2"/>
          <p:cNvSpPr>
            <a:spLocks noGrp="1"/>
          </p:cNvSpPr>
          <p:nvPr>
            <p:ph idx="1"/>
          </p:nvPr>
        </p:nvSpPr>
        <p:spPr>
          <a:xfrm>
            <a:off x="228600" y="1758950"/>
            <a:ext cx="8686800" cy="4114800"/>
          </a:xfrm>
        </p:spPr>
        <p:txBody>
          <a:bodyPr/>
          <a:lstStyle/>
          <a:p>
            <a:r>
              <a:rPr lang="en-US" altLang="en-US" smtClean="0"/>
              <a:t>You can do text mining on the World Wide Web.</a:t>
            </a:r>
          </a:p>
        </p:txBody>
      </p:sp>
      <p:pic>
        <p:nvPicPr>
          <p:cNvPr id="3174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514600"/>
            <a:ext cx="7364413" cy="4030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85800" y="304800"/>
            <a:ext cx="7772400" cy="1143000"/>
          </a:xfrm>
        </p:spPr>
        <p:txBody>
          <a:bodyPr/>
          <a:lstStyle/>
          <a:p>
            <a:pPr eaLnBrk="1" hangingPunct="1"/>
            <a:r>
              <a:rPr lang="en-US" altLang="en-US" smtClean="0"/>
              <a:t>Example 1</a:t>
            </a:r>
          </a:p>
        </p:txBody>
      </p:sp>
      <p:sp>
        <p:nvSpPr>
          <p:cNvPr id="32771" name="Content Placeholder 2"/>
          <p:cNvSpPr>
            <a:spLocks noGrp="1"/>
          </p:cNvSpPr>
          <p:nvPr>
            <p:ph idx="1"/>
          </p:nvPr>
        </p:nvSpPr>
        <p:spPr>
          <a:xfrm>
            <a:off x="609600" y="1371600"/>
            <a:ext cx="8077200" cy="5029200"/>
          </a:xfrm>
        </p:spPr>
        <p:txBody>
          <a:bodyPr/>
          <a:lstStyle/>
          <a:p>
            <a:pPr eaLnBrk="1" hangingPunct="1"/>
            <a:r>
              <a:rPr lang="en-US" altLang="en-US" smtClean="0"/>
              <a:t>The same data source, which encompasses responses to an open-ended survey item collected from a US Southwestern university, was used for extracting common threads. </a:t>
            </a:r>
          </a:p>
          <a:p>
            <a:pPr eaLnBrk="1" hangingPunct="1"/>
            <a:r>
              <a:rPr lang="en-US" altLang="en-US" smtClean="0"/>
              <a:t>“If you had the ability to design your ideal online learning environment--What would you like to see? How would it look and feel? What features would it have?”</a:t>
            </a:r>
          </a:p>
          <a:p>
            <a:pPr eaLnBrk="1" hangingPunct="1"/>
            <a:r>
              <a:rPr lang="en-US" altLang="en-US" smtClean="0"/>
              <a:t>Effective sample size: 3,193</a:t>
            </a:r>
          </a:p>
          <a:p>
            <a:pPr eaLnBrk="1" hangingPunct="1"/>
            <a:endParaRPr lang="en-US" alt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85800" y="228600"/>
            <a:ext cx="7772400" cy="1143000"/>
          </a:xfrm>
        </p:spPr>
        <p:txBody>
          <a:bodyPr/>
          <a:lstStyle/>
          <a:p>
            <a:pPr eaLnBrk="1" hangingPunct="1"/>
            <a:r>
              <a:rPr lang="en-US" altLang="en-US" smtClean="0"/>
              <a:t>TextStat</a:t>
            </a:r>
          </a:p>
        </p:txBody>
      </p:sp>
      <p:pic>
        <p:nvPicPr>
          <p:cNvPr id="3481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81200"/>
            <a:ext cx="63563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Content Placeholder 2"/>
          <p:cNvSpPr>
            <a:spLocks noGrp="1"/>
          </p:cNvSpPr>
          <p:nvPr>
            <p:ph idx="1"/>
          </p:nvPr>
        </p:nvSpPr>
        <p:spPr>
          <a:xfrm>
            <a:off x="838200" y="1219200"/>
            <a:ext cx="7772400" cy="609600"/>
          </a:xfrm>
        </p:spPr>
        <p:txBody>
          <a:bodyPr/>
          <a:lstStyle/>
          <a:p>
            <a:pPr eaLnBrk="1" hangingPunct="1"/>
            <a:r>
              <a:rPr lang="en-US" altLang="en-US" dirty="0" smtClean="0"/>
              <a:t>A lot of “noise” and there is no word filter.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85800" y="152400"/>
            <a:ext cx="7772400" cy="1143000"/>
          </a:xfrm>
        </p:spPr>
        <p:txBody>
          <a:bodyPr/>
          <a:lstStyle/>
          <a:p>
            <a:pPr eaLnBrk="1" hangingPunct="1"/>
            <a:r>
              <a:rPr lang="en-US" altLang="en-US" smtClean="0"/>
              <a:t>AutoMap: Input</a:t>
            </a:r>
          </a:p>
        </p:txBody>
      </p:sp>
      <p:pic>
        <p:nvPicPr>
          <p:cNvPr id="409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43000"/>
            <a:ext cx="8062913"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85800" y="609600"/>
            <a:ext cx="3962400" cy="1143000"/>
          </a:xfrm>
        </p:spPr>
        <p:txBody>
          <a:bodyPr/>
          <a:lstStyle/>
          <a:p>
            <a:pPr eaLnBrk="1" hangingPunct="1"/>
            <a:r>
              <a:rPr lang="en-US" altLang="en-US" smtClean="0"/>
              <a:t>Generalizations</a:t>
            </a:r>
          </a:p>
        </p:txBody>
      </p:sp>
      <p:sp>
        <p:nvSpPr>
          <p:cNvPr id="43011" name="Content Placeholder 2"/>
          <p:cNvSpPr>
            <a:spLocks noGrp="1"/>
          </p:cNvSpPr>
          <p:nvPr>
            <p:ph idx="1"/>
          </p:nvPr>
        </p:nvSpPr>
        <p:spPr>
          <a:xfrm>
            <a:off x="685800" y="1981200"/>
            <a:ext cx="3886200" cy="4114800"/>
          </a:xfrm>
        </p:spPr>
        <p:txBody>
          <a:bodyPr/>
          <a:lstStyle/>
          <a:p>
            <a:pPr eaLnBrk="1" hangingPunct="1"/>
            <a:r>
              <a:rPr lang="en-US" altLang="en-US" smtClean="0"/>
              <a:t>Can remove typos, noise (senseless words) or recognize different types of English.</a:t>
            </a:r>
          </a:p>
        </p:txBody>
      </p:sp>
      <p:pic>
        <p:nvPicPr>
          <p:cNvPr id="430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609600"/>
            <a:ext cx="3268663"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514600"/>
            <a:ext cx="3268663"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4343400"/>
            <a:ext cx="3268663"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altLang="en-US" smtClean="0"/>
              <a:t>AutoMap: </a:t>
            </a:r>
            <a:br>
              <a:rPr lang="en-US" altLang="en-US" smtClean="0"/>
            </a:br>
            <a:r>
              <a:rPr lang="en-US" altLang="en-US" smtClean="0"/>
              <a:t>Check for words to be deleted.</a:t>
            </a:r>
          </a:p>
        </p:txBody>
      </p:sp>
      <p:pic>
        <p:nvPicPr>
          <p:cNvPr id="4505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057400"/>
            <a:ext cx="73469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altLang="en-US" smtClean="0"/>
              <a:t>Common concept lists</a:t>
            </a:r>
          </a:p>
        </p:txBody>
      </p:sp>
      <p:pic>
        <p:nvPicPr>
          <p:cNvPr id="491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81200"/>
            <a:ext cx="7918450"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85800" y="304800"/>
            <a:ext cx="7772400" cy="1143000"/>
          </a:xfrm>
        </p:spPr>
        <p:txBody>
          <a:bodyPr/>
          <a:lstStyle/>
          <a:p>
            <a:pPr eaLnBrk="1" hangingPunct="1"/>
            <a:r>
              <a:rPr lang="en-US" altLang="en-US" dirty="0" smtClean="0"/>
              <a:t>IBM SPSS: Text extraction</a:t>
            </a:r>
          </a:p>
        </p:txBody>
      </p:sp>
      <p:sp>
        <p:nvSpPr>
          <p:cNvPr id="53251" name="Content Placeholder 2"/>
          <p:cNvSpPr>
            <a:spLocks noGrp="1"/>
          </p:cNvSpPr>
          <p:nvPr>
            <p:ph idx="1"/>
          </p:nvPr>
        </p:nvSpPr>
        <p:spPr>
          <a:xfrm>
            <a:off x="5791200" y="1524000"/>
            <a:ext cx="3048000" cy="4953000"/>
          </a:xfrm>
        </p:spPr>
        <p:txBody>
          <a:bodyPr/>
          <a:lstStyle/>
          <a:p>
            <a:pPr marL="0" indent="0" eaLnBrk="1" hangingPunct="1">
              <a:buNone/>
            </a:pPr>
            <a:r>
              <a:rPr lang="en-US" altLang="en-US" dirty="0" smtClean="0"/>
              <a:t>SPSS Modeler can handle multiple languages. In this study English data are used.</a:t>
            </a:r>
          </a:p>
        </p:txBody>
      </p:sp>
      <p:pic>
        <p:nvPicPr>
          <p:cNvPr id="2" name="Picture 1"/>
          <p:cNvPicPr>
            <a:picLocks noChangeAspect="1"/>
          </p:cNvPicPr>
          <p:nvPr/>
        </p:nvPicPr>
        <p:blipFill>
          <a:blip r:embed="rId3"/>
          <a:stretch>
            <a:fillRect/>
          </a:stretch>
        </p:blipFill>
        <p:spPr>
          <a:xfrm>
            <a:off x="5524724" y="4776820"/>
            <a:ext cx="3390676" cy="1181326"/>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278729" y="1676400"/>
            <a:ext cx="5152011" cy="43434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85800" y="304800"/>
            <a:ext cx="7772400" cy="1143000"/>
          </a:xfrm>
        </p:spPr>
        <p:txBody>
          <a:bodyPr/>
          <a:lstStyle/>
          <a:p>
            <a:pPr eaLnBrk="1" hangingPunct="1"/>
            <a:r>
              <a:rPr lang="en-US" altLang="en-US" dirty="0" smtClean="0"/>
              <a:t>IBM SPSS: Text extraction</a:t>
            </a:r>
          </a:p>
        </p:txBody>
      </p:sp>
      <p:sp>
        <p:nvSpPr>
          <p:cNvPr id="53251" name="Content Placeholder 2"/>
          <p:cNvSpPr>
            <a:spLocks noGrp="1"/>
          </p:cNvSpPr>
          <p:nvPr>
            <p:ph idx="1"/>
          </p:nvPr>
        </p:nvSpPr>
        <p:spPr>
          <a:xfrm>
            <a:off x="5791200" y="1524000"/>
            <a:ext cx="3048000" cy="4953000"/>
          </a:xfrm>
        </p:spPr>
        <p:txBody>
          <a:bodyPr/>
          <a:lstStyle/>
          <a:p>
            <a:pPr eaLnBrk="1" hangingPunct="1"/>
            <a:endParaRPr lang="en-US" altLang="en-US" dirty="0" smtClean="0"/>
          </a:p>
        </p:txBody>
      </p:sp>
      <p:pic>
        <p:nvPicPr>
          <p:cNvPr id="2" name="Picture 1"/>
          <p:cNvPicPr>
            <a:picLocks noChangeAspect="1"/>
          </p:cNvPicPr>
          <p:nvPr/>
        </p:nvPicPr>
        <p:blipFill>
          <a:blip r:embed="rId3"/>
          <a:stretch>
            <a:fillRect/>
          </a:stretch>
        </p:blipFill>
        <p:spPr>
          <a:xfrm>
            <a:off x="304800" y="1524000"/>
            <a:ext cx="5680577" cy="5142771"/>
          </a:xfrm>
          <a:prstGeom prst="rect">
            <a:avLst/>
          </a:prstGeom>
        </p:spPr>
      </p:pic>
      <p:pic>
        <p:nvPicPr>
          <p:cNvPr id="3" name="Picture 2"/>
          <p:cNvPicPr>
            <a:picLocks noChangeAspect="1"/>
          </p:cNvPicPr>
          <p:nvPr/>
        </p:nvPicPr>
        <p:blipFill>
          <a:blip r:embed="rId4"/>
          <a:stretch>
            <a:fillRect/>
          </a:stretch>
        </p:blipFill>
        <p:spPr>
          <a:xfrm>
            <a:off x="6209974" y="1524000"/>
            <a:ext cx="2476190" cy="4561905"/>
          </a:xfrm>
          <a:prstGeom prst="rect">
            <a:avLst/>
          </a:prstGeom>
          <a:ln>
            <a:solidFill>
              <a:schemeClr val="tx1"/>
            </a:solidFill>
          </a:ln>
        </p:spPr>
      </p:pic>
    </p:spTree>
    <p:extLst>
      <p:ext uri="{BB962C8B-B14F-4D97-AF65-F5344CB8AC3E}">
        <p14:creationId xmlns:p14="http://schemas.microsoft.com/office/powerpoint/2010/main" val="7421215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85800" y="381000"/>
            <a:ext cx="7772400" cy="1143000"/>
          </a:xfrm>
        </p:spPr>
        <p:txBody>
          <a:bodyPr/>
          <a:lstStyle/>
          <a:p>
            <a:pPr eaLnBrk="1" hangingPunct="1"/>
            <a:r>
              <a:rPr lang="en-US" altLang="en-US" smtClean="0"/>
              <a:t>Categorization</a:t>
            </a:r>
          </a:p>
        </p:txBody>
      </p:sp>
      <p:sp>
        <p:nvSpPr>
          <p:cNvPr id="5" name="Content Placeholder 2"/>
          <p:cNvSpPr txBox="1">
            <a:spLocks/>
          </p:cNvSpPr>
          <p:nvPr/>
        </p:nvSpPr>
        <p:spPr>
          <a:xfrm>
            <a:off x="533400" y="1524000"/>
            <a:ext cx="3048000" cy="4114800"/>
          </a:xfrm>
          <a:prstGeom prst="rect">
            <a:avLst/>
          </a:prstGeom>
        </p:spPr>
        <p:txBody>
          <a:bodyPr/>
          <a:lstStyle/>
          <a:p>
            <a:pPr eaLnBrk="1" hangingPunct="1">
              <a:spcBef>
                <a:spcPct val="20000"/>
              </a:spcBef>
              <a:defRPr/>
            </a:pPr>
            <a:r>
              <a:rPr kumimoji="1" lang="en-US" sz="3200" kern="0" dirty="0" smtClean="0">
                <a:latin typeface="+mn-lt"/>
              </a:rPr>
              <a:t>Modeler has </a:t>
            </a:r>
            <a:r>
              <a:rPr kumimoji="1" lang="en-US" sz="3200" kern="0" dirty="0">
                <a:latin typeface="+mn-lt"/>
              </a:rPr>
              <a:t>pre-built categories. E.g. customer survey. This extraction is not based on any pre-built categories.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85800" y="381000"/>
            <a:ext cx="7772400" cy="1143000"/>
          </a:xfrm>
        </p:spPr>
        <p:txBody>
          <a:bodyPr/>
          <a:lstStyle/>
          <a:p>
            <a:pPr eaLnBrk="1" hangingPunct="1"/>
            <a:r>
              <a:rPr lang="en-US" altLang="en-US" dirty="0" smtClean="0"/>
              <a:t>Categorization</a:t>
            </a:r>
          </a:p>
        </p:txBody>
      </p:sp>
      <p:sp>
        <p:nvSpPr>
          <p:cNvPr id="5" name="Content Placeholder 2"/>
          <p:cNvSpPr txBox="1">
            <a:spLocks/>
          </p:cNvSpPr>
          <p:nvPr/>
        </p:nvSpPr>
        <p:spPr>
          <a:xfrm>
            <a:off x="533400" y="1524000"/>
            <a:ext cx="3124200" cy="4114800"/>
          </a:xfrm>
          <a:prstGeom prst="rect">
            <a:avLst/>
          </a:prstGeom>
        </p:spPr>
        <p:txBody>
          <a:bodyPr/>
          <a:lstStyle/>
          <a:p>
            <a:pPr marL="457200" indent="-457200" eaLnBrk="1" hangingPunct="1">
              <a:spcBef>
                <a:spcPct val="20000"/>
              </a:spcBef>
              <a:buFont typeface="Arial" panose="020B0604020202020204" pitchFamily="34" charset="0"/>
              <a:buChar char="•"/>
              <a:defRPr/>
            </a:pPr>
            <a:r>
              <a:rPr kumimoji="1" lang="en-US" sz="3200" kern="0" dirty="0" smtClean="0">
                <a:latin typeface="+mn-lt"/>
              </a:rPr>
              <a:t>Modeler counts the frequency of terms and words</a:t>
            </a:r>
          </a:p>
          <a:p>
            <a:pPr marL="457200" indent="-457200" eaLnBrk="1" hangingPunct="1">
              <a:spcBef>
                <a:spcPct val="20000"/>
              </a:spcBef>
              <a:buFont typeface="Arial" panose="020B0604020202020204" pitchFamily="34" charset="0"/>
              <a:buChar char="•"/>
              <a:defRPr/>
            </a:pPr>
            <a:r>
              <a:rPr kumimoji="1" lang="en-US" sz="3200" kern="0" dirty="0" smtClean="0">
                <a:latin typeface="+mn-lt"/>
              </a:rPr>
              <a:t>Based on the words it builds categories and concepts.</a:t>
            </a:r>
            <a:endParaRPr kumimoji="1" lang="en-US" sz="3200" kern="0" dirty="0">
              <a:latin typeface="+mn-lt"/>
            </a:endParaRPr>
          </a:p>
        </p:txBody>
      </p:sp>
      <p:pic>
        <p:nvPicPr>
          <p:cNvPr id="3" name="Picture 2"/>
          <p:cNvPicPr>
            <a:picLocks noChangeAspect="1"/>
          </p:cNvPicPr>
          <p:nvPr/>
        </p:nvPicPr>
        <p:blipFill>
          <a:blip r:embed="rId3"/>
          <a:stretch>
            <a:fillRect/>
          </a:stretch>
        </p:blipFill>
        <p:spPr>
          <a:xfrm>
            <a:off x="3886200" y="1600200"/>
            <a:ext cx="4699997" cy="4876800"/>
          </a:xfrm>
          <a:prstGeom prst="rect">
            <a:avLst/>
          </a:prstGeom>
          <a:ln>
            <a:solidFill>
              <a:schemeClr val="tx1"/>
            </a:solidFill>
          </a:ln>
        </p:spPr>
      </p:pic>
    </p:spTree>
    <p:extLst>
      <p:ext uri="{BB962C8B-B14F-4D97-AF65-F5344CB8AC3E}">
        <p14:creationId xmlns:p14="http://schemas.microsoft.com/office/powerpoint/2010/main" val="40403954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altLang="en-US" smtClean="0"/>
              <a:t>Category Bar by frequency</a:t>
            </a:r>
          </a:p>
        </p:txBody>
      </p:sp>
      <p:pic>
        <p:nvPicPr>
          <p:cNvPr id="2" name="Picture 1"/>
          <p:cNvPicPr>
            <a:picLocks noChangeAspect="1"/>
          </p:cNvPicPr>
          <p:nvPr/>
        </p:nvPicPr>
        <p:blipFill>
          <a:blip r:embed="rId3"/>
          <a:stretch>
            <a:fillRect/>
          </a:stretch>
        </p:blipFill>
        <p:spPr>
          <a:xfrm>
            <a:off x="533399" y="1828800"/>
            <a:ext cx="8022625" cy="3733800"/>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685800" y="304800"/>
            <a:ext cx="7772400" cy="1143000"/>
          </a:xfrm>
        </p:spPr>
        <p:txBody>
          <a:bodyPr/>
          <a:lstStyle/>
          <a:p>
            <a:pPr eaLnBrk="1" hangingPunct="1"/>
            <a:r>
              <a:rPr lang="en-US" altLang="en-US" smtClean="0"/>
              <a:t>Category Web: </a:t>
            </a:r>
          </a:p>
        </p:txBody>
      </p:sp>
      <p:sp>
        <p:nvSpPr>
          <p:cNvPr id="59395" name="Content Placeholder 2"/>
          <p:cNvSpPr>
            <a:spLocks noGrp="1"/>
          </p:cNvSpPr>
          <p:nvPr>
            <p:ph idx="1"/>
          </p:nvPr>
        </p:nvSpPr>
        <p:spPr>
          <a:xfrm>
            <a:off x="685800" y="1447800"/>
            <a:ext cx="7772400" cy="762000"/>
          </a:xfrm>
        </p:spPr>
        <p:txBody>
          <a:bodyPr/>
          <a:lstStyle/>
          <a:p>
            <a:pPr eaLnBrk="1" hangingPunct="1"/>
            <a:r>
              <a:rPr lang="en-US" altLang="en-US" dirty="0" smtClean="0"/>
              <a:t>Show how concepts are related.</a:t>
            </a:r>
          </a:p>
        </p:txBody>
      </p:sp>
      <p:pic>
        <p:nvPicPr>
          <p:cNvPr id="4" name="Picture 3"/>
          <p:cNvPicPr>
            <a:picLocks noChangeAspect="1"/>
          </p:cNvPicPr>
          <p:nvPr/>
        </p:nvPicPr>
        <p:blipFill>
          <a:blip r:embed="rId3"/>
          <a:stretch>
            <a:fillRect/>
          </a:stretch>
        </p:blipFill>
        <p:spPr>
          <a:xfrm>
            <a:off x="679837" y="2209800"/>
            <a:ext cx="7823200" cy="4267200"/>
          </a:xfrm>
          <a:prstGeom prst="rect">
            <a:avLst/>
          </a:prstGeom>
          <a:ln>
            <a:solidFill>
              <a:schemeClr val="tx1"/>
            </a:solid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85800" y="381000"/>
            <a:ext cx="7772400" cy="1143000"/>
          </a:xfrm>
        </p:spPr>
        <p:txBody>
          <a:bodyPr/>
          <a:lstStyle/>
          <a:p>
            <a:pPr eaLnBrk="1" hangingPunct="1"/>
            <a:r>
              <a:rPr lang="en-US" altLang="en-US" smtClean="0"/>
              <a:t>Pre-built categorization: Customer Survey</a:t>
            </a:r>
          </a:p>
        </p:txBody>
      </p:sp>
      <p:sp>
        <p:nvSpPr>
          <p:cNvPr id="61443" name="Content Placeholder 2"/>
          <p:cNvSpPr>
            <a:spLocks noGrp="1"/>
          </p:cNvSpPr>
          <p:nvPr>
            <p:ph idx="1"/>
          </p:nvPr>
        </p:nvSpPr>
        <p:spPr>
          <a:xfrm>
            <a:off x="457200" y="1752600"/>
            <a:ext cx="3886200" cy="4648200"/>
          </a:xfrm>
        </p:spPr>
        <p:txBody>
          <a:bodyPr/>
          <a:lstStyle/>
          <a:p>
            <a:pPr eaLnBrk="1" hangingPunct="1"/>
            <a:r>
              <a:rPr lang="en-US" altLang="en-US" dirty="0" smtClean="0"/>
              <a:t>When the pre-built category package, customer survey) is used, the result is different.</a:t>
            </a:r>
          </a:p>
          <a:p>
            <a:pPr eaLnBrk="1" hangingPunct="1"/>
            <a:r>
              <a:rPr lang="en-US" altLang="en-US" dirty="0" smtClean="0"/>
              <a:t>Text analysis looks for “usability”, “functioning”, “accessibility”…etc. </a:t>
            </a:r>
          </a:p>
        </p:txBody>
      </p:sp>
      <p:pic>
        <p:nvPicPr>
          <p:cNvPr id="2" name="Picture 1"/>
          <p:cNvPicPr>
            <a:picLocks noChangeAspect="1"/>
          </p:cNvPicPr>
          <p:nvPr/>
        </p:nvPicPr>
        <p:blipFill>
          <a:blip r:embed="rId3"/>
          <a:stretch>
            <a:fillRect/>
          </a:stretch>
        </p:blipFill>
        <p:spPr>
          <a:xfrm>
            <a:off x="4332798" y="1981200"/>
            <a:ext cx="4468909" cy="291915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smtClean="0"/>
              <a:t>Example of sub-categories</a:t>
            </a:r>
          </a:p>
        </p:txBody>
      </p:sp>
      <p:sp>
        <p:nvSpPr>
          <p:cNvPr id="63491" name="Content Placeholder 2"/>
          <p:cNvSpPr>
            <a:spLocks noGrp="1"/>
          </p:cNvSpPr>
          <p:nvPr>
            <p:ph idx="1"/>
          </p:nvPr>
        </p:nvSpPr>
        <p:spPr>
          <a:xfrm>
            <a:off x="304800" y="1828800"/>
            <a:ext cx="3733800" cy="4572000"/>
          </a:xfrm>
        </p:spPr>
        <p:txBody>
          <a:bodyPr/>
          <a:lstStyle/>
          <a:p>
            <a:pPr eaLnBrk="1" hangingPunct="1"/>
            <a:r>
              <a:rPr lang="en-US" altLang="en-US" smtClean="0"/>
              <a:t>The researcher can drill down the category to view the sub-categories. </a:t>
            </a:r>
          </a:p>
          <a:p>
            <a:pPr eaLnBrk="1" hangingPunct="1"/>
            <a:r>
              <a:rPr lang="en-US" altLang="en-US" smtClean="0"/>
              <a:t>The original responses are highlighted for the researcher to cross-examine. </a:t>
            </a:r>
          </a:p>
        </p:txBody>
      </p:sp>
      <p:pic>
        <p:nvPicPr>
          <p:cNvPr id="634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81200"/>
            <a:ext cx="1943100" cy="15319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349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4638" y="3962400"/>
            <a:ext cx="4906962" cy="23161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n-US" altLang="en-US" smtClean="0"/>
              <a:t>Results of comparison</a:t>
            </a:r>
          </a:p>
        </p:txBody>
      </p:sp>
      <p:sp>
        <p:nvSpPr>
          <p:cNvPr id="65539" name="Content Placeholder 2"/>
          <p:cNvSpPr>
            <a:spLocks noGrp="1"/>
          </p:cNvSpPr>
          <p:nvPr>
            <p:ph idx="1"/>
          </p:nvPr>
        </p:nvSpPr>
        <p:spPr/>
        <p:txBody>
          <a:bodyPr/>
          <a:lstStyle/>
          <a:p>
            <a:pPr eaLnBrk="1" hangingPunct="1"/>
            <a:r>
              <a:rPr lang="en-US" altLang="en-US" smtClean="0"/>
              <a:t>After removing “noise” (e.g. is, am, are, a, an, the…etc), all text analysis packages, as expected, produce the same results in word frequency. However, word frequency alone is not useful for analysis.</a:t>
            </a:r>
          </a:p>
          <a:p>
            <a:pPr eaLnBrk="1" hangingPunct="1"/>
            <a:r>
              <a:rPr lang="en-US" altLang="en-US" smtClean="0"/>
              <a:t>Categorization and concept web are more important. In concept map or semantic net, AutoMap and Text Analysis yield completely different results.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685800" y="0"/>
            <a:ext cx="7772400" cy="1143000"/>
          </a:xfrm>
        </p:spPr>
        <p:txBody>
          <a:bodyPr/>
          <a:lstStyle/>
          <a:p>
            <a:pPr eaLnBrk="1" hangingPunct="1"/>
            <a:r>
              <a:rPr lang="en-US" altLang="en-US" smtClean="0"/>
              <a:t>Results of comparison</a:t>
            </a:r>
          </a:p>
        </p:txBody>
      </p:sp>
      <p:sp>
        <p:nvSpPr>
          <p:cNvPr id="67587" name="Content Placeholder 2"/>
          <p:cNvSpPr>
            <a:spLocks noGrp="1"/>
          </p:cNvSpPr>
          <p:nvPr>
            <p:ph idx="1"/>
          </p:nvPr>
        </p:nvSpPr>
        <p:spPr>
          <a:xfrm>
            <a:off x="304800" y="1066800"/>
            <a:ext cx="8458200" cy="5638800"/>
          </a:xfrm>
        </p:spPr>
        <p:txBody>
          <a:bodyPr/>
          <a:lstStyle/>
          <a:p>
            <a:pPr eaLnBrk="1" hangingPunct="1"/>
            <a:r>
              <a:rPr lang="en-US" altLang="en-US" smtClean="0"/>
              <a:t>As expected, doing text mining using a pre-built category and without using one return vastly different results.</a:t>
            </a:r>
          </a:p>
          <a:p>
            <a:pPr eaLnBrk="1" hangingPunct="1"/>
            <a:r>
              <a:rPr lang="en-US" altLang="en-US" smtClean="0"/>
              <a:t>Without pre-built categorization the result is very hard to interpret. Using a pre-built one can facilitate a more meaningful interpretation.</a:t>
            </a:r>
          </a:p>
          <a:p>
            <a:pPr eaLnBrk="1" hangingPunct="1"/>
            <a:r>
              <a:rPr lang="en-US" altLang="en-US" smtClean="0"/>
              <a:t>However, not every open-ended responses can fall into one of the pre-built categories provided by the software package. The researcher might need to build their own categories based on some preconceptions.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533400"/>
            <a:ext cx="5181600" cy="1143000"/>
          </a:xfrm>
        </p:spPr>
        <p:txBody>
          <a:bodyPr/>
          <a:lstStyle/>
          <a:p>
            <a:r>
              <a:rPr lang="en-US" dirty="0" smtClean="0"/>
              <a:t>Mine documents</a:t>
            </a:r>
            <a:endParaRPr lang="en-US" dirty="0"/>
          </a:p>
        </p:txBody>
      </p:sp>
      <p:sp>
        <p:nvSpPr>
          <p:cNvPr id="3" name="Content Placeholder 2"/>
          <p:cNvSpPr>
            <a:spLocks noGrp="1"/>
          </p:cNvSpPr>
          <p:nvPr>
            <p:ph idx="1"/>
          </p:nvPr>
        </p:nvSpPr>
        <p:spPr>
          <a:xfrm>
            <a:off x="593897" y="3053301"/>
            <a:ext cx="2438400" cy="2743200"/>
          </a:xfrm>
        </p:spPr>
        <p:txBody>
          <a:bodyPr/>
          <a:lstStyle/>
          <a:p>
            <a:pPr marL="0" indent="0">
              <a:buNone/>
            </a:pPr>
            <a:r>
              <a:rPr lang="en-US" sz="2400" dirty="0" smtClean="0"/>
              <a:t>You can save documents (e.g. Word, PDF…</a:t>
            </a:r>
            <a:r>
              <a:rPr lang="en-US" sz="2400" dirty="0" err="1" smtClean="0"/>
              <a:t>etc</a:t>
            </a:r>
            <a:r>
              <a:rPr lang="en-US" sz="2400" dirty="0" smtClean="0"/>
              <a:t>,) in a folder and make Modeler to scan all files on the list.</a:t>
            </a:r>
            <a:endParaRPr lang="en-US" sz="2400" dirty="0"/>
          </a:p>
        </p:txBody>
      </p:sp>
      <p:pic>
        <p:nvPicPr>
          <p:cNvPr id="4" name="Picture 3"/>
          <p:cNvPicPr>
            <a:picLocks noChangeAspect="1"/>
          </p:cNvPicPr>
          <p:nvPr/>
        </p:nvPicPr>
        <p:blipFill>
          <a:blip r:embed="rId2"/>
          <a:stretch>
            <a:fillRect/>
          </a:stretch>
        </p:blipFill>
        <p:spPr>
          <a:xfrm>
            <a:off x="602511" y="1905000"/>
            <a:ext cx="2586893" cy="914400"/>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352800" y="1905000"/>
            <a:ext cx="5580952" cy="4819048"/>
          </a:xfrm>
          <a:prstGeom prst="rect">
            <a:avLst/>
          </a:prstGeom>
        </p:spPr>
      </p:pic>
    </p:spTree>
    <p:extLst>
      <p:ext uri="{BB962C8B-B14F-4D97-AF65-F5344CB8AC3E}">
        <p14:creationId xmlns:p14="http://schemas.microsoft.com/office/powerpoint/2010/main" val="262497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533400"/>
            <a:ext cx="5181600" cy="1143000"/>
          </a:xfrm>
        </p:spPr>
        <p:txBody>
          <a:bodyPr/>
          <a:lstStyle/>
          <a:p>
            <a:r>
              <a:rPr lang="en-US" dirty="0" smtClean="0"/>
              <a:t>Mine documents</a:t>
            </a:r>
            <a:endParaRPr lang="en-US" dirty="0"/>
          </a:p>
        </p:txBody>
      </p:sp>
      <p:pic>
        <p:nvPicPr>
          <p:cNvPr id="6" name="Picture 5"/>
          <p:cNvPicPr>
            <a:picLocks noChangeAspect="1"/>
          </p:cNvPicPr>
          <p:nvPr/>
        </p:nvPicPr>
        <p:blipFill>
          <a:blip r:embed="rId2"/>
          <a:stretch>
            <a:fillRect/>
          </a:stretch>
        </p:blipFill>
        <p:spPr>
          <a:xfrm>
            <a:off x="2080808" y="1676400"/>
            <a:ext cx="5386792" cy="4876800"/>
          </a:xfrm>
          <a:prstGeom prst="rect">
            <a:avLst/>
          </a:prstGeom>
        </p:spPr>
      </p:pic>
    </p:spTree>
    <p:extLst>
      <p:ext uri="{BB962C8B-B14F-4D97-AF65-F5344CB8AC3E}">
        <p14:creationId xmlns:p14="http://schemas.microsoft.com/office/powerpoint/2010/main" val="275317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altLang="en-US" smtClean="0"/>
              <a:t>Recommendation</a:t>
            </a:r>
          </a:p>
        </p:txBody>
      </p:sp>
      <p:sp>
        <p:nvSpPr>
          <p:cNvPr id="69635" name="Content Placeholder 2"/>
          <p:cNvSpPr>
            <a:spLocks noGrp="1"/>
          </p:cNvSpPr>
          <p:nvPr>
            <p:ph idx="1"/>
          </p:nvPr>
        </p:nvSpPr>
        <p:spPr/>
        <p:txBody>
          <a:bodyPr/>
          <a:lstStyle/>
          <a:p>
            <a:pPr eaLnBrk="1" hangingPunct="1"/>
            <a:r>
              <a:rPr lang="en-US" altLang="en-US" smtClean="0"/>
              <a:t>Some authors (e.g. Bennett, Dumais, &amp; Horvitz, 2005) suggest ensemble methods, such as using multiple text mining tools and assigning reliability index to each of the results. </a:t>
            </a:r>
          </a:p>
          <a:p>
            <a:pPr eaLnBrk="1" hangingPunct="1"/>
            <a:r>
              <a:rPr lang="en-US" altLang="en-US" smtClean="0"/>
              <a:t>Next, the research can select the best text classifier or combining all results to generate a meta-result.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altLang="en-US" smtClean="0"/>
              <a:t>Need a conceptual framework</a:t>
            </a:r>
          </a:p>
        </p:txBody>
      </p:sp>
      <p:sp>
        <p:nvSpPr>
          <p:cNvPr id="71683" name="Content Placeholder 2"/>
          <p:cNvSpPr>
            <a:spLocks noGrp="1"/>
          </p:cNvSpPr>
          <p:nvPr>
            <p:ph idx="1"/>
          </p:nvPr>
        </p:nvSpPr>
        <p:spPr/>
        <p:txBody>
          <a:bodyPr/>
          <a:lstStyle/>
          <a:p>
            <a:pPr eaLnBrk="1" hangingPunct="1"/>
            <a:r>
              <a:rPr lang="en-US" altLang="en-US" smtClean="0"/>
              <a:t>The text miner should have some preconception of what they are looking for (e.g. customer satisfaction? Technical support issues? Student expectation?).</a:t>
            </a:r>
          </a:p>
          <a:p>
            <a:pPr eaLnBrk="1" hangingPunct="1"/>
            <a:r>
              <a:rPr lang="en-US" altLang="en-US" smtClean="0"/>
              <a:t>In this sense, only one set of categorization is considered proper and comparison across different text mining results is not necessary.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68338" y="381000"/>
            <a:ext cx="7772400" cy="1143000"/>
          </a:xfrm>
        </p:spPr>
        <p:txBody>
          <a:bodyPr/>
          <a:lstStyle/>
          <a:p>
            <a:pPr eaLnBrk="1" hangingPunct="1"/>
            <a:r>
              <a:rPr lang="en-US" altLang="en-US" smtClean="0">
                <a:solidFill>
                  <a:srgbClr val="7B9899"/>
                </a:solidFill>
              </a:rPr>
              <a:t>Example 2: </a:t>
            </a:r>
            <a:br>
              <a:rPr lang="en-US" altLang="en-US" smtClean="0">
                <a:solidFill>
                  <a:srgbClr val="7B9899"/>
                </a:solidFill>
              </a:rPr>
            </a:br>
            <a:r>
              <a:rPr lang="en-US" altLang="en-US" smtClean="0">
                <a:solidFill>
                  <a:srgbClr val="7B9899"/>
                </a:solidFill>
              </a:rPr>
              <a:t>Psychology of religion</a:t>
            </a:r>
          </a:p>
        </p:txBody>
      </p:sp>
      <p:sp>
        <p:nvSpPr>
          <p:cNvPr id="73731" name="Content Placeholder 2"/>
          <p:cNvSpPr>
            <a:spLocks noGrp="1"/>
          </p:cNvSpPr>
          <p:nvPr>
            <p:ph sz="quarter" idx="1"/>
          </p:nvPr>
        </p:nvSpPr>
        <p:spPr>
          <a:xfrm>
            <a:off x="301625" y="1978025"/>
            <a:ext cx="8613775" cy="4194175"/>
          </a:xfrm>
        </p:spPr>
        <p:txBody>
          <a:bodyPr/>
          <a:lstStyle/>
          <a:p>
            <a:pPr eaLnBrk="1" hangingPunct="1"/>
            <a:r>
              <a:rPr lang="en-US" altLang="en-US" sz="2400" dirty="0" smtClean="0"/>
              <a:t>Yu, C. H. </a:t>
            </a:r>
            <a:r>
              <a:rPr lang="en-US" altLang="en-US" sz="2400" dirty="0" smtClean="0"/>
              <a:t>(2015). </a:t>
            </a:r>
            <a:r>
              <a:rPr lang="en-US" altLang="en-US" sz="2400" dirty="0" smtClean="0"/>
              <a:t>Are positive trait attributions for the deceased caused by fear of supernatural punishments?: A triangulated study by content analysis and text mining. </a:t>
            </a:r>
            <a:r>
              <a:rPr lang="en-US" altLang="en-US" sz="2400" i="1" dirty="0" smtClean="0"/>
              <a:t>Journal of Psychology and </a:t>
            </a:r>
            <a:r>
              <a:rPr lang="en-US" altLang="en-US" sz="2400" i="1" dirty="0" smtClean="0"/>
              <a:t>Christianity, 34, </a:t>
            </a:r>
            <a:r>
              <a:rPr lang="en-US" altLang="en-US" sz="2400" dirty="0" smtClean="0"/>
              <a:t>3-18.</a:t>
            </a:r>
            <a:endParaRPr lang="en-US" altLang="en-US" sz="2400" dirty="0" smtClean="0"/>
          </a:p>
          <a:p>
            <a:pPr eaLnBrk="1" hangingPunct="1"/>
            <a:r>
              <a:rPr lang="en-US" altLang="en-US" sz="2400" dirty="0" smtClean="0"/>
              <a:t>This project is a replicated and enhanced study of Jesse Bering’s research on </a:t>
            </a:r>
            <a:r>
              <a:rPr lang="en-US" altLang="en-US" sz="2400" dirty="0" smtClean="0">
                <a:solidFill>
                  <a:srgbClr val="FF0000"/>
                </a:solidFill>
              </a:rPr>
              <a:t>perceptions of dead agents</a:t>
            </a:r>
            <a:r>
              <a:rPr lang="en-US" altLang="en-US" sz="2400" dirty="0" smtClean="0"/>
              <a:t>. </a:t>
            </a:r>
          </a:p>
          <a:p>
            <a:pPr eaLnBrk="1" hangingPunct="1"/>
            <a:r>
              <a:rPr lang="en-US" altLang="en-US" sz="2400" dirty="0" smtClean="0"/>
              <a:t>Utilizing the framework of cognitive psychology and evolutionary psychology, Bering hypothesized that humans have a natural tendency to perceive that cognitive systems continue to function after death, and this disposition might be </a:t>
            </a:r>
            <a:r>
              <a:rPr lang="en-US" altLang="en-US" sz="2400" dirty="0" smtClean="0">
                <a:solidFill>
                  <a:srgbClr val="FF0000"/>
                </a:solidFill>
              </a:rPr>
              <a:t>the psychological foundation of religion</a:t>
            </a:r>
            <a:r>
              <a:rPr lang="en-US" altLang="en-US" sz="2400" dirty="0" smtClean="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301625" y="228600"/>
            <a:ext cx="3965575" cy="758825"/>
          </a:xfrm>
        </p:spPr>
        <p:txBody>
          <a:bodyPr/>
          <a:lstStyle/>
          <a:p>
            <a:pPr eaLnBrk="1" hangingPunct="1"/>
            <a:r>
              <a:rPr lang="en-US" altLang="en-US" smtClean="0">
                <a:solidFill>
                  <a:srgbClr val="7B9899"/>
                </a:solidFill>
              </a:rPr>
              <a:t>Context</a:t>
            </a:r>
          </a:p>
        </p:txBody>
      </p:sp>
      <p:sp>
        <p:nvSpPr>
          <p:cNvPr id="74755" name="Content Placeholder 2"/>
          <p:cNvSpPr>
            <a:spLocks noGrp="1"/>
          </p:cNvSpPr>
          <p:nvPr>
            <p:ph sz="quarter" idx="1"/>
          </p:nvPr>
        </p:nvSpPr>
        <p:spPr>
          <a:xfrm>
            <a:off x="228600" y="1639888"/>
            <a:ext cx="4651375" cy="4572000"/>
          </a:xfrm>
        </p:spPr>
        <p:txBody>
          <a:bodyPr/>
          <a:lstStyle/>
          <a:p>
            <a:pPr eaLnBrk="1" hangingPunct="1"/>
            <a:r>
              <a:rPr lang="en-US" altLang="en-US" sz="2800" smtClean="0"/>
              <a:t>Bering and his associates conducted a content analysis by extracting trait attributions from 496 obituaries published in the </a:t>
            </a:r>
            <a:r>
              <a:rPr lang="en-US" altLang="en-US" sz="2800" i="1" smtClean="0"/>
              <a:t>New York Times</a:t>
            </a:r>
            <a:r>
              <a:rPr lang="en-US" altLang="en-US" sz="2800" smtClean="0"/>
              <a:t>. The </a:t>
            </a:r>
            <a:r>
              <a:rPr lang="en-US" altLang="en-US" sz="2800" smtClean="0">
                <a:solidFill>
                  <a:srgbClr val="FF0000"/>
                </a:solidFill>
              </a:rPr>
              <a:t>trait attributions</a:t>
            </a:r>
            <a:r>
              <a:rPr lang="en-US" altLang="en-US" sz="2800" smtClean="0"/>
              <a:t> were classified according to the categories in the Evaluation of Other Questionnaire (EOOQ). </a:t>
            </a:r>
          </a:p>
        </p:txBody>
      </p:sp>
      <p:pic>
        <p:nvPicPr>
          <p:cNvPr id="74756" name="Picture 2" descr="http://www.creative-wisdom.com/photography/girls/ghost_99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96888"/>
            <a:ext cx="3810000" cy="571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altLang="en-US" smtClean="0">
                <a:solidFill>
                  <a:srgbClr val="7B9899"/>
                </a:solidFill>
              </a:rPr>
              <a:t>Context</a:t>
            </a:r>
          </a:p>
        </p:txBody>
      </p:sp>
      <p:sp>
        <p:nvSpPr>
          <p:cNvPr id="75779" name="Content Placeholder 2"/>
          <p:cNvSpPr>
            <a:spLocks noGrp="1"/>
          </p:cNvSpPr>
          <p:nvPr>
            <p:ph sz="quarter" idx="1"/>
          </p:nvPr>
        </p:nvSpPr>
        <p:spPr>
          <a:xfrm>
            <a:off x="301625" y="1527175"/>
            <a:ext cx="8504238" cy="4572000"/>
          </a:xfrm>
        </p:spPr>
        <p:txBody>
          <a:bodyPr/>
          <a:lstStyle/>
          <a:p>
            <a:pPr eaLnBrk="1" hangingPunct="1"/>
            <a:r>
              <a:rPr lang="en-US" altLang="en-US" smtClean="0"/>
              <a:t>Bering found that in those obituaries </a:t>
            </a:r>
            <a:r>
              <a:rPr lang="en-US" altLang="en-US" smtClean="0">
                <a:solidFill>
                  <a:srgbClr val="FF0000"/>
                </a:solidFill>
              </a:rPr>
              <a:t>pro-social and morality-related attributes</a:t>
            </a:r>
            <a:r>
              <a:rPr lang="en-US" altLang="en-US" smtClean="0"/>
              <a:t> of the dead people appeared more frequently than other types of qualities, such as achievements. </a:t>
            </a:r>
          </a:p>
          <a:p>
            <a:pPr eaLnBrk="1" hangingPunct="1"/>
            <a:r>
              <a:rPr lang="en-US" altLang="en-US" smtClean="0"/>
              <a:t>Along with the findings form other similar studies, Bering and his colleagues asserted that this behavioral pattern might result from adaptions during the evolutionary process. </a:t>
            </a:r>
          </a:p>
          <a:p>
            <a:pPr eaLnBrk="1" hangingPunct="1"/>
            <a:endParaRPr lang="en-US" alt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endParaRPr lang="en-US" altLang="en-US" smtClean="0">
              <a:solidFill>
                <a:srgbClr val="7B9899"/>
              </a:solidFill>
            </a:endParaRPr>
          </a:p>
        </p:txBody>
      </p:sp>
      <p:sp>
        <p:nvSpPr>
          <p:cNvPr id="76803" name="Content Placeholder 2"/>
          <p:cNvSpPr>
            <a:spLocks noGrp="1"/>
          </p:cNvSpPr>
          <p:nvPr>
            <p:ph sz="quarter" idx="1"/>
          </p:nvPr>
        </p:nvSpPr>
        <p:spPr>
          <a:xfrm>
            <a:off x="4724400" y="1527175"/>
            <a:ext cx="4081463" cy="4572000"/>
          </a:xfrm>
        </p:spPr>
        <p:txBody>
          <a:bodyPr/>
          <a:lstStyle/>
          <a:p>
            <a:pPr eaLnBrk="1" hangingPunct="1"/>
            <a:r>
              <a:rPr lang="en-US" altLang="en-US" smtClean="0"/>
              <a:t>Specifically, if dead agents were believed to be aware of what the living people said and did, it could strengthen our </a:t>
            </a:r>
            <a:r>
              <a:rPr lang="en-US" altLang="en-US" smtClean="0">
                <a:solidFill>
                  <a:srgbClr val="FF0000"/>
                </a:solidFill>
              </a:rPr>
              <a:t>moral framework</a:t>
            </a:r>
            <a:r>
              <a:rPr lang="en-US" altLang="en-US" smtClean="0"/>
              <a:t>. </a:t>
            </a:r>
          </a:p>
          <a:p>
            <a:pPr eaLnBrk="1" hangingPunct="1"/>
            <a:endParaRPr lang="en-US" altLang="en-US" smtClean="0"/>
          </a:p>
        </p:txBody>
      </p:sp>
      <p:pic>
        <p:nvPicPr>
          <p:cNvPr id="76804" name="Picture 2" descr="http://www.creative-wisdom.com/photography/girls/ghost_98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
            <a:ext cx="3810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68338" y="384175"/>
            <a:ext cx="7772400" cy="1143000"/>
          </a:xfrm>
        </p:spPr>
        <p:txBody>
          <a:bodyPr/>
          <a:lstStyle/>
          <a:p>
            <a:pPr eaLnBrk="1" hangingPunct="1"/>
            <a:r>
              <a:rPr lang="en-US" altLang="en-US" smtClean="0">
                <a:solidFill>
                  <a:srgbClr val="7B9899"/>
                </a:solidFill>
              </a:rPr>
              <a:t>Limitation of Bering’s study</a:t>
            </a:r>
          </a:p>
        </p:txBody>
      </p:sp>
      <p:sp>
        <p:nvSpPr>
          <p:cNvPr id="77827" name="Content Placeholder 2"/>
          <p:cNvSpPr>
            <a:spLocks noGrp="1"/>
          </p:cNvSpPr>
          <p:nvPr>
            <p:ph sz="quarter" idx="1"/>
          </p:nvPr>
        </p:nvSpPr>
        <p:spPr>
          <a:xfrm>
            <a:off x="301625" y="1828800"/>
            <a:ext cx="8504238" cy="4572000"/>
          </a:xfrm>
        </p:spPr>
        <p:txBody>
          <a:bodyPr/>
          <a:lstStyle/>
          <a:p>
            <a:pPr eaLnBrk="1" hangingPunct="1"/>
            <a:r>
              <a:rPr lang="en-US" altLang="en-US" sz="2800" smtClean="0"/>
              <a:t>Bering’s study has certain limitations. It is important to point out that 41% Americans attend church on a regular basis, and Christianity has major impacts on every aspect of people’s life. </a:t>
            </a:r>
          </a:p>
          <a:p>
            <a:pPr eaLnBrk="1" hangingPunct="1"/>
            <a:r>
              <a:rPr lang="en-US" altLang="en-US" sz="2800" smtClean="0"/>
              <a:t>A Gallup poll shows that 92% Americans believe in the existence of God. Thus, the wording patterns found in New York Times obituaries and the idea of afterlife among the Americans could be a </a:t>
            </a:r>
            <a:r>
              <a:rPr lang="en-US" altLang="en-US" sz="2800" smtClean="0">
                <a:solidFill>
                  <a:srgbClr val="FF0000"/>
                </a:solidFill>
              </a:rPr>
              <a:t>cultural product</a:t>
            </a:r>
            <a:r>
              <a:rPr lang="en-US" altLang="en-US" sz="2800" smtClean="0"/>
              <a:t>, instead of a </a:t>
            </a:r>
            <a:r>
              <a:rPr lang="en-US" altLang="en-US" sz="2800" smtClean="0">
                <a:solidFill>
                  <a:srgbClr val="FF0000"/>
                </a:solidFill>
              </a:rPr>
              <a:t>natural tendency</a:t>
            </a:r>
            <a:r>
              <a:rPr lang="en-US" altLang="en-US" sz="2800" smtClean="0"/>
              <a:t>. </a:t>
            </a:r>
          </a:p>
          <a:p>
            <a:pPr eaLnBrk="1" hangingPunct="1"/>
            <a:endParaRPr lang="en-US" alt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667544" y="384175"/>
            <a:ext cx="7772400" cy="1143000"/>
          </a:xfrm>
        </p:spPr>
        <p:txBody>
          <a:bodyPr/>
          <a:lstStyle/>
          <a:p>
            <a:pPr eaLnBrk="1" hangingPunct="1"/>
            <a:r>
              <a:rPr lang="en-US" altLang="en-US" dirty="0" smtClean="0">
                <a:solidFill>
                  <a:srgbClr val="7B9899"/>
                </a:solidFill>
              </a:rPr>
              <a:t>Purpose</a:t>
            </a:r>
          </a:p>
        </p:txBody>
      </p:sp>
      <p:sp>
        <p:nvSpPr>
          <p:cNvPr id="3" name="Content Placeholder 2"/>
          <p:cNvSpPr>
            <a:spLocks noGrp="1"/>
          </p:cNvSpPr>
          <p:nvPr>
            <p:ph sz="quarter" idx="1"/>
          </p:nvPr>
        </p:nvSpPr>
        <p:spPr>
          <a:xfrm>
            <a:off x="301625" y="1527174"/>
            <a:ext cx="8504238" cy="4797425"/>
          </a:xfrm>
        </p:spPr>
        <p:txBody>
          <a:bodyPr>
            <a:normAutofit fontScale="92500" lnSpcReduction="20000"/>
          </a:bodyPr>
          <a:lstStyle/>
          <a:p>
            <a:pPr marL="274320" indent="-274320" eaLnBrk="1" fontAlgn="auto" hangingPunct="1">
              <a:spcAft>
                <a:spcPts val="0"/>
              </a:spcAft>
              <a:buFont typeface="Wingdings 2"/>
              <a:buChar char=""/>
              <a:defRPr/>
            </a:pPr>
            <a:r>
              <a:rPr lang="en-US" dirty="0"/>
              <a:t>Another sample is needed in order to further examine Bering’s notion. In contrast to the US, in the </a:t>
            </a:r>
            <a:r>
              <a:rPr lang="en-US" dirty="0" smtClean="0"/>
              <a:t>UK </a:t>
            </a:r>
            <a:r>
              <a:rPr lang="en-US" dirty="0"/>
              <a:t>churchgoers are 10% of the entire population, and </a:t>
            </a:r>
            <a:r>
              <a:rPr lang="en-US" dirty="0" smtClean="0"/>
              <a:t>44</a:t>
            </a:r>
            <a:r>
              <a:rPr lang="en-US" dirty="0"/>
              <a:t>% of UK citizens believe in God. </a:t>
            </a:r>
          </a:p>
          <a:p>
            <a:pPr marL="274320" indent="-274320" eaLnBrk="1" fontAlgn="auto" hangingPunct="1">
              <a:spcAft>
                <a:spcPts val="0"/>
              </a:spcAft>
              <a:buFont typeface="Wingdings 2"/>
              <a:buChar char=""/>
              <a:defRPr/>
            </a:pPr>
            <a:r>
              <a:rPr lang="en-US" dirty="0" smtClean="0"/>
              <a:t>UK </a:t>
            </a:r>
            <a:r>
              <a:rPr lang="en-US" dirty="0"/>
              <a:t>is </a:t>
            </a:r>
            <a:r>
              <a:rPr lang="en-US" dirty="0" smtClean="0"/>
              <a:t>more </a:t>
            </a:r>
            <a:r>
              <a:rPr lang="en-US" dirty="0"/>
              <a:t>secular </a:t>
            </a:r>
            <a:r>
              <a:rPr lang="en-US" dirty="0" smtClean="0"/>
              <a:t>than </a:t>
            </a:r>
            <a:r>
              <a:rPr lang="en-US" dirty="0"/>
              <a:t>the US. If the perception of active dead agents is really natural or a-cultural, then the trait attributions found in the US sample should also be observed in the UK. </a:t>
            </a:r>
          </a:p>
          <a:p>
            <a:pPr marL="274320" indent="-274320" eaLnBrk="1" fontAlgn="auto" hangingPunct="1">
              <a:spcAft>
                <a:spcPts val="0"/>
              </a:spcAft>
              <a:buFont typeface="Wingdings 2"/>
              <a:buChar char=""/>
              <a:defRPr/>
            </a:pPr>
            <a:r>
              <a:rPr lang="en-US" dirty="0"/>
              <a:t>In this project 400 obituaries were sourced from two UK newspapers, namely, </a:t>
            </a:r>
            <a:r>
              <a:rPr lang="en-US" i="1" dirty="0"/>
              <a:t>Guardian </a:t>
            </a:r>
            <a:r>
              <a:rPr lang="en-US" dirty="0"/>
              <a:t>and </a:t>
            </a:r>
            <a:r>
              <a:rPr lang="en-US" i="1" dirty="0"/>
              <a:t>Independent</a:t>
            </a:r>
            <a:r>
              <a:rPr lang="en-US" dirty="0"/>
              <a: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pPr eaLnBrk="1" hangingPunct="1"/>
            <a:r>
              <a:rPr lang="en-US" altLang="en-US" smtClean="0">
                <a:solidFill>
                  <a:srgbClr val="7B9899"/>
                </a:solidFill>
              </a:rPr>
              <a:t>Methodology</a:t>
            </a:r>
          </a:p>
        </p:txBody>
      </p:sp>
      <p:sp>
        <p:nvSpPr>
          <p:cNvPr id="3" name="Content Placeholder 2"/>
          <p:cNvSpPr>
            <a:spLocks noGrp="1"/>
          </p:cNvSpPr>
          <p:nvPr>
            <p:ph sz="quarter" idx="1"/>
          </p:nvPr>
        </p:nvSpPr>
        <p:spPr>
          <a:xfrm>
            <a:off x="319088" y="1752600"/>
            <a:ext cx="8505825" cy="4797425"/>
          </a:xfrm>
        </p:spPr>
        <p:txBody>
          <a:bodyPr>
            <a:normAutofit fontScale="85000" lnSpcReduction="10000"/>
          </a:bodyPr>
          <a:lstStyle/>
          <a:p>
            <a:pPr marL="274320" indent="-274320" eaLnBrk="1" fontAlgn="auto" hangingPunct="1">
              <a:spcAft>
                <a:spcPts val="0"/>
              </a:spcAft>
              <a:buFont typeface="Wingdings 2"/>
              <a:buChar char=""/>
              <a:defRPr/>
            </a:pPr>
            <a:r>
              <a:rPr lang="en-US" dirty="0"/>
              <a:t>Replicate the study using content analysis based on EOOQ and data-driven categories in </a:t>
            </a:r>
            <a:r>
              <a:rPr lang="en-US" dirty="0">
                <a:solidFill>
                  <a:srgbClr val="FF0000"/>
                </a:solidFill>
              </a:rPr>
              <a:t>MAXQDA</a:t>
            </a:r>
          </a:p>
          <a:p>
            <a:pPr marL="274320" indent="-274320" eaLnBrk="1" fontAlgn="auto" hangingPunct="1">
              <a:spcAft>
                <a:spcPts val="0"/>
              </a:spcAft>
              <a:buFont typeface="Wingdings 2"/>
              <a:buChar char=""/>
              <a:defRPr/>
            </a:pPr>
            <a:r>
              <a:rPr lang="en-US" dirty="0"/>
              <a:t>Triangulate data analysis using both </a:t>
            </a:r>
            <a:r>
              <a:rPr lang="en-US" dirty="0">
                <a:solidFill>
                  <a:srgbClr val="FF0000"/>
                </a:solidFill>
              </a:rPr>
              <a:t>Automap</a:t>
            </a:r>
            <a:r>
              <a:rPr lang="en-US" dirty="0"/>
              <a:t> (freeware) and SPSS </a:t>
            </a:r>
            <a:r>
              <a:rPr lang="en-US" dirty="0">
                <a:solidFill>
                  <a:srgbClr val="FF0000"/>
                </a:solidFill>
              </a:rPr>
              <a:t>Text Analytics </a:t>
            </a:r>
            <a:r>
              <a:rPr lang="en-US" dirty="0"/>
              <a:t>(Commercial product)</a:t>
            </a:r>
          </a:p>
          <a:p>
            <a:pPr marL="274320" indent="-274320" eaLnBrk="1" fontAlgn="auto" hangingPunct="1">
              <a:spcAft>
                <a:spcPts val="0"/>
              </a:spcAft>
              <a:buFont typeface="Wingdings 2"/>
              <a:buChar char=""/>
              <a:defRPr/>
            </a:pPr>
            <a:r>
              <a:rPr lang="en-US" dirty="0">
                <a:solidFill>
                  <a:srgbClr val="FF0000"/>
                </a:solidFill>
              </a:rPr>
              <a:t>Content analysis </a:t>
            </a:r>
            <a:r>
              <a:rPr lang="en-US" dirty="0"/>
              <a:t>relies on human coders whereas </a:t>
            </a:r>
            <a:r>
              <a:rPr lang="en-US" dirty="0">
                <a:solidFill>
                  <a:srgbClr val="FF0000"/>
                </a:solidFill>
              </a:rPr>
              <a:t>text mining</a:t>
            </a:r>
            <a:r>
              <a:rPr lang="en-US" dirty="0"/>
              <a:t> is automated by natural language processing and computational linguistics.</a:t>
            </a:r>
          </a:p>
          <a:p>
            <a:pPr marL="274320" indent="-274320" eaLnBrk="1" fontAlgn="auto" hangingPunct="1">
              <a:spcAft>
                <a:spcPts val="0"/>
              </a:spcAft>
              <a:buFont typeface="Wingdings 2"/>
              <a:buChar char=""/>
              <a:defRPr/>
            </a:pPr>
            <a:r>
              <a:rPr lang="en-US" dirty="0"/>
              <a:t>D</a:t>
            </a:r>
            <a:r>
              <a:rPr lang="en-US" dirty="0" smtClean="0"/>
              <a:t>ifferent </a:t>
            </a:r>
            <a:r>
              <a:rPr lang="en-US" dirty="0"/>
              <a:t>text mining packages, which utilize different algorithms, may yield different results. </a:t>
            </a:r>
          </a:p>
          <a:p>
            <a:pPr marL="274320" indent="-274320" eaLnBrk="1" fontAlgn="auto" hangingPunct="1">
              <a:spcAft>
                <a:spcPts val="0"/>
              </a:spcAft>
              <a:buFont typeface="Wingdings 2"/>
              <a:buChar char=""/>
              <a:defRPr/>
            </a:pPr>
            <a:r>
              <a:rPr lang="en-US" dirty="0"/>
              <a:t>Coded variables were exported to </a:t>
            </a:r>
            <a:r>
              <a:rPr lang="en-US" dirty="0">
                <a:solidFill>
                  <a:srgbClr val="FF0000"/>
                </a:solidFill>
              </a:rPr>
              <a:t>JMP</a:t>
            </a:r>
            <a:r>
              <a:rPr lang="en-US" dirty="0"/>
              <a:t> for quantitative analysis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01625" y="228600"/>
            <a:ext cx="8534400" cy="609600"/>
          </a:xfrm>
        </p:spPr>
        <p:txBody>
          <a:bodyPr/>
          <a:lstStyle/>
          <a:p>
            <a:pPr eaLnBrk="1" hangingPunct="1"/>
            <a:r>
              <a:rPr lang="en-US" altLang="en-US" smtClean="0">
                <a:solidFill>
                  <a:srgbClr val="7B9899"/>
                </a:solidFill>
              </a:rPr>
              <a:t>EOOQ</a:t>
            </a:r>
          </a:p>
        </p:txBody>
      </p:sp>
      <p:sp>
        <p:nvSpPr>
          <p:cNvPr id="80899" name="Content Placeholder 2"/>
          <p:cNvSpPr>
            <a:spLocks noGrp="1"/>
          </p:cNvSpPr>
          <p:nvPr>
            <p:ph sz="quarter" idx="1"/>
          </p:nvPr>
        </p:nvSpPr>
        <p:spPr>
          <a:xfrm>
            <a:off x="301625" y="5684838"/>
            <a:ext cx="8504238" cy="715962"/>
          </a:xfrm>
        </p:spPr>
        <p:txBody>
          <a:bodyPr/>
          <a:lstStyle/>
          <a:p>
            <a:pPr eaLnBrk="1" hangingPunct="1"/>
            <a:r>
              <a:rPr lang="en-US" altLang="en-US" sz="2000" smtClean="0"/>
              <a:t>It is extremely rare to see negative attributes, such as “hypocritical” and “selfish” in those obituaries, and thus these categories are not useful.</a:t>
            </a:r>
          </a:p>
          <a:p>
            <a:pPr eaLnBrk="1" hangingPunct="1"/>
            <a:endParaRPr lang="en-US" altLang="en-US" smtClean="0"/>
          </a:p>
        </p:txBody>
      </p:sp>
      <p:pic>
        <p:nvPicPr>
          <p:cNvPr id="8090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14400"/>
            <a:ext cx="7818438" cy="47704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671513" y="487363"/>
            <a:ext cx="7772400" cy="1143000"/>
          </a:xfrm>
        </p:spPr>
        <p:txBody>
          <a:bodyPr/>
          <a:lstStyle/>
          <a:p>
            <a:pPr eaLnBrk="1" hangingPunct="1"/>
            <a:r>
              <a:rPr lang="en-US" altLang="en-US" smtClean="0">
                <a:solidFill>
                  <a:srgbClr val="7B9899"/>
                </a:solidFill>
              </a:rPr>
              <a:t>New categories driven </a:t>
            </a:r>
            <a:br>
              <a:rPr lang="en-US" altLang="en-US" smtClean="0">
                <a:solidFill>
                  <a:srgbClr val="7B9899"/>
                </a:solidFill>
              </a:rPr>
            </a:br>
            <a:r>
              <a:rPr lang="en-US" altLang="en-US" smtClean="0">
                <a:solidFill>
                  <a:srgbClr val="7B9899"/>
                </a:solidFill>
              </a:rPr>
              <a:t>by the data</a:t>
            </a:r>
          </a:p>
        </p:txBody>
      </p:sp>
      <p:sp>
        <p:nvSpPr>
          <p:cNvPr id="81923" name="Content Placeholder 2"/>
          <p:cNvSpPr>
            <a:spLocks noGrp="1"/>
          </p:cNvSpPr>
          <p:nvPr>
            <p:ph sz="quarter" idx="1"/>
          </p:nvPr>
        </p:nvSpPr>
        <p:spPr>
          <a:xfrm>
            <a:off x="304800" y="1735138"/>
            <a:ext cx="8504238" cy="4572000"/>
          </a:xfrm>
        </p:spPr>
        <p:txBody>
          <a:bodyPr/>
          <a:lstStyle/>
          <a:p>
            <a:pPr eaLnBrk="1" hangingPunct="1"/>
            <a:r>
              <a:rPr lang="en-US" altLang="en-US" smtClean="0">
                <a:latin typeface="Calibri" panose="020F0502020204030204" pitchFamily="34" charset="0"/>
                <a:ea typeface="Calibri" panose="020F0502020204030204" pitchFamily="34" charset="0"/>
                <a:cs typeface="Times New Roman" panose="02020603050405020304" pitchFamily="18" charset="0"/>
              </a:rPr>
              <a:t>Some new categories were created by the coders.</a:t>
            </a:r>
          </a:p>
          <a:p>
            <a:pPr eaLnBrk="1" hangingPunct="1"/>
            <a:endParaRPr lang="en-US" altLang="en-US" smtClean="0">
              <a:ea typeface="Calibri" panose="020F0502020204030204" pitchFamily="34" charset="0"/>
              <a:cs typeface="Times New Roman" panose="02020603050405020304" pitchFamily="18" charset="0"/>
            </a:endParaRPr>
          </a:p>
        </p:txBody>
      </p:sp>
      <p:pic>
        <p:nvPicPr>
          <p:cNvPr id="8192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667000"/>
            <a:ext cx="5857875" cy="3883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pPr eaLnBrk="1" hangingPunct="1"/>
            <a:r>
              <a:rPr lang="en-US" altLang="en-US" smtClean="0"/>
              <a:t>Content analysis results</a:t>
            </a:r>
            <a:endParaRPr lang="en-US" altLang="en-US" smtClean="0">
              <a:solidFill>
                <a:srgbClr val="7B9899"/>
              </a:solidFill>
            </a:endParaRPr>
          </a:p>
        </p:txBody>
      </p:sp>
      <p:sp>
        <p:nvSpPr>
          <p:cNvPr id="82947" name="Content Placeholder 2"/>
          <p:cNvSpPr>
            <a:spLocks noGrp="1"/>
          </p:cNvSpPr>
          <p:nvPr>
            <p:ph sz="quarter" idx="1"/>
          </p:nvPr>
        </p:nvSpPr>
        <p:spPr>
          <a:xfrm>
            <a:off x="304800" y="1676400"/>
            <a:ext cx="3841750" cy="4572000"/>
          </a:xfrm>
        </p:spPr>
        <p:txBody>
          <a:bodyPr/>
          <a:lstStyle/>
          <a:p>
            <a:pPr marL="273050" indent="-273050" eaLnBrk="1" hangingPunct="1">
              <a:buFont typeface="Wingdings 2" panose="05020102010507070707" pitchFamily="18" charset="2"/>
              <a:buChar char=""/>
            </a:pPr>
            <a:r>
              <a:rPr lang="en-US" altLang="en-US" smtClean="0"/>
              <a:t>The most frequent recurring traits are achievement-related.</a:t>
            </a:r>
          </a:p>
        </p:txBody>
      </p:sp>
      <p:pic>
        <p:nvPicPr>
          <p:cNvPr id="8294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676400"/>
            <a:ext cx="3629025" cy="502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r>
              <a:rPr lang="en-US" altLang="en-US" smtClean="0">
                <a:solidFill>
                  <a:srgbClr val="7B9899"/>
                </a:solidFill>
              </a:rPr>
              <a:t>Code relation chart</a:t>
            </a:r>
          </a:p>
        </p:txBody>
      </p:sp>
      <p:sp>
        <p:nvSpPr>
          <p:cNvPr id="83971" name="Content Placeholder 2"/>
          <p:cNvSpPr>
            <a:spLocks noGrp="1"/>
          </p:cNvSpPr>
          <p:nvPr>
            <p:ph sz="quarter" idx="1"/>
          </p:nvPr>
        </p:nvSpPr>
        <p:spPr>
          <a:xfrm>
            <a:off x="152400" y="4419600"/>
            <a:ext cx="8794750" cy="1981200"/>
          </a:xfrm>
        </p:spPr>
        <p:txBody>
          <a:bodyPr/>
          <a:lstStyle/>
          <a:p>
            <a:pPr marL="273050" indent="-273050" eaLnBrk="1" hangingPunct="1">
              <a:buFont typeface="Wingdings 2" panose="05020102010507070707" pitchFamily="18" charset="2"/>
              <a:buChar char=""/>
            </a:pPr>
            <a:r>
              <a:rPr lang="en-US" altLang="en-US" smtClean="0"/>
              <a:t> Accomplished tends to co-occur with inspiring, justice, bravery, talented, leadership, helpful, hard-working, and intelligent.</a:t>
            </a:r>
          </a:p>
          <a:p>
            <a:pPr marL="273050" indent="-273050" eaLnBrk="1" hangingPunct="1">
              <a:buFont typeface="Wingdings 2" panose="05020102010507070707" pitchFamily="18" charset="2"/>
              <a:buChar char=""/>
            </a:pPr>
            <a:endParaRPr lang="en-US" altLang="en-US" smtClean="0"/>
          </a:p>
        </p:txBody>
      </p:sp>
      <p:pic>
        <p:nvPicPr>
          <p:cNvPr id="839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81200"/>
            <a:ext cx="8278813" cy="198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pPr eaLnBrk="1" hangingPunct="1"/>
            <a:endParaRPr lang="en-US" altLang="en-US" smtClean="0">
              <a:solidFill>
                <a:srgbClr val="7B9899"/>
              </a:solidFill>
            </a:endParaRPr>
          </a:p>
        </p:txBody>
      </p:sp>
      <p:sp>
        <p:nvSpPr>
          <p:cNvPr id="84995" name="Content Placeholder 2"/>
          <p:cNvSpPr>
            <a:spLocks noGrp="1"/>
          </p:cNvSpPr>
          <p:nvPr>
            <p:ph sz="quarter" idx="1"/>
          </p:nvPr>
        </p:nvSpPr>
        <p:spPr>
          <a:xfrm>
            <a:off x="301625" y="1527175"/>
            <a:ext cx="3736975" cy="4572000"/>
          </a:xfrm>
        </p:spPr>
        <p:txBody>
          <a:bodyPr/>
          <a:lstStyle/>
          <a:p>
            <a:pPr eaLnBrk="1" hangingPunct="1"/>
            <a:r>
              <a:rPr lang="en-US" altLang="en-US" smtClean="0"/>
              <a:t>Automap requires a lot of data cleaning and pre-processing</a:t>
            </a:r>
          </a:p>
        </p:txBody>
      </p:sp>
      <p:pic>
        <p:nvPicPr>
          <p:cNvPr id="849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81000"/>
            <a:ext cx="4381500" cy="3124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733800"/>
            <a:ext cx="5029200" cy="26368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pPr eaLnBrk="1" hangingPunct="1"/>
            <a:endParaRPr lang="en-US" altLang="en-US" smtClean="0">
              <a:solidFill>
                <a:srgbClr val="7B9899"/>
              </a:solidFill>
            </a:endParaRPr>
          </a:p>
        </p:txBody>
      </p:sp>
      <p:sp>
        <p:nvSpPr>
          <p:cNvPr id="86019" name="Content Placeholder 2"/>
          <p:cNvSpPr>
            <a:spLocks noGrp="1"/>
          </p:cNvSpPr>
          <p:nvPr>
            <p:ph sz="quarter" idx="1"/>
          </p:nvPr>
        </p:nvSpPr>
        <p:spPr>
          <a:xfrm>
            <a:off x="301625" y="1527175"/>
            <a:ext cx="4194175" cy="4572000"/>
          </a:xfrm>
        </p:spPr>
        <p:txBody>
          <a:bodyPr/>
          <a:lstStyle/>
          <a:p>
            <a:pPr eaLnBrk="1" hangingPunct="1"/>
            <a:r>
              <a:rPr lang="en-US" altLang="en-US" smtClean="0"/>
              <a:t>Automap requires a lot of data cleaning and pre-processing</a:t>
            </a:r>
          </a:p>
          <a:p>
            <a:pPr eaLnBrk="1" hangingPunct="1"/>
            <a:endParaRPr lang="en-US" altLang="en-US" smtClean="0"/>
          </a:p>
        </p:txBody>
      </p:sp>
      <p:pic>
        <p:nvPicPr>
          <p:cNvPr id="860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3600" y="1524000"/>
            <a:ext cx="3948113" cy="47482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0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10000"/>
            <a:ext cx="3657600" cy="2247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en-US" altLang="en-US" smtClean="0">
                <a:solidFill>
                  <a:srgbClr val="7B9899"/>
                </a:solidFill>
              </a:rPr>
              <a:t>Automap results</a:t>
            </a:r>
          </a:p>
        </p:txBody>
      </p:sp>
      <p:sp>
        <p:nvSpPr>
          <p:cNvPr id="87043" name="Content Placeholder 2"/>
          <p:cNvSpPr>
            <a:spLocks noGrp="1"/>
          </p:cNvSpPr>
          <p:nvPr>
            <p:ph sz="quarter" idx="1"/>
          </p:nvPr>
        </p:nvSpPr>
        <p:spPr>
          <a:xfrm>
            <a:off x="301625" y="1527175"/>
            <a:ext cx="8504238" cy="4572000"/>
          </a:xfrm>
        </p:spPr>
        <p:txBody>
          <a:bodyPr/>
          <a:lstStyle/>
          <a:p>
            <a:pPr eaLnBrk="1" hangingPunct="1"/>
            <a:endParaRPr lang="en-US" altLang="en-US" smtClean="0"/>
          </a:p>
        </p:txBody>
      </p:sp>
      <p:pic>
        <p:nvPicPr>
          <p:cNvPr id="870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8485188" cy="3962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pPr eaLnBrk="1" hangingPunct="1"/>
            <a:endParaRPr lang="en-US" altLang="en-US" smtClean="0">
              <a:solidFill>
                <a:srgbClr val="7B9899"/>
              </a:solidFill>
            </a:endParaRPr>
          </a:p>
        </p:txBody>
      </p:sp>
      <p:sp>
        <p:nvSpPr>
          <p:cNvPr id="88067" name="Content Placeholder 2"/>
          <p:cNvSpPr>
            <a:spLocks noGrp="1"/>
          </p:cNvSpPr>
          <p:nvPr>
            <p:ph sz="quarter" idx="1"/>
          </p:nvPr>
        </p:nvSpPr>
        <p:spPr>
          <a:xfrm>
            <a:off x="301625" y="1527175"/>
            <a:ext cx="3736975" cy="4572000"/>
          </a:xfrm>
        </p:spPr>
        <p:txBody>
          <a:bodyPr/>
          <a:lstStyle/>
          <a:p>
            <a:pPr eaLnBrk="1" hangingPunct="1"/>
            <a:r>
              <a:rPr lang="en-US" altLang="en-US" smtClean="0"/>
              <a:t>SPSS Text Analytics does not require a lot of data cleaning or pre-processing. Usually the analyst can accept the default settings and proceed.</a:t>
            </a:r>
          </a:p>
          <a:p>
            <a:pPr eaLnBrk="1" hangingPunct="1"/>
            <a:endParaRPr lang="en-US" altLang="en-US" smtClean="0"/>
          </a:p>
        </p:txBody>
      </p:sp>
      <p:pic>
        <p:nvPicPr>
          <p:cNvPr id="880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22425"/>
            <a:ext cx="4405313" cy="361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pPr eaLnBrk="1" hangingPunct="1"/>
            <a:r>
              <a:rPr lang="en-US" altLang="en-US" smtClean="0">
                <a:solidFill>
                  <a:srgbClr val="7B9899"/>
                </a:solidFill>
              </a:rPr>
              <a:t>SPSS results</a:t>
            </a:r>
          </a:p>
        </p:txBody>
      </p:sp>
      <p:sp>
        <p:nvSpPr>
          <p:cNvPr id="89091" name="Content Placeholder 2"/>
          <p:cNvSpPr>
            <a:spLocks noGrp="1"/>
          </p:cNvSpPr>
          <p:nvPr>
            <p:ph sz="quarter" idx="1"/>
          </p:nvPr>
        </p:nvSpPr>
        <p:spPr>
          <a:xfrm>
            <a:off x="301625" y="1527175"/>
            <a:ext cx="8504238" cy="4572000"/>
          </a:xfrm>
        </p:spPr>
        <p:txBody>
          <a:bodyPr/>
          <a:lstStyle/>
          <a:p>
            <a:pPr eaLnBrk="1" hangingPunct="1"/>
            <a:endParaRPr lang="en-US" altLang="en-US" smtClean="0"/>
          </a:p>
        </p:txBody>
      </p:sp>
      <p:pic>
        <p:nvPicPr>
          <p:cNvPr id="890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8925" y="1752600"/>
            <a:ext cx="8570913" cy="3581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pPr eaLnBrk="1" hangingPunct="1"/>
            <a:r>
              <a:rPr lang="en-US" altLang="en-US" smtClean="0"/>
              <a:t>SPSS Category web</a:t>
            </a:r>
          </a:p>
        </p:txBody>
      </p:sp>
      <p:sp>
        <p:nvSpPr>
          <p:cNvPr id="90115" name="Content Placeholder 2"/>
          <p:cNvSpPr>
            <a:spLocks noGrp="1"/>
          </p:cNvSpPr>
          <p:nvPr>
            <p:ph idx="1"/>
          </p:nvPr>
        </p:nvSpPr>
        <p:spPr/>
        <p:txBody>
          <a:bodyPr/>
          <a:lstStyle/>
          <a:p>
            <a:pPr eaLnBrk="1" hangingPunct="1"/>
            <a:r>
              <a:rPr lang="en-US" altLang="en-US" sz="2800" smtClean="0"/>
              <a:t>Similar to Code relation chart in MAXQDA</a:t>
            </a:r>
          </a:p>
          <a:p>
            <a:pPr eaLnBrk="1" hangingPunct="1"/>
            <a:r>
              <a:rPr lang="en-US" altLang="en-US" sz="2800" smtClean="0"/>
              <a:t>Thicker line </a:t>
            </a:r>
            <a:r>
              <a:rPr lang="en-US" altLang="en-US" sz="2800" smtClean="0">
                <a:sym typeface="Wingdings" panose="05000000000000000000" pitchFamily="2" charset="2"/>
              </a:rPr>
              <a:t> stronger relationship (more co-occurrence) </a:t>
            </a:r>
            <a:endParaRPr lang="en-US" altLang="en-US" sz="2800" smtClean="0"/>
          </a:p>
        </p:txBody>
      </p:sp>
      <p:pic>
        <p:nvPicPr>
          <p:cNvPr id="901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 y="3556000"/>
            <a:ext cx="80137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668338" y="384175"/>
            <a:ext cx="7772400" cy="1143000"/>
          </a:xfrm>
        </p:spPr>
        <p:txBody>
          <a:bodyPr/>
          <a:lstStyle/>
          <a:p>
            <a:pPr eaLnBrk="1" hangingPunct="1"/>
            <a:r>
              <a:rPr lang="en-US" altLang="en-US" smtClean="0">
                <a:solidFill>
                  <a:srgbClr val="7B9899"/>
                </a:solidFill>
              </a:rPr>
              <a:t>Conclusion</a:t>
            </a:r>
          </a:p>
        </p:txBody>
      </p:sp>
      <p:sp>
        <p:nvSpPr>
          <p:cNvPr id="91139" name="Content Placeholder 2"/>
          <p:cNvSpPr>
            <a:spLocks noGrp="1"/>
          </p:cNvSpPr>
          <p:nvPr>
            <p:ph sz="quarter" idx="1"/>
          </p:nvPr>
        </p:nvSpPr>
        <p:spPr>
          <a:xfrm>
            <a:off x="301625" y="1447800"/>
            <a:ext cx="8504238" cy="4572000"/>
          </a:xfrm>
        </p:spPr>
        <p:txBody>
          <a:bodyPr/>
          <a:lstStyle/>
          <a:p>
            <a:pPr eaLnBrk="1" hangingPunct="1"/>
            <a:r>
              <a:rPr lang="en-US" altLang="en-US" dirty="0" smtClean="0"/>
              <a:t>The study is </a:t>
            </a:r>
            <a:r>
              <a:rPr lang="en-US" altLang="en-US" dirty="0" smtClean="0">
                <a:solidFill>
                  <a:srgbClr val="FF0000"/>
                </a:solidFill>
              </a:rPr>
              <a:t>triangulated</a:t>
            </a:r>
            <a:r>
              <a:rPr lang="en-US" altLang="en-US" dirty="0" smtClean="0"/>
              <a:t> by analyses performed in two software packages (MAXQDA &amp; SPSS Text Analytics) in two different modes: content analysis by human coders and text mining by algorithms.</a:t>
            </a:r>
          </a:p>
          <a:p>
            <a:pPr eaLnBrk="1" hangingPunct="1"/>
            <a:r>
              <a:rPr lang="en-US" altLang="en-US" dirty="0" smtClean="0"/>
              <a:t>In the UK sample </a:t>
            </a:r>
            <a:r>
              <a:rPr lang="en-US" altLang="en-US" dirty="0" smtClean="0">
                <a:solidFill>
                  <a:srgbClr val="FF0000"/>
                </a:solidFill>
              </a:rPr>
              <a:t>achievement-oriented traits </a:t>
            </a:r>
            <a:r>
              <a:rPr lang="en-US" altLang="en-US" dirty="0" smtClean="0"/>
              <a:t>occurred more often than pro-social and morality-related traits. This finding suggests that the alleged perception of dead agents may be </a:t>
            </a:r>
            <a:r>
              <a:rPr lang="en-US" altLang="en-US" dirty="0" smtClean="0">
                <a:solidFill>
                  <a:srgbClr val="FF0000"/>
                </a:solidFill>
              </a:rPr>
              <a:t>more cultural than natural</a:t>
            </a:r>
            <a:r>
              <a:rPr lang="en-US" altLang="en-US" dirty="0" smtClean="0"/>
              <a:t>.</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14</a:t>
            </a:r>
            <a:endParaRPr lang="en-US" dirty="0"/>
          </a:p>
        </p:txBody>
      </p:sp>
      <p:sp>
        <p:nvSpPr>
          <p:cNvPr id="3" name="Content Placeholder 2"/>
          <p:cNvSpPr>
            <a:spLocks noGrp="1"/>
          </p:cNvSpPr>
          <p:nvPr>
            <p:ph idx="1"/>
          </p:nvPr>
        </p:nvSpPr>
        <p:spPr>
          <a:xfrm>
            <a:off x="685800" y="1752600"/>
            <a:ext cx="7772400" cy="4114800"/>
          </a:xfrm>
        </p:spPr>
        <p:txBody>
          <a:bodyPr/>
          <a:lstStyle/>
          <a:p>
            <a:r>
              <a:rPr lang="en-US" dirty="0" smtClean="0"/>
              <a:t>Download five-eight Federalist </a:t>
            </a:r>
            <a:r>
              <a:rPr lang="en-US" dirty="0"/>
              <a:t>papers from </a:t>
            </a:r>
            <a:r>
              <a:rPr lang="en-US" dirty="0">
                <a:hlinkClick r:id="rId2"/>
              </a:rPr>
              <a:t>http://</a:t>
            </a:r>
            <a:r>
              <a:rPr lang="en-US" dirty="0" smtClean="0">
                <a:hlinkClick r:id="rId2"/>
              </a:rPr>
              <a:t>www.foundingfathers.info/federalistpapers/fedi.htm</a:t>
            </a:r>
            <a:endParaRPr lang="en-US" dirty="0" smtClean="0"/>
          </a:p>
          <a:p>
            <a:r>
              <a:rPr lang="en-US" dirty="0" smtClean="0"/>
              <a:t>Use SPSS Modeler in the Psychology lab next to Chick-fil-a to run text mining.</a:t>
            </a:r>
          </a:p>
          <a:p>
            <a:r>
              <a:rPr lang="en-US" dirty="0" smtClean="0"/>
              <a:t>What are the common themes (categories) in these Federalist papers? Write a summary based on the frequency table (category bar) and the category web.</a:t>
            </a:r>
            <a:endParaRPr lang="en-US" dirty="0"/>
          </a:p>
        </p:txBody>
      </p:sp>
    </p:spTree>
    <p:extLst>
      <p:ext uri="{BB962C8B-B14F-4D97-AF65-F5344CB8AC3E}">
        <p14:creationId xmlns:p14="http://schemas.microsoft.com/office/powerpoint/2010/main" val="3450815084"/>
      </p:ext>
    </p:extLst>
  </p:cSld>
  <p:clrMapOvr>
    <a:masterClrMapping/>
  </p:clrMapOvr>
</p:sld>
</file>

<file path=ppt/theme/theme1.xml><?xml version="1.0" encoding="utf-8"?>
<a:theme xmlns:a="http://schemas.openxmlformats.org/drawingml/2006/main" name="Numbers design template">
  <a:themeElements>
    <a:clrScheme name="Office Theme 2">
      <a:dk1>
        <a:srgbClr val="000000"/>
      </a:dk1>
      <a:lt1>
        <a:srgbClr val="FFFFEE"/>
      </a:lt1>
      <a:dk2>
        <a:srgbClr val="000000"/>
      </a:dk2>
      <a:lt2>
        <a:srgbClr val="C3B59F"/>
      </a:lt2>
      <a:accent1>
        <a:srgbClr val="9CB3D8"/>
      </a:accent1>
      <a:accent2>
        <a:srgbClr val="F8F8F8"/>
      </a:accent2>
      <a:accent3>
        <a:srgbClr val="FFFFF5"/>
      </a:accent3>
      <a:accent4>
        <a:srgbClr val="000000"/>
      </a:accent4>
      <a:accent5>
        <a:srgbClr val="CBD6E9"/>
      </a:accent5>
      <a:accent6>
        <a:srgbClr val="E1E1E1"/>
      </a:accent6>
      <a:hlink>
        <a:srgbClr val="A9A460"/>
      </a:hlink>
      <a:folHlink>
        <a:srgbClr val="E4E1D7"/>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7F796F"/>
        </a:dk1>
        <a:lt1>
          <a:srgbClr val="FFFFFF"/>
        </a:lt1>
        <a:dk2>
          <a:srgbClr val="BDBB92"/>
        </a:dk2>
        <a:lt2>
          <a:srgbClr val="FFFFCC"/>
        </a:lt2>
        <a:accent1>
          <a:srgbClr val="8B91B9"/>
        </a:accent1>
        <a:accent2>
          <a:srgbClr val="D5D9B7"/>
        </a:accent2>
        <a:accent3>
          <a:srgbClr val="DBDAC7"/>
        </a:accent3>
        <a:accent4>
          <a:srgbClr val="DADADA"/>
        </a:accent4>
        <a:accent5>
          <a:srgbClr val="C4C7D9"/>
        </a:accent5>
        <a:accent6>
          <a:srgbClr val="C1C4A6"/>
        </a:accent6>
        <a:hlink>
          <a:srgbClr val="B46875"/>
        </a:hlink>
        <a:folHlink>
          <a:srgbClr val="C2BAA7"/>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EE"/>
        </a:lt1>
        <a:dk2>
          <a:srgbClr val="000000"/>
        </a:dk2>
        <a:lt2>
          <a:srgbClr val="C3B59F"/>
        </a:lt2>
        <a:accent1>
          <a:srgbClr val="9CB3D8"/>
        </a:accent1>
        <a:accent2>
          <a:srgbClr val="F8F8F8"/>
        </a:accent2>
        <a:accent3>
          <a:srgbClr val="FFFFF5"/>
        </a:accent3>
        <a:accent4>
          <a:srgbClr val="000000"/>
        </a:accent4>
        <a:accent5>
          <a:srgbClr val="CBD6E9"/>
        </a:accent5>
        <a:accent6>
          <a:srgbClr val="E1E1E1"/>
        </a:accent6>
        <a:hlink>
          <a:srgbClr val="A9A460"/>
        </a:hlink>
        <a:folHlink>
          <a:srgbClr val="E4E1D7"/>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Numbers design template</Template>
  <TotalTime>706</TotalTime>
  <Words>2214</Words>
  <Application>Microsoft Office PowerPoint</Application>
  <PresentationFormat>On-screen Show (4:3)</PresentationFormat>
  <Paragraphs>175</Paragraphs>
  <Slides>63</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Arial</vt:lpstr>
      <vt:lpstr>Calibri</vt:lpstr>
      <vt:lpstr>Times New Roman</vt:lpstr>
      <vt:lpstr>Wingdings</vt:lpstr>
      <vt:lpstr>Wingdings 2</vt:lpstr>
      <vt:lpstr>Numbers design template</vt:lpstr>
      <vt:lpstr>A Comparison of Text Mining Approaches</vt:lpstr>
      <vt:lpstr>Question 1</vt:lpstr>
      <vt:lpstr>Question 2</vt:lpstr>
      <vt:lpstr>What is text mining?</vt:lpstr>
      <vt:lpstr>What is text mining?</vt:lpstr>
      <vt:lpstr>How is anti-terrorism  related to text mining?</vt:lpstr>
      <vt:lpstr>How is anti-terrorism  related to text mining?</vt:lpstr>
      <vt:lpstr>The forerunners of TM</vt:lpstr>
      <vt:lpstr>Qualitative method</vt:lpstr>
      <vt:lpstr>Artificial intelligence</vt:lpstr>
      <vt:lpstr>Natural Language Processing</vt:lpstr>
      <vt:lpstr>Artificial intelligence</vt:lpstr>
      <vt:lpstr>World Wide trend of interest</vt:lpstr>
      <vt:lpstr>World Wide trend of interest</vt:lpstr>
      <vt:lpstr>PowerPoint Presentation</vt:lpstr>
      <vt:lpstr>US Trend in search for Christianity</vt:lpstr>
      <vt:lpstr>UK Trend in search for Christianity</vt:lpstr>
      <vt:lpstr>Demand for New atheism </vt:lpstr>
      <vt:lpstr>Risk of text mining</vt:lpstr>
      <vt:lpstr>What can TM do? </vt:lpstr>
      <vt:lpstr>Hypothesis generation</vt:lpstr>
      <vt:lpstr>Software modules</vt:lpstr>
      <vt:lpstr>Software modules</vt:lpstr>
      <vt:lpstr>IBM SPSS Text Analytics</vt:lpstr>
      <vt:lpstr>Example 1</vt:lpstr>
      <vt:lpstr>TextStat</vt:lpstr>
      <vt:lpstr>AutoMap: Input</vt:lpstr>
      <vt:lpstr>Generalizations</vt:lpstr>
      <vt:lpstr>AutoMap:  Check for words to be deleted.</vt:lpstr>
      <vt:lpstr>Common concept lists</vt:lpstr>
      <vt:lpstr>IBM SPSS: Text extraction</vt:lpstr>
      <vt:lpstr>IBM SPSS: Text extraction</vt:lpstr>
      <vt:lpstr>Categorization</vt:lpstr>
      <vt:lpstr>Categorization</vt:lpstr>
      <vt:lpstr>Category Bar by frequency</vt:lpstr>
      <vt:lpstr>Category Web: </vt:lpstr>
      <vt:lpstr>Pre-built categorization: Customer Survey</vt:lpstr>
      <vt:lpstr>Example of sub-categories</vt:lpstr>
      <vt:lpstr>Results of comparison</vt:lpstr>
      <vt:lpstr>Results of comparison</vt:lpstr>
      <vt:lpstr>Mine documents</vt:lpstr>
      <vt:lpstr>Mine documents</vt:lpstr>
      <vt:lpstr>Recommendation</vt:lpstr>
      <vt:lpstr>Need a conceptual framework</vt:lpstr>
      <vt:lpstr>Example 2:  Psychology of religion</vt:lpstr>
      <vt:lpstr>Context</vt:lpstr>
      <vt:lpstr>Context</vt:lpstr>
      <vt:lpstr>PowerPoint Presentation</vt:lpstr>
      <vt:lpstr>Limitation of Bering’s study</vt:lpstr>
      <vt:lpstr>Purpose</vt:lpstr>
      <vt:lpstr>Methodology</vt:lpstr>
      <vt:lpstr>EOOQ</vt:lpstr>
      <vt:lpstr>New categories driven  by the data</vt:lpstr>
      <vt:lpstr>Content analysis results</vt:lpstr>
      <vt:lpstr>Code relation chart</vt:lpstr>
      <vt:lpstr>PowerPoint Presentation</vt:lpstr>
      <vt:lpstr>PowerPoint Presentation</vt:lpstr>
      <vt:lpstr>Automap results</vt:lpstr>
      <vt:lpstr>PowerPoint Presentation</vt:lpstr>
      <vt:lpstr>SPSS results</vt:lpstr>
      <vt:lpstr>SPSS Category web</vt:lpstr>
      <vt:lpstr>Conclusion</vt:lpstr>
      <vt:lpstr>Assignment 14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Chong Ho Yu</cp:lastModifiedBy>
  <cp:revision>120</cp:revision>
  <cp:lastPrinted>2014-11-11T04:49:41Z</cp:lastPrinted>
  <dcterms:created xsi:type="dcterms:W3CDTF">2010-06-29T21:52:42Z</dcterms:created>
  <dcterms:modified xsi:type="dcterms:W3CDTF">2015-12-08T22:17:59Z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TC010690501033</vt:lpwstr>
  </property>
</Properties>
</file>