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2" r:id="rId7"/>
    <p:sldId id="264" r:id="rId8"/>
    <p:sldId id="263" r:id="rId9"/>
    <p:sldId id="265" r:id="rId10"/>
    <p:sldId id="266" r:id="rId11"/>
    <p:sldId id="267" r:id="rId12"/>
    <p:sldId id="268" r:id="rId13"/>
    <p:sldId id="272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25"/>
    <p:restoredTop sz="92308"/>
  </p:normalViewPr>
  <p:slideViewPr>
    <p:cSldViewPr snapToGrid="0" snapToObjects="1">
      <p:cViewPr varScale="1">
        <p:scale>
          <a:sx n="52" d="100"/>
          <a:sy n="52" d="100"/>
        </p:scale>
        <p:origin x="11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2/11/19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2/11/19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2/11/19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2/11/19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2/11/19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2/11/19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2/11/19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2/11/19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2/11/19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3.png"/><Relationship Id="rId21" Type="http://schemas.openxmlformats.org/officeDocument/2006/relationships/image" Target="../media/image4.png"/><Relationship Id="rId22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2/11/19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Relationship Id="rId3" Type="http://schemas.openxmlformats.org/officeDocument/2006/relationships/image" Target="../media/image7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tiff"/><Relationship Id="rId3" Type="http://schemas.openxmlformats.org/officeDocument/2006/relationships/image" Target="../media/image9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W3Yk-c9_PtQ" TargetMode="External"/><Relationship Id="rId3" Type="http://schemas.openxmlformats.org/officeDocument/2006/relationships/image" Target="../media/image10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hsvg8UvUccA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Christian Psychology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071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Authors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5230" y="1827592"/>
            <a:ext cx="6703046" cy="4195481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Robert C. Roberts (Ph.D., Yale) a Senior Fellow in the Center of Theological Inquiry, Princeton, New </a:t>
            </a:r>
            <a:r>
              <a:rPr lang="en-US" sz="2800" dirty="0" smtClean="0"/>
              <a:t>Jersey.</a:t>
            </a:r>
          </a:p>
          <a:p>
            <a:r>
              <a:rPr lang="en-US" sz="2800" dirty="0"/>
              <a:t>P.J. Watson (Ph.D., University of Texas at Arlington) professor of </a:t>
            </a:r>
            <a:r>
              <a:rPr lang="en-US" sz="2800" dirty="0" smtClean="0"/>
              <a:t>psychology </a:t>
            </a:r>
            <a:r>
              <a:rPr lang="en-US" sz="2800" dirty="0"/>
              <a:t>and head of the </a:t>
            </a:r>
            <a:r>
              <a:rPr lang="en-US" sz="2800" dirty="0" smtClean="0"/>
              <a:t>psychology </a:t>
            </a:r>
            <a:r>
              <a:rPr lang="en-US" sz="2800" dirty="0"/>
              <a:t>department at the University of Tennessee at Chattanooga. </a:t>
            </a:r>
            <a:endParaRPr lang="en-US" sz="2800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8248" y="653134"/>
            <a:ext cx="2602558" cy="28917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48127" y="3745281"/>
            <a:ext cx="2605414" cy="2605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499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psychology?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More than data-driven, empirical, scientific approach</a:t>
            </a:r>
          </a:p>
          <a:p>
            <a:r>
              <a:rPr lang="en-US" sz="2800" dirty="0"/>
              <a:t>includes </a:t>
            </a:r>
            <a:r>
              <a:rPr lang="en-US" sz="2800" dirty="0">
                <a:solidFill>
                  <a:srgbClr val="FFC000"/>
                </a:solidFill>
              </a:rPr>
              <a:t>historical, theological</a:t>
            </a:r>
            <a:r>
              <a:rPr lang="en-US" sz="2800" dirty="0"/>
              <a:t>, and </a:t>
            </a:r>
            <a:r>
              <a:rPr lang="en-US" sz="2800" dirty="0">
                <a:solidFill>
                  <a:srgbClr val="FFC000"/>
                </a:solidFill>
              </a:rPr>
              <a:t>philosophical</a:t>
            </a:r>
            <a:r>
              <a:rPr lang="en-US" sz="2800" dirty="0"/>
              <a:t> </a:t>
            </a:r>
            <a:r>
              <a:rPr lang="en-US" sz="2800" dirty="0" smtClean="0"/>
              <a:t> aspects.</a:t>
            </a:r>
          </a:p>
          <a:p>
            <a:r>
              <a:rPr lang="en-US" sz="2800" dirty="0"/>
              <a:t>For example, </a:t>
            </a:r>
            <a:r>
              <a:rPr lang="en-US" sz="2800" dirty="0" smtClean="0"/>
              <a:t>positive </a:t>
            </a:r>
            <a:r>
              <a:rPr lang="en-US" sz="2800" dirty="0"/>
              <a:t>psychologists </a:t>
            </a:r>
            <a:r>
              <a:rPr lang="en-US" sz="2800" dirty="0" smtClean="0"/>
              <a:t>trace psychology back to </a:t>
            </a:r>
            <a:r>
              <a:rPr lang="en-US" sz="2800" dirty="0"/>
              <a:t>Plato and Aristotle in Greece, and similarly to ancient thinkers in China and India.</a:t>
            </a:r>
          </a:p>
        </p:txBody>
      </p:sp>
    </p:spTree>
    <p:extLst>
      <p:ext uri="{BB962C8B-B14F-4D97-AF65-F5344CB8AC3E}">
        <p14:creationId xmlns:p14="http://schemas.microsoft.com/office/powerpoint/2010/main" val="17069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202" y="1853248"/>
            <a:ext cx="6076744" cy="4195481"/>
          </a:xfrm>
        </p:spPr>
        <p:txBody>
          <a:bodyPr>
            <a:normAutofit/>
          </a:bodyPr>
          <a:lstStyle/>
          <a:p>
            <a:r>
              <a:rPr lang="en-US" sz="2800" dirty="0" smtClean="0"/>
              <a:t>Epicureans practiced </a:t>
            </a:r>
            <a:r>
              <a:rPr lang="en-US" sz="2800" dirty="0"/>
              <a:t>a psychotherapy </a:t>
            </a:r>
            <a:r>
              <a:rPr lang="en-US" sz="2800" dirty="0" smtClean="0"/>
              <a:t>that is similar to Freud, and this school is called eliminative atomists.</a:t>
            </a:r>
          </a:p>
          <a:p>
            <a:r>
              <a:rPr lang="en-US" sz="2800" dirty="0" smtClean="0"/>
              <a:t>Like Carl Jung, Plato </a:t>
            </a:r>
            <a:r>
              <a:rPr lang="en-US" sz="2800" dirty="0"/>
              <a:t>thought that human </a:t>
            </a:r>
            <a:r>
              <a:rPr lang="en-US" sz="2800" dirty="0" smtClean="0"/>
              <a:t>well-being should be </a:t>
            </a:r>
            <a:r>
              <a:rPr lang="en-US" sz="2800" dirty="0"/>
              <a:t>in touch with something </a:t>
            </a:r>
            <a:r>
              <a:rPr lang="en-US" sz="2800" dirty="0" smtClean="0"/>
              <a:t>eternal to achieve well-being.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1465" y="672230"/>
            <a:ext cx="3210838" cy="32108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7502" y="2601239"/>
            <a:ext cx="24511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612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9991" y="464498"/>
            <a:ext cx="7170130" cy="1400530"/>
          </a:xfrm>
        </p:spPr>
        <p:txBody>
          <a:bodyPr/>
          <a:lstStyle/>
          <a:p>
            <a:r>
              <a:rPr lang="en-US" dirty="0" smtClean="0"/>
              <a:t>What is the Christian psychology View?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Similar to the </a:t>
            </a:r>
            <a:r>
              <a:rPr lang="en-US" sz="2800" dirty="0"/>
              <a:t>Integration </a:t>
            </a:r>
            <a:r>
              <a:rPr lang="en-US" sz="2800" dirty="0" smtClean="0"/>
              <a:t>view.</a:t>
            </a:r>
          </a:p>
          <a:p>
            <a:r>
              <a:rPr lang="en-US" sz="2800" dirty="0" smtClean="0"/>
              <a:t>It takes a </a:t>
            </a:r>
            <a:r>
              <a:rPr lang="en-US" sz="2800" dirty="0" smtClean="0">
                <a:solidFill>
                  <a:srgbClr val="FFC000"/>
                </a:solidFill>
              </a:rPr>
              <a:t>pre-suppositional</a:t>
            </a:r>
            <a:r>
              <a:rPr lang="en-US" sz="2800" dirty="0" smtClean="0"/>
              <a:t> or a </a:t>
            </a:r>
            <a:r>
              <a:rPr lang="en-US" sz="2800" dirty="0" smtClean="0">
                <a:solidFill>
                  <a:srgbClr val="FFC000"/>
                </a:solidFill>
              </a:rPr>
              <a:t>foundational</a:t>
            </a:r>
            <a:r>
              <a:rPr lang="en-US" sz="2800" dirty="0" smtClean="0"/>
              <a:t> approach.</a:t>
            </a:r>
          </a:p>
          <a:p>
            <a:r>
              <a:rPr lang="en-US" sz="2800" dirty="0" smtClean="0"/>
              <a:t>The starting point should be Christian </a:t>
            </a:r>
            <a:r>
              <a:rPr lang="en-US" sz="2800" dirty="0"/>
              <a:t>values and </a:t>
            </a:r>
            <a:r>
              <a:rPr lang="en-US" sz="2800" dirty="0" smtClean="0"/>
              <a:t>on this </a:t>
            </a:r>
            <a:r>
              <a:rPr lang="en-US" sz="2800" dirty="0"/>
              <a:t>foundation </a:t>
            </a:r>
            <a:r>
              <a:rPr lang="en-US" sz="2800" dirty="0" smtClean="0"/>
              <a:t>we can </a:t>
            </a:r>
            <a:r>
              <a:rPr lang="en-US" sz="2800" dirty="0"/>
              <a:t>interpret and explore </a:t>
            </a:r>
            <a:r>
              <a:rPr lang="en-US" sz="2800" dirty="0" smtClean="0"/>
              <a:t>scientific </a:t>
            </a:r>
            <a:r>
              <a:rPr lang="en-US" sz="2800" dirty="0"/>
              <a:t>findings</a:t>
            </a:r>
            <a:r>
              <a:rPr lang="en-US" sz="2800" dirty="0" smtClean="0"/>
              <a:t>.</a:t>
            </a:r>
          </a:p>
          <a:p>
            <a:r>
              <a:rPr lang="en-US" sz="2800" dirty="0"/>
              <a:t>F</a:t>
            </a:r>
            <a:r>
              <a:rPr lang="en-US" sz="2800" dirty="0" smtClean="0"/>
              <a:t>aith </a:t>
            </a:r>
            <a:r>
              <a:rPr lang="en-US" sz="2800" dirty="0"/>
              <a:t>informs science rather than science informing faith. 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195158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Uniqueness of Christian theology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201" y="1853248"/>
            <a:ext cx="10110125" cy="4195481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“This form of love [namely, agape as found in the New </a:t>
            </a:r>
            <a:r>
              <a:rPr lang="en-US" sz="2800" dirty="0" smtClean="0"/>
              <a:t>Testament</a:t>
            </a:r>
            <a:r>
              <a:rPr lang="en-US" sz="2800" dirty="0"/>
              <a:t>] is present in all the major world religions, from the Jewish notion of </a:t>
            </a:r>
            <a:r>
              <a:rPr lang="en-US" sz="2800" dirty="0" err="1"/>
              <a:t>chesed</a:t>
            </a:r>
            <a:r>
              <a:rPr lang="en-US" sz="2800" dirty="0"/>
              <a:t> (steadfast love) and the Buddhist ideal of </a:t>
            </a:r>
            <a:r>
              <a:rPr lang="en-US" sz="2800" dirty="0" err="1"/>
              <a:t>karuna</a:t>
            </a:r>
            <a:r>
              <a:rPr lang="en-US" sz="2800" dirty="0"/>
              <a:t> (compassion) to rough equivalents in Islam, Hinduism, Taoism, Confucianism, and Native </a:t>
            </a:r>
            <a:r>
              <a:rPr lang="en-US" sz="2800" dirty="0" smtClean="0"/>
              <a:t>American </a:t>
            </a:r>
            <a:r>
              <a:rPr lang="en-US" sz="2800" dirty="0"/>
              <a:t>spirituality” (Peterson &amp; Seligman, 2004, p. 326</a:t>
            </a:r>
            <a:r>
              <a:rPr lang="en-US" sz="2800" dirty="0" smtClean="0"/>
              <a:t>).</a:t>
            </a:r>
          </a:p>
          <a:p>
            <a:r>
              <a:rPr lang="en-US" sz="2800" dirty="0" smtClean="0"/>
              <a:t>Roberts and Watson disagreed: Buddhist</a:t>
            </a:r>
            <a:r>
              <a:rPr lang="en-US" sz="2800" dirty="0"/>
              <a:t>, Islamic or Native American </a:t>
            </a:r>
            <a:r>
              <a:rPr lang="en-US" sz="2800" dirty="0" smtClean="0"/>
              <a:t>religions do not have the concept of </a:t>
            </a:r>
            <a:r>
              <a:rPr lang="en-US" sz="2800" dirty="0" smtClean="0">
                <a:solidFill>
                  <a:srgbClr val="FFC000"/>
                </a:solidFill>
              </a:rPr>
              <a:t>agape</a:t>
            </a:r>
            <a:r>
              <a:rPr lang="en-US" sz="2800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932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agape?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691014"/>
            <a:ext cx="7257812" cy="4357715"/>
          </a:xfrm>
        </p:spPr>
        <p:txBody>
          <a:bodyPr>
            <a:noAutofit/>
          </a:bodyPr>
          <a:lstStyle/>
          <a:p>
            <a:r>
              <a:rPr lang="en-US" sz="2800" dirty="0"/>
              <a:t>Agape </a:t>
            </a:r>
            <a:r>
              <a:rPr lang="en-US" sz="2800" dirty="0" smtClean="0"/>
              <a:t>is </a:t>
            </a:r>
            <a:r>
              <a:rPr lang="en-US" sz="2800" dirty="0"/>
              <a:t>a Greco-Christian term referring to </a:t>
            </a:r>
            <a:r>
              <a:rPr lang="en-US" sz="2800" dirty="0" smtClean="0">
                <a:solidFill>
                  <a:srgbClr val="FFC000"/>
                </a:solidFill>
              </a:rPr>
              <a:t>the </a:t>
            </a:r>
            <a:r>
              <a:rPr lang="en-US" sz="2800" dirty="0">
                <a:solidFill>
                  <a:srgbClr val="FFC000"/>
                </a:solidFill>
              </a:rPr>
              <a:t>highest form of </a:t>
            </a:r>
            <a:r>
              <a:rPr lang="en-US" sz="2800" dirty="0" smtClean="0">
                <a:solidFill>
                  <a:srgbClr val="FFC000"/>
                </a:solidFill>
              </a:rPr>
              <a:t>love </a:t>
            </a:r>
            <a:r>
              <a:rPr lang="en-US" sz="2800" dirty="0"/>
              <a:t>and </a:t>
            </a:r>
            <a:r>
              <a:rPr lang="en-US" sz="2800" dirty="0" smtClean="0"/>
              <a:t>the </a:t>
            </a:r>
            <a:r>
              <a:rPr lang="en-US" sz="2800" dirty="0"/>
              <a:t>love of God for </a:t>
            </a:r>
            <a:r>
              <a:rPr lang="en-US" sz="2800" dirty="0" smtClean="0"/>
              <a:t>humans.</a:t>
            </a:r>
          </a:p>
          <a:p>
            <a:r>
              <a:rPr lang="en-US" sz="2800" dirty="0" smtClean="0"/>
              <a:t>It is different from philia</a:t>
            </a:r>
            <a:r>
              <a:rPr lang="en-US" sz="2800" dirty="0"/>
              <a:t>, brotherly love, </a:t>
            </a:r>
            <a:r>
              <a:rPr lang="en-US" sz="2800" dirty="0" smtClean="0"/>
              <a:t>which means a </a:t>
            </a:r>
            <a:r>
              <a:rPr lang="en-US" sz="2800" dirty="0"/>
              <a:t>universal, unconditional love that transcends and persists regardless of circumstance. </a:t>
            </a:r>
            <a:endParaRPr lang="en-US" sz="2800" dirty="0" smtClean="0"/>
          </a:p>
          <a:p>
            <a:r>
              <a:rPr lang="en-US" sz="2800" dirty="0">
                <a:hlinkClick r:id="rId2"/>
              </a:rPr>
              <a:t>https://</a:t>
            </a:r>
            <a:r>
              <a:rPr lang="en-US" sz="2800" dirty="0" smtClean="0">
                <a:hlinkClick r:id="rId2"/>
              </a:rPr>
              <a:t>www.youtube.com/watch?v=W3Yk-c9_PtQ</a:t>
            </a:r>
            <a:r>
              <a:rPr lang="en-US" sz="2800" dirty="0" smtClean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3119" y="1152983"/>
            <a:ext cx="3378200" cy="5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580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Uniqueness of Christian theology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0045" y="1753040"/>
            <a:ext cx="10110125" cy="4195481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William Lane Craig is a prominent Christian apologist and philosopher. He has a Ph.D. in philosophy and another Ph.D. in theology.</a:t>
            </a:r>
          </a:p>
          <a:p>
            <a:r>
              <a:rPr lang="en-US" sz="2400" dirty="0" smtClean="0"/>
              <a:t>The following video shows a debate between Dr. Craig and </a:t>
            </a:r>
            <a:r>
              <a:rPr lang="en-US" sz="2400" dirty="0" err="1" smtClean="0"/>
              <a:t>Shabir</a:t>
            </a:r>
            <a:r>
              <a:rPr lang="en-US" sz="2400" dirty="0" smtClean="0"/>
              <a:t> Ally regarding God’s love.</a:t>
            </a:r>
          </a:p>
          <a:p>
            <a:r>
              <a:rPr lang="en-US" sz="2400" dirty="0" smtClean="0"/>
              <a:t>The title of the video </a:t>
            </a:r>
            <a:r>
              <a:rPr lang="en-US" sz="2400" dirty="0"/>
              <a:t>is judgmental (Islam Has A Morally Deficient Concept of </a:t>
            </a:r>
            <a:r>
              <a:rPr lang="en-US" sz="2400" dirty="0" smtClean="0"/>
              <a:t>God). I do not endorse this type of title. Please watch the video and ignore the title:</a:t>
            </a:r>
          </a:p>
          <a:p>
            <a:r>
              <a:rPr lang="en-US" sz="2400" dirty="0">
                <a:hlinkClick r:id="rId2"/>
              </a:rPr>
              <a:t>https://</a:t>
            </a:r>
            <a:r>
              <a:rPr lang="en-US" sz="2400" dirty="0" smtClean="0">
                <a:hlinkClick r:id="rId2"/>
              </a:rPr>
              <a:t>www.youtube.com/watch?v=hsvg8UvUccA</a:t>
            </a:r>
            <a:r>
              <a:rPr lang="en-US" sz="2400" dirty="0" smtClean="0"/>
              <a:t> </a:t>
            </a:r>
          </a:p>
          <a:p>
            <a:r>
              <a:rPr lang="en-US" sz="2400" dirty="0" smtClean="0"/>
              <a:t>Do you agree with Dr. Craig? Let’s go to four corners.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274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Roberts criticized that Jones’s integration approach has no clear methodology.</a:t>
            </a:r>
          </a:p>
          <a:p>
            <a:r>
              <a:rPr lang="en-US" sz="2800" dirty="0" smtClean="0"/>
              <a:t>Roberts and Watson outlined what should be done to emphasize the uniqueness of Christian theology.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551313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894202" cy="4195481"/>
          </a:xfrm>
        </p:spPr>
        <p:txBody>
          <a:bodyPr>
            <a:normAutofit/>
          </a:bodyPr>
          <a:lstStyle/>
          <a:p>
            <a:r>
              <a:rPr lang="en-US" sz="2800" dirty="0"/>
              <a:t>The Bible has a special </a:t>
            </a:r>
            <a:r>
              <a:rPr lang="en-US" sz="2800" dirty="0" smtClean="0"/>
              <a:t>place as </a:t>
            </a:r>
            <a:r>
              <a:rPr lang="en-US" sz="2800" dirty="0"/>
              <a:t>the fountainhead of Christian ideas, including </a:t>
            </a:r>
            <a:r>
              <a:rPr lang="en-US" sz="2800" dirty="0" smtClean="0"/>
              <a:t>psychological </a:t>
            </a:r>
            <a:r>
              <a:rPr lang="en-US" sz="2800" dirty="0"/>
              <a:t>ones. </a:t>
            </a:r>
            <a:endParaRPr lang="en-US" sz="2800" dirty="0" smtClean="0"/>
          </a:p>
          <a:p>
            <a:r>
              <a:rPr lang="en-US" sz="2800" dirty="0"/>
              <a:t>Study the Bible and the tradition (Augustine, </a:t>
            </a:r>
            <a:r>
              <a:rPr lang="en-US" sz="2800" dirty="0" smtClean="0"/>
              <a:t>Aquinas</a:t>
            </a:r>
            <a:r>
              <a:rPr lang="en-US" sz="2800" dirty="0"/>
              <a:t>, Pascal, </a:t>
            </a:r>
            <a:r>
              <a:rPr lang="en-US" sz="2800" dirty="0" smtClean="0"/>
              <a:t>Kierkegaard)</a:t>
            </a:r>
          </a:p>
          <a:p>
            <a:r>
              <a:rPr lang="en-US" sz="2800" dirty="0" smtClean="0"/>
              <a:t>We need to input Christian </a:t>
            </a:r>
            <a:r>
              <a:rPr lang="en-US" sz="2800" dirty="0"/>
              <a:t>ethics </a:t>
            </a:r>
            <a:r>
              <a:rPr lang="en-US" sz="2800" dirty="0" smtClean="0">
                <a:solidFill>
                  <a:srgbClr val="FFC000"/>
                </a:solidFill>
              </a:rPr>
              <a:t>(Sermon on the Mount)</a:t>
            </a:r>
            <a:r>
              <a:rPr lang="en-US" sz="2800" dirty="0" smtClean="0"/>
              <a:t> into </a:t>
            </a:r>
            <a:r>
              <a:rPr lang="en-US" sz="2800" dirty="0" smtClean="0"/>
              <a:t>psychology because </a:t>
            </a:r>
            <a:r>
              <a:rPr lang="en-US" sz="2800" dirty="0"/>
              <a:t>modern psychologies and psychotherapies are, in fact, ethical </a:t>
            </a:r>
            <a:r>
              <a:rPr lang="en-US" sz="2800" dirty="0" smtClean="0"/>
              <a:t>systems.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39742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691014"/>
            <a:ext cx="10614787" cy="4557385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Conduct empirical, data-driven studies.</a:t>
            </a:r>
          </a:p>
          <a:p>
            <a:r>
              <a:rPr lang="en-US" sz="2400" dirty="0"/>
              <a:t>But </a:t>
            </a:r>
            <a:r>
              <a:rPr lang="en-US" sz="2400" dirty="0" smtClean="0"/>
              <a:t>psychology </a:t>
            </a:r>
            <a:r>
              <a:rPr lang="en-US" sz="2400" dirty="0"/>
              <a:t>is essentially a normative </a:t>
            </a:r>
            <a:r>
              <a:rPr lang="en-US" sz="2400" dirty="0" smtClean="0"/>
              <a:t>discipline</a:t>
            </a:r>
            <a:r>
              <a:rPr lang="en-US" sz="2400" dirty="0"/>
              <a:t>, and norms are never derivable from data </a:t>
            </a:r>
            <a:r>
              <a:rPr lang="en-US" sz="2400" dirty="0" smtClean="0"/>
              <a:t>alone (What is cannot become what ought to be)</a:t>
            </a:r>
          </a:p>
          <a:p>
            <a:r>
              <a:rPr lang="en-US" sz="2400" dirty="0"/>
              <a:t>Examine </a:t>
            </a:r>
            <a:r>
              <a:rPr lang="en-US" sz="2400" dirty="0" smtClean="0"/>
              <a:t>whether </a:t>
            </a:r>
            <a:r>
              <a:rPr lang="en-US" sz="2400" dirty="0"/>
              <a:t>the language of a psychological worldview can be “translated” into the </a:t>
            </a:r>
            <a:r>
              <a:rPr lang="en-US" sz="2400" dirty="0" smtClean="0"/>
              <a:t>language </a:t>
            </a:r>
            <a:r>
              <a:rPr lang="en-US" sz="2400" dirty="0"/>
              <a:t>of Christianity. </a:t>
            </a:r>
            <a:endParaRPr lang="en-US" sz="2400" dirty="0" smtClean="0"/>
          </a:p>
          <a:p>
            <a:r>
              <a:rPr lang="en-US" sz="2400" dirty="0" smtClean="0"/>
              <a:t>E.g. Is “self-actualization” in humanistic psychology compatible with Christian theology?</a:t>
            </a:r>
          </a:p>
          <a:p>
            <a:r>
              <a:rPr lang="en-US" sz="2400" dirty="0" smtClean="0"/>
              <a:t>“I </a:t>
            </a:r>
            <a:r>
              <a:rPr lang="en-US" sz="2400" dirty="0"/>
              <a:t>can like people without having to approve of </a:t>
            </a:r>
            <a:r>
              <a:rPr lang="en-US" sz="2400" dirty="0" smtClean="0"/>
              <a:t>them” &lt;-&gt; “Christians can hate the sin but love the sinner.”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62660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201" y="1853248"/>
            <a:ext cx="9997391" cy="4195481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Psychology is more than empirical, scientific research. It has theological and historical components.</a:t>
            </a:r>
          </a:p>
          <a:p>
            <a:r>
              <a:rPr lang="en-US" sz="2800" dirty="0" smtClean="0"/>
              <a:t>The Christian psychology is pre-suppositional or foundational.</a:t>
            </a:r>
          </a:p>
          <a:p>
            <a:r>
              <a:rPr lang="en-US" sz="2800" dirty="0" smtClean="0"/>
              <a:t>The Christian ethical system has unique elements e.g. </a:t>
            </a:r>
            <a:r>
              <a:rPr lang="en-US" sz="2800" smtClean="0"/>
              <a:t>agape. </a:t>
            </a:r>
            <a:endParaRPr lang="en-US" sz="2800" dirty="0" smtClean="0"/>
          </a:p>
          <a:p>
            <a:r>
              <a:rPr lang="en-US" sz="2800" dirty="0" smtClean="0"/>
              <a:t>We need to input Christian ethics into psychology, which is essentially an ethical system.</a:t>
            </a:r>
          </a:p>
          <a:p>
            <a:r>
              <a:rPr lang="en-US" sz="2800" dirty="0" smtClean="0"/>
              <a:t>We can collect data to test certain claims, but what is cannot become what ought to be.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74518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Response by Stan Jones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2" y="1578280"/>
            <a:ext cx="10326688" cy="4670120"/>
          </a:xfrm>
        </p:spPr>
        <p:txBody>
          <a:bodyPr>
            <a:noAutofit/>
          </a:bodyPr>
          <a:lstStyle/>
          <a:p>
            <a:r>
              <a:rPr lang="en-US" sz="2400" dirty="0" smtClean="0"/>
              <a:t>While Roberts and Watson attempt to build a Christian psychology, </a:t>
            </a:r>
            <a:r>
              <a:rPr lang="en-US" sz="2400" dirty="0" smtClean="0">
                <a:solidFill>
                  <a:srgbClr val="FFC000"/>
                </a:solidFill>
              </a:rPr>
              <a:t>is there only one Christian psychology</a:t>
            </a:r>
            <a:r>
              <a:rPr lang="en-US" sz="2400" dirty="0" smtClean="0"/>
              <a:t>?</a:t>
            </a:r>
          </a:p>
          <a:p>
            <a:r>
              <a:rPr lang="en-US" sz="2400" dirty="0" smtClean="0"/>
              <a:t>Christians have </a:t>
            </a:r>
            <a:r>
              <a:rPr lang="en-US" sz="2400" dirty="0"/>
              <a:t>disagreed about </a:t>
            </a:r>
            <a:r>
              <a:rPr lang="en-US" sz="2400" dirty="0" smtClean="0"/>
              <a:t>many specifics </a:t>
            </a:r>
            <a:r>
              <a:rPr lang="en-US" sz="2400" dirty="0"/>
              <a:t>of theology throughout </a:t>
            </a:r>
            <a:r>
              <a:rPr lang="en-US" sz="2400" dirty="0" smtClean="0"/>
              <a:t>history</a:t>
            </a:r>
            <a:r>
              <a:rPr lang="en-US" sz="2400" dirty="0"/>
              <a:t> </a:t>
            </a:r>
            <a:r>
              <a:rPr lang="en-US" sz="2400" dirty="0" smtClean="0"/>
              <a:t>(Catholics, </a:t>
            </a:r>
            <a:r>
              <a:rPr lang="en-US" sz="2400" dirty="0"/>
              <a:t>Orthodox </a:t>
            </a:r>
            <a:r>
              <a:rPr lang="en-US" sz="2400" dirty="0" smtClean="0"/>
              <a:t>Christians, Protestants, </a:t>
            </a:r>
            <a:r>
              <a:rPr lang="mr-IN" sz="2400" dirty="0" smtClean="0"/>
              <a:t>…</a:t>
            </a:r>
            <a:r>
              <a:rPr lang="en-US" sz="2400" dirty="0" smtClean="0"/>
              <a:t>etc.)</a:t>
            </a:r>
          </a:p>
          <a:p>
            <a:r>
              <a:rPr lang="en-US" sz="2400" dirty="0" smtClean="0"/>
              <a:t>Christians </a:t>
            </a:r>
            <a:r>
              <a:rPr lang="en-US" sz="2400" dirty="0"/>
              <a:t>have also </a:t>
            </a:r>
            <a:r>
              <a:rPr lang="en-US" sz="2400" dirty="0" smtClean="0"/>
              <a:t>disagreed </a:t>
            </a:r>
            <a:r>
              <a:rPr lang="en-US" sz="2400" dirty="0"/>
              <a:t>about the nature of Christian </a:t>
            </a:r>
            <a:r>
              <a:rPr lang="en-US" sz="2400" dirty="0" smtClean="0"/>
              <a:t>psychology.</a:t>
            </a:r>
          </a:p>
          <a:p>
            <a:r>
              <a:rPr lang="en-US" sz="2400" dirty="0" smtClean="0"/>
              <a:t>There </a:t>
            </a:r>
            <a:r>
              <a:rPr lang="en-US" sz="2400" dirty="0"/>
              <a:t>is room for well-meaning Christians to disagree on the application of biblical teaching to psychological study. </a:t>
            </a:r>
            <a:endParaRPr lang="en-US" sz="2400" dirty="0" smtClean="0"/>
          </a:p>
          <a:p>
            <a:r>
              <a:rPr lang="en-US" sz="2400" dirty="0" smtClean="0"/>
              <a:t>My response: Perhaps we should use the term </a:t>
            </a:r>
            <a:r>
              <a:rPr lang="en-US" sz="2400" dirty="0" smtClean="0">
                <a:solidFill>
                  <a:srgbClr val="FFC000"/>
                </a:solidFill>
              </a:rPr>
              <a:t>“Christian psychologies” </a:t>
            </a:r>
            <a:r>
              <a:rPr lang="en-US" sz="2400" dirty="0" smtClean="0"/>
              <a:t>or </a:t>
            </a:r>
            <a:r>
              <a:rPr lang="en-US" sz="2400" dirty="0" smtClean="0">
                <a:solidFill>
                  <a:srgbClr val="FFC000"/>
                </a:solidFill>
              </a:rPr>
              <a:t>“Christians psychology”.</a:t>
            </a:r>
            <a:endParaRPr lang="en-US" sz="24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0535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Response by David Meyers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4088" y="1941534"/>
            <a:ext cx="9285765" cy="4306865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“Do </a:t>
            </a:r>
            <a:r>
              <a:rPr lang="en-US" sz="2800" dirty="0"/>
              <a:t>we really want to run off into the corner to create our own Christian psychology</a:t>
            </a:r>
            <a:r>
              <a:rPr lang="en-US" sz="2800" dirty="0" smtClean="0"/>
              <a:t>?”</a:t>
            </a:r>
          </a:p>
          <a:p>
            <a:r>
              <a:rPr lang="en-US" sz="2800" dirty="0" smtClean="0"/>
              <a:t>As </a:t>
            </a:r>
            <a:r>
              <a:rPr lang="en-US" sz="2800" dirty="0"/>
              <a:t>C. S. Lewis once declared, “We do not need more Christian books; we need more books by Christians about everything with Christian values built in</a:t>
            </a:r>
            <a:r>
              <a:rPr lang="en-US" sz="2800" dirty="0" smtClean="0"/>
              <a:t>.”</a:t>
            </a:r>
          </a:p>
          <a:p>
            <a:r>
              <a:rPr lang="en-US" sz="2800" dirty="0" smtClean="0"/>
              <a:t>Stanton </a:t>
            </a:r>
            <a:r>
              <a:rPr lang="en-US" sz="2800" dirty="0"/>
              <a:t>Jones </a:t>
            </a:r>
            <a:r>
              <a:rPr lang="en-US" sz="2800" dirty="0" smtClean="0"/>
              <a:t>wrote, “Christians </a:t>
            </a:r>
            <a:r>
              <a:rPr lang="en-US" sz="2800" dirty="0"/>
              <a:t>should be in the thick of psychology, contributing their ideas, submitting their hypotheses and theories to the test”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7205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response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440493"/>
            <a:ext cx="9403742" cy="4507281"/>
          </a:xfrm>
        </p:spPr>
        <p:txBody>
          <a:bodyPr>
            <a:normAutofit/>
          </a:bodyPr>
          <a:lstStyle/>
          <a:p>
            <a:r>
              <a:rPr lang="en-US" sz="2400" dirty="0" smtClean="0"/>
              <a:t>Do we need to build a different branch in other disciplines? Do we need Christian sociology, Christian physics, Christian chemistry, Christian biology, Christian geology, Christian astronomy</a:t>
            </a:r>
            <a:r>
              <a:rPr lang="mr-IN" sz="2400" dirty="0" smtClean="0"/>
              <a:t>…</a:t>
            </a:r>
            <a:r>
              <a:rPr lang="en-US" sz="2400" dirty="0" smtClean="0"/>
              <a:t>etc.? </a:t>
            </a:r>
          </a:p>
          <a:p>
            <a:r>
              <a:rPr lang="en-US" sz="2400" dirty="0" smtClean="0"/>
              <a:t>But this is happening</a:t>
            </a:r>
            <a:r>
              <a:rPr lang="mr-IN" sz="2400" dirty="0" smtClean="0"/>
              <a:t>…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6838" y="2841023"/>
            <a:ext cx="6145649" cy="3555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2961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9140" y="1853248"/>
            <a:ext cx="10471759" cy="4395151"/>
          </a:xfrm>
        </p:spPr>
        <p:txBody>
          <a:bodyPr/>
          <a:lstStyle/>
          <a:p>
            <a:r>
              <a:rPr lang="en-US" sz="2800" dirty="0" smtClean="0"/>
              <a:t>Form a small group of 3-5 people to discuss the following questions:</a:t>
            </a:r>
          </a:p>
          <a:p>
            <a:r>
              <a:rPr lang="en-US" sz="2800" dirty="0" smtClean="0"/>
              <a:t>Do we need to build a Christian version of psychology?</a:t>
            </a:r>
          </a:p>
          <a:p>
            <a:r>
              <a:rPr lang="en-US" sz="2800" dirty="0" smtClean="0"/>
              <a:t>Do we need to do the same in other disciplines (e.g. sociology, political science, anthropology, physics, chemistry, biology, mathematics?)</a:t>
            </a:r>
          </a:p>
          <a:p>
            <a:r>
              <a:rPr lang="en-US" sz="2800" dirty="0" smtClean="0"/>
              <a:t>Why or why not?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8424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125</TotalTime>
  <Words>959</Words>
  <Application>Microsoft Macintosh PowerPoint</Application>
  <PresentationFormat>Widescreen</PresentationFormat>
  <Paragraphs>66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Century Gothic</vt:lpstr>
      <vt:lpstr>Mangal</vt:lpstr>
      <vt:lpstr>Wingdings 3</vt:lpstr>
      <vt:lpstr>Arial</vt:lpstr>
      <vt:lpstr>Ion</vt:lpstr>
      <vt:lpstr>Christian Psychology</vt:lpstr>
      <vt:lpstr>Authors</vt:lpstr>
      <vt:lpstr>What is psychology?</vt:lpstr>
      <vt:lpstr>More examples</vt:lpstr>
      <vt:lpstr>What is the Christian psychology View?</vt:lpstr>
      <vt:lpstr>Uniqueness of Christian theology</vt:lpstr>
      <vt:lpstr>What is agape?</vt:lpstr>
      <vt:lpstr>Uniqueness of Christian theology</vt:lpstr>
      <vt:lpstr>Methodology</vt:lpstr>
      <vt:lpstr>Step 1</vt:lpstr>
      <vt:lpstr>Step 2</vt:lpstr>
      <vt:lpstr>Summary</vt:lpstr>
      <vt:lpstr>Response by Stan Jones</vt:lpstr>
      <vt:lpstr>Response by David Meyers</vt:lpstr>
      <vt:lpstr>My response</vt:lpstr>
      <vt:lpstr>Question</vt:lpstr>
    </vt:vector>
  </TitlesOfParts>
  <Company/>
  <LinksUpToDate>false</LinksUpToDate>
  <SharedDoc>false</SharedDoc>
  <HyperlinksChanged>false</HyperlinksChanged>
  <AppVersion>15.0034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48</cp:revision>
  <dcterms:created xsi:type="dcterms:W3CDTF">2019-02-07T21:14:22Z</dcterms:created>
  <dcterms:modified xsi:type="dcterms:W3CDTF">2019-02-11T23:14:28Z</dcterms:modified>
</cp:coreProperties>
</file>