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2" r:id="rId15"/>
    <p:sldId id="269" r:id="rId16"/>
    <p:sldId id="270" r:id="rId17"/>
    <p:sldId id="27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74" autoAdjust="0"/>
    <p:restoredTop sz="94660"/>
  </p:normalViewPr>
  <p:slideViewPr>
    <p:cSldViewPr snapToGrid="0">
      <p:cViewPr varScale="1">
        <p:scale>
          <a:sx n="111" d="100"/>
          <a:sy n="111" d="100"/>
        </p:scale>
        <p:origin x="400"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AeoyzqmyWug" TargetMode="External"/><Relationship Id="rId3"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5-JQ17X6VNg" TargetMode="External"/><Relationship Id="rId3"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reative-wisdom.com/pub/pub.html" TargetMode="External"/><Relationship Id="rId3"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Transformational Psychology</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89468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Thesis statement: An act of love</a:t>
            </a:r>
            <a:endParaRPr lang="en-US" b="1" dirty="0"/>
          </a:p>
        </p:txBody>
      </p:sp>
      <p:sp>
        <p:nvSpPr>
          <p:cNvPr id="3" name="Content Placeholder 2"/>
          <p:cNvSpPr>
            <a:spLocks noGrp="1"/>
          </p:cNvSpPr>
          <p:nvPr>
            <p:ph idx="1"/>
          </p:nvPr>
        </p:nvSpPr>
        <p:spPr>
          <a:xfrm>
            <a:off x="3332480" y="2133600"/>
            <a:ext cx="8172132" cy="3777622"/>
          </a:xfrm>
        </p:spPr>
        <p:txBody>
          <a:bodyPr>
            <a:normAutofit fontScale="92500"/>
          </a:bodyPr>
          <a:lstStyle/>
          <a:p>
            <a:r>
              <a:rPr lang="en-US" sz="2800" dirty="0"/>
              <a:t>D</a:t>
            </a:r>
            <a:r>
              <a:rPr lang="en-US" sz="2800" dirty="0" smtClean="0"/>
              <a:t>oing </a:t>
            </a:r>
            <a:r>
              <a:rPr lang="en-US" sz="2800" dirty="0"/>
              <a:t>science </a:t>
            </a:r>
            <a:r>
              <a:rPr lang="en-US" sz="2800" dirty="0" smtClean="0"/>
              <a:t>and psychology </a:t>
            </a:r>
            <a:r>
              <a:rPr lang="en-US" sz="2800" dirty="0"/>
              <a:t>is ultimately </a:t>
            </a:r>
            <a:r>
              <a:rPr lang="en-US" sz="2800" dirty="0">
                <a:solidFill>
                  <a:srgbClr val="FF0000"/>
                </a:solidFill>
              </a:rPr>
              <a:t>an act of love</a:t>
            </a:r>
            <a:r>
              <a:rPr lang="en-US" sz="2800" dirty="0" smtClean="0"/>
              <a:t>.</a:t>
            </a:r>
          </a:p>
          <a:p>
            <a:r>
              <a:rPr lang="en-US" sz="2800" dirty="0" smtClean="0"/>
              <a:t>The </a:t>
            </a:r>
            <a:r>
              <a:rPr lang="en-US" sz="2800" dirty="0"/>
              <a:t>spiritual-emotional transformation </a:t>
            </a:r>
            <a:r>
              <a:rPr lang="en-US" sz="2800" dirty="0" smtClean="0"/>
              <a:t>of the </a:t>
            </a:r>
            <a:r>
              <a:rPr lang="en-US" sz="2800" dirty="0"/>
              <a:t>psychologist </a:t>
            </a:r>
            <a:r>
              <a:rPr lang="en-US" sz="2800" dirty="0" smtClean="0"/>
              <a:t>is </a:t>
            </a:r>
            <a:r>
              <a:rPr lang="en-US" sz="2800" dirty="0"/>
              <a:t>the foundation for understanding, developing and </a:t>
            </a:r>
            <a:r>
              <a:rPr lang="en-US" sz="2800" dirty="0" smtClean="0"/>
              <a:t>preserving the </a:t>
            </a:r>
          </a:p>
          <a:p>
            <a:pPr lvl="1"/>
            <a:r>
              <a:rPr lang="en-US" sz="2600" dirty="0" smtClean="0"/>
              <a:t>(</a:t>
            </a:r>
            <a:r>
              <a:rPr lang="en-US" sz="2600" dirty="0"/>
              <a:t>1) process, </a:t>
            </a:r>
            <a:endParaRPr lang="en-US" sz="2600" dirty="0" smtClean="0"/>
          </a:p>
          <a:p>
            <a:pPr lvl="1"/>
            <a:r>
              <a:rPr lang="en-US" sz="2600" dirty="0" smtClean="0"/>
              <a:t>(</a:t>
            </a:r>
            <a:r>
              <a:rPr lang="en-US" sz="2600" dirty="0"/>
              <a:t>2) methodology and </a:t>
            </a:r>
            <a:endParaRPr lang="en-US" sz="2600" dirty="0" smtClean="0"/>
          </a:p>
          <a:p>
            <a:pPr lvl="1"/>
            <a:r>
              <a:rPr lang="en-US" sz="2600" dirty="0" smtClean="0"/>
              <a:t>(</a:t>
            </a:r>
            <a:r>
              <a:rPr lang="en-US" sz="2600" dirty="0"/>
              <a:t>3) product of doing </a:t>
            </a:r>
            <a:r>
              <a:rPr lang="en-US" sz="2600" dirty="0" smtClean="0"/>
              <a:t>psychology in </a:t>
            </a:r>
            <a:r>
              <a:rPr lang="en-US" sz="2600" dirty="0"/>
              <a:t>the </a:t>
            </a:r>
            <a:r>
              <a:rPr lang="en-US" sz="2600" dirty="0" smtClean="0"/>
              <a:t>Spirit.</a:t>
            </a:r>
            <a:endParaRPr lang="en-US" sz="2600" dirty="0"/>
          </a:p>
        </p:txBody>
      </p:sp>
      <p:pic>
        <p:nvPicPr>
          <p:cNvPr id="2050" name="Picture 2" desc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800" y="2316480"/>
            <a:ext cx="2095500" cy="2066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84030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fall of humans and our sinful nature</a:t>
            </a:r>
            <a:endParaRPr lang="en-US" b="1" dirty="0"/>
          </a:p>
        </p:txBody>
      </p:sp>
      <p:sp>
        <p:nvSpPr>
          <p:cNvPr id="3" name="Content Placeholder 2"/>
          <p:cNvSpPr>
            <a:spLocks noGrp="1"/>
          </p:cNvSpPr>
          <p:nvPr>
            <p:ph idx="1"/>
          </p:nvPr>
        </p:nvSpPr>
        <p:spPr>
          <a:xfrm>
            <a:off x="4766355" y="1763486"/>
            <a:ext cx="6511246" cy="4474028"/>
          </a:xfrm>
        </p:spPr>
        <p:txBody>
          <a:bodyPr>
            <a:normAutofit lnSpcReduction="10000"/>
          </a:bodyPr>
          <a:lstStyle/>
          <a:p>
            <a:r>
              <a:rPr lang="en-US" sz="2400" dirty="0" smtClean="0"/>
              <a:t>After the fall of humans, sin </a:t>
            </a:r>
            <a:r>
              <a:rPr lang="en-US" sz="2400" dirty="0"/>
              <a:t>clouds our </a:t>
            </a:r>
            <a:r>
              <a:rPr lang="en-US" sz="2400" dirty="0" smtClean="0"/>
              <a:t>view.</a:t>
            </a:r>
            <a:endParaRPr lang="en-US" sz="2400" dirty="0"/>
          </a:p>
          <a:p>
            <a:r>
              <a:rPr lang="en-US" sz="2400" dirty="0" smtClean="0"/>
              <a:t>Now we “do </a:t>
            </a:r>
            <a:r>
              <a:rPr lang="en-US" sz="2400" dirty="0"/>
              <a:t>psychology” </a:t>
            </a:r>
            <a:r>
              <a:rPr lang="en-US" sz="2400" dirty="0">
                <a:solidFill>
                  <a:srgbClr val="FF0000"/>
                </a:solidFill>
              </a:rPr>
              <a:t>naturalistically</a:t>
            </a:r>
            <a:r>
              <a:rPr lang="en-US" sz="2400" dirty="0"/>
              <a:t> in terms of </a:t>
            </a:r>
            <a:r>
              <a:rPr lang="en-US" sz="2400" dirty="0" smtClean="0"/>
              <a:t>methodology, manner </a:t>
            </a:r>
            <a:r>
              <a:rPr lang="en-US" sz="2400" dirty="0"/>
              <a:t>and </a:t>
            </a:r>
            <a:r>
              <a:rPr lang="en-US" sz="2400" dirty="0" smtClean="0"/>
              <a:t>outcomes without a </a:t>
            </a:r>
            <a:r>
              <a:rPr lang="en-US" sz="2400" dirty="0"/>
              <a:t>relationship with </a:t>
            </a:r>
            <a:r>
              <a:rPr lang="en-US" sz="2400" dirty="0" smtClean="0"/>
              <a:t>God.</a:t>
            </a:r>
          </a:p>
          <a:p>
            <a:r>
              <a:rPr lang="en-US" sz="2400" dirty="0" smtClean="0"/>
              <a:t>It is similar to </a:t>
            </a:r>
            <a:r>
              <a:rPr lang="en-US" sz="2400" dirty="0" smtClean="0">
                <a:solidFill>
                  <a:srgbClr val="FF0000"/>
                </a:solidFill>
              </a:rPr>
              <a:t>Calvinism</a:t>
            </a:r>
            <a:r>
              <a:rPr lang="en-US" sz="2400" dirty="0" smtClean="0"/>
              <a:t>: Total depravity (total inability</a:t>
            </a:r>
            <a:r>
              <a:rPr lang="en-US" sz="2400" dirty="0"/>
              <a:t>) people are, as a result of the fall, not </a:t>
            </a:r>
            <a:r>
              <a:rPr lang="en-US" sz="2400" dirty="0" smtClean="0"/>
              <a:t>able </a:t>
            </a:r>
            <a:r>
              <a:rPr lang="en-US" sz="2400" dirty="0"/>
              <a:t>to love God wholly with heart, mind, and strength, but rather are inclined by nature to serve their own </a:t>
            </a:r>
            <a:r>
              <a:rPr lang="en-US" sz="2400" dirty="0" smtClean="0"/>
              <a:t>will. </a:t>
            </a:r>
          </a:p>
          <a:p>
            <a:r>
              <a:rPr lang="en-US" sz="2400" dirty="0" smtClean="0"/>
              <a:t>What is the problem in this position?</a:t>
            </a:r>
            <a:endParaRPr lang="en-US" sz="2400" dirty="0"/>
          </a:p>
        </p:txBody>
      </p:sp>
      <p:pic>
        <p:nvPicPr>
          <p:cNvPr id="4098"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295" y="1763486"/>
            <a:ext cx="3428254" cy="3951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0182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Five pillars in the foundation</a:t>
            </a:r>
            <a:endParaRPr lang="en-US" b="1" dirty="0"/>
          </a:p>
        </p:txBody>
      </p:sp>
      <p:sp>
        <p:nvSpPr>
          <p:cNvPr id="3" name="Content Placeholder 2"/>
          <p:cNvSpPr>
            <a:spLocks noGrp="1"/>
          </p:cNvSpPr>
          <p:nvPr>
            <p:ph idx="1"/>
          </p:nvPr>
        </p:nvSpPr>
        <p:spPr>
          <a:xfrm>
            <a:off x="2592925" y="1741715"/>
            <a:ext cx="8915400" cy="3777622"/>
          </a:xfrm>
        </p:spPr>
        <p:txBody>
          <a:bodyPr>
            <a:noAutofit/>
          </a:bodyPr>
          <a:lstStyle/>
          <a:p>
            <a:pPr marL="457200" indent="-457200">
              <a:buFont typeface="+mj-lt"/>
              <a:buAutoNum type="arabicPeriod"/>
            </a:pPr>
            <a:r>
              <a:rPr lang="en-US" sz="2400" dirty="0"/>
              <a:t>The person doing psychology within a history or tradition of </a:t>
            </a:r>
            <a:r>
              <a:rPr lang="en-US" sz="2400" dirty="0" smtClean="0"/>
              <a:t>psychology.</a:t>
            </a:r>
          </a:p>
          <a:p>
            <a:pPr marL="457200" indent="-457200">
              <a:buFont typeface="+mj-lt"/>
              <a:buAutoNum type="arabicPeriod"/>
            </a:pPr>
            <a:r>
              <a:rPr lang="en-US" sz="2400" dirty="0"/>
              <a:t>The person doing psychology anew in the </a:t>
            </a:r>
            <a:r>
              <a:rPr lang="en-US" sz="2400" dirty="0" smtClean="0"/>
              <a:t>Spirit.</a:t>
            </a:r>
            <a:endParaRPr lang="en-US" sz="2400" dirty="0"/>
          </a:p>
          <a:p>
            <a:pPr marL="457200" indent="-457200">
              <a:buFont typeface="+mj-lt"/>
              <a:buAutoNum type="arabicPeriod"/>
            </a:pPr>
            <a:r>
              <a:rPr lang="en-US" sz="2400" dirty="0" smtClean="0"/>
              <a:t>The </a:t>
            </a:r>
            <a:r>
              <a:rPr lang="en-US" sz="2400" dirty="0"/>
              <a:t>person doing psychology grounded in reality, including the </a:t>
            </a:r>
            <a:r>
              <a:rPr lang="en-US" sz="2400" dirty="0" smtClean="0"/>
              <a:t>realities known </a:t>
            </a:r>
            <a:r>
              <a:rPr lang="en-US" sz="2400" dirty="0"/>
              <a:t>by </a:t>
            </a:r>
            <a:r>
              <a:rPr lang="en-US" sz="2400" dirty="0" smtClean="0"/>
              <a:t>faith.</a:t>
            </a:r>
            <a:endParaRPr lang="en-US" sz="2400" dirty="0"/>
          </a:p>
          <a:p>
            <a:pPr marL="457200" indent="-457200">
              <a:buFont typeface="+mj-lt"/>
              <a:buAutoNum type="arabicPeriod"/>
            </a:pPr>
            <a:r>
              <a:rPr lang="en-US" sz="2400" dirty="0"/>
              <a:t>The person doing psychology as one, single, yet complex, study of </a:t>
            </a:r>
            <a:r>
              <a:rPr lang="en-US" sz="2400" dirty="0" smtClean="0"/>
              <a:t>reality in faith,</a:t>
            </a:r>
          </a:p>
          <a:p>
            <a:pPr marL="457200" indent="-457200">
              <a:buFont typeface="+mj-lt"/>
              <a:buAutoNum type="arabicPeriod"/>
            </a:pPr>
            <a:r>
              <a:rPr lang="en-US" sz="2400" dirty="0"/>
              <a:t>The person doing psychology as a science that is both descriptive </a:t>
            </a:r>
            <a:r>
              <a:rPr lang="en-US" sz="2400" dirty="0" smtClean="0"/>
              <a:t>and prescriptive </a:t>
            </a:r>
            <a:r>
              <a:rPr lang="en-US" sz="2400" dirty="0"/>
              <a:t>in nature</a:t>
            </a:r>
          </a:p>
        </p:txBody>
      </p:sp>
    </p:spTree>
    <p:extLst>
      <p:ext uri="{BB962C8B-B14F-4D97-AF65-F5344CB8AC3E}">
        <p14:creationId xmlns:p14="http://schemas.microsoft.com/office/powerpoint/2010/main" val="872569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Doing psychology within a tradition </a:t>
            </a:r>
            <a:endParaRPr lang="en-US" b="1" dirty="0"/>
          </a:p>
        </p:txBody>
      </p:sp>
      <p:sp>
        <p:nvSpPr>
          <p:cNvPr id="3" name="Content Placeholder 2"/>
          <p:cNvSpPr>
            <a:spLocks noGrp="1"/>
          </p:cNvSpPr>
          <p:nvPr>
            <p:ph idx="1"/>
          </p:nvPr>
        </p:nvSpPr>
        <p:spPr>
          <a:xfrm>
            <a:off x="4561115" y="2133600"/>
            <a:ext cx="6444343" cy="3777622"/>
          </a:xfrm>
        </p:spPr>
        <p:txBody>
          <a:bodyPr/>
          <a:lstStyle/>
          <a:p>
            <a:r>
              <a:rPr lang="en-US" sz="2400" dirty="0" smtClean="0"/>
              <a:t>We cannot do science by cutting off the past or ignoring the cultural or historical context.</a:t>
            </a:r>
          </a:p>
          <a:p>
            <a:r>
              <a:rPr lang="en-US" sz="2400" dirty="0" smtClean="0"/>
              <a:t>What seems “right” may be contextual.</a:t>
            </a:r>
          </a:p>
          <a:p>
            <a:r>
              <a:rPr lang="en-US" sz="2400" dirty="0" smtClean="0"/>
              <a:t>Sigmund Freud’s psychoanalysis focuses on how human </a:t>
            </a:r>
            <a:r>
              <a:rPr lang="en-US" sz="2400" dirty="0" smtClean="0">
                <a:solidFill>
                  <a:srgbClr val="FF0000"/>
                </a:solidFill>
              </a:rPr>
              <a:t>internal forces </a:t>
            </a:r>
            <a:r>
              <a:rPr lang="en-US" sz="2400" dirty="0" smtClean="0"/>
              <a:t>(e.g. sexual drive) influence our behaviors. When certain </a:t>
            </a:r>
            <a:r>
              <a:rPr lang="en-US" sz="2400" dirty="0" smtClean="0">
                <a:solidFill>
                  <a:srgbClr val="FF0000"/>
                </a:solidFill>
              </a:rPr>
              <a:t>drive</a:t>
            </a:r>
            <a:r>
              <a:rPr lang="en-US" sz="2400" dirty="0" smtClean="0"/>
              <a:t> is suppressed, this drives would find a way out.</a:t>
            </a:r>
          </a:p>
          <a:p>
            <a:pPr marL="0" indent="0">
              <a:buNone/>
            </a:pPr>
            <a:endParaRPr lang="en-US" dirty="0"/>
          </a:p>
        </p:txBody>
      </p:sp>
      <p:pic>
        <p:nvPicPr>
          <p:cNvPr id="1028" name="Picture 4"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7530" y="2196123"/>
            <a:ext cx="2930790" cy="3521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493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Doing psychology within a tradition </a:t>
            </a:r>
            <a:endParaRPr lang="en-US" b="1" dirty="0"/>
          </a:p>
        </p:txBody>
      </p:sp>
      <p:sp>
        <p:nvSpPr>
          <p:cNvPr id="3" name="Content Placeholder 2"/>
          <p:cNvSpPr>
            <a:spLocks noGrp="1"/>
          </p:cNvSpPr>
          <p:nvPr>
            <p:ph idx="1"/>
          </p:nvPr>
        </p:nvSpPr>
        <p:spPr>
          <a:xfrm>
            <a:off x="5562600" y="2133600"/>
            <a:ext cx="5638800" cy="3777622"/>
          </a:xfrm>
        </p:spPr>
        <p:txBody>
          <a:bodyPr/>
          <a:lstStyle/>
          <a:p>
            <a:r>
              <a:rPr lang="en-US" sz="2400" dirty="0" smtClean="0"/>
              <a:t>During Freud’s life time, the dominant technology was </a:t>
            </a:r>
            <a:r>
              <a:rPr lang="en-US" sz="2400" dirty="0" smtClean="0">
                <a:solidFill>
                  <a:srgbClr val="FF0000"/>
                </a:solidFill>
              </a:rPr>
              <a:t>steam power</a:t>
            </a:r>
            <a:r>
              <a:rPr lang="en-US" sz="2400" dirty="0" smtClean="0"/>
              <a:t>. When you suppress the steam, the force would find another channel to get out.</a:t>
            </a:r>
          </a:p>
          <a:p>
            <a:r>
              <a:rPr lang="en-US" sz="2400" dirty="0" smtClean="0"/>
              <a:t>Freud was influenced by a scientist named Herman Von Helmholtz. Freud </a:t>
            </a:r>
            <a:r>
              <a:rPr lang="en-US" sz="2400" dirty="0"/>
              <a:t>was fond of </a:t>
            </a:r>
            <a:r>
              <a:rPr lang="en-US" sz="2400" dirty="0" smtClean="0"/>
              <a:t>the </a:t>
            </a:r>
            <a:r>
              <a:rPr lang="en-US" sz="2400" dirty="0"/>
              <a:t>thermodynamics of steam </a:t>
            </a:r>
            <a:r>
              <a:rPr lang="en-US" sz="2400" dirty="0" smtClean="0"/>
              <a:t>power.</a:t>
            </a:r>
          </a:p>
          <a:p>
            <a:endParaRPr lang="en-US" dirty="0"/>
          </a:p>
        </p:txBody>
      </p:sp>
      <p:pic>
        <p:nvPicPr>
          <p:cNvPr id="2050" name="Picture 2" descr="Image result for steam eng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028" y="2133600"/>
            <a:ext cx="4254259" cy="317862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282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9593" y="323859"/>
            <a:ext cx="8911687" cy="1280890"/>
          </a:xfrm>
        </p:spPr>
        <p:txBody>
          <a:bodyPr/>
          <a:lstStyle/>
          <a:p>
            <a:r>
              <a:rPr lang="en-US" b="1" dirty="0"/>
              <a:t>Doing psychology within a tradition </a:t>
            </a:r>
          </a:p>
        </p:txBody>
      </p:sp>
      <p:sp>
        <p:nvSpPr>
          <p:cNvPr id="3" name="Content Placeholder 2"/>
          <p:cNvSpPr>
            <a:spLocks noGrp="1"/>
          </p:cNvSpPr>
          <p:nvPr>
            <p:ph idx="1"/>
          </p:nvPr>
        </p:nvSpPr>
        <p:spPr>
          <a:xfrm>
            <a:off x="1322809" y="1382777"/>
            <a:ext cx="10659926" cy="3777622"/>
          </a:xfrm>
        </p:spPr>
        <p:txBody>
          <a:bodyPr>
            <a:normAutofit/>
          </a:bodyPr>
          <a:lstStyle/>
          <a:p>
            <a:r>
              <a:rPr lang="en-US" sz="2400" dirty="0" smtClean="0"/>
              <a:t>During the 1950s and 1960s there is a </a:t>
            </a:r>
            <a:r>
              <a:rPr lang="en-US" sz="2400" dirty="0" smtClean="0">
                <a:solidFill>
                  <a:srgbClr val="FF0000"/>
                </a:solidFill>
              </a:rPr>
              <a:t>cognitive revolution </a:t>
            </a:r>
            <a:r>
              <a:rPr lang="en-US" sz="2400" dirty="0" smtClean="0"/>
              <a:t>in psychology. </a:t>
            </a:r>
          </a:p>
          <a:p>
            <a:r>
              <a:rPr lang="en-US" sz="2400" dirty="0"/>
              <a:t>Ulric </a:t>
            </a:r>
            <a:r>
              <a:rPr lang="en-US" sz="2400" dirty="0" err="1"/>
              <a:t>Neisser's</a:t>
            </a:r>
            <a:r>
              <a:rPr lang="en-US" sz="2400" dirty="0"/>
              <a:t> 1967 book Cognitive </a:t>
            </a:r>
            <a:r>
              <a:rPr lang="en-US" sz="2400" dirty="0" smtClean="0"/>
              <a:t>Psychology.</a:t>
            </a:r>
          </a:p>
          <a:p>
            <a:r>
              <a:rPr lang="en-US" sz="2400" dirty="0" smtClean="0"/>
              <a:t>During that time the dominant technology was </a:t>
            </a:r>
            <a:r>
              <a:rPr lang="en-US" sz="2400" dirty="0" smtClean="0">
                <a:solidFill>
                  <a:srgbClr val="FF0000"/>
                </a:solidFill>
              </a:rPr>
              <a:t>computer science</a:t>
            </a:r>
            <a:r>
              <a:rPr lang="en-US" sz="2400" dirty="0" smtClean="0"/>
              <a:t>.</a:t>
            </a:r>
          </a:p>
          <a:p>
            <a:r>
              <a:rPr lang="en-US" sz="2400" dirty="0" smtClean="0"/>
              <a:t>Cognitive scientists tried to use computational models to study human mental processes.</a:t>
            </a:r>
          </a:p>
          <a:p>
            <a:r>
              <a:rPr lang="en-US" sz="2400" dirty="0">
                <a:hlinkClick r:id="rId2"/>
              </a:rPr>
              <a:t>https://</a:t>
            </a:r>
            <a:r>
              <a:rPr lang="en-US" sz="2400" dirty="0" smtClean="0">
                <a:hlinkClick r:id="rId2"/>
              </a:rPr>
              <a:t>www.youtube.com/watch?v=AeoyzqmyWug</a:t>
            </a:r>
            <a:r>
              <a:rPr lang="en-US" sz="2400" dirty="0" smtClean="0"/>
              <a:t> </a:t>
            </a:r>
            <a:endParaRPr lang="en-US" sz="2400" dirty="0"/>
          </a:p>
        </p:txBody>
      </p:sp>
      <p:pic>
        <p:nvPicPr>
          <p:cNvPr id="3074" name="Picture 2" descr="Image result for cognition psychology computer analog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1635" y="4684103"/>
            <a:ext cx="5957551" cy="198982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054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central vision of doing psychology anew in the Spirit</a:t>
            </a:r>
            <a:endParaRPr lang="en-US" dirty="0"/>
          </a:p>
        </p:txBody>
      </p:sp>
      <p:sp>
        <p:nvSpPr>
          <p:cNvPr id="3" name="Content Placeholder 2"/>
          <p:cNvSpPr>
            <a:spLocks noGrp="1"/>
          </p:cNvSpPr>
          <p:nvPr>
            <p:ph idx="1"/>
          </p:nvPr>
        </p:nvSpPr>
        <p:spPr>
          <a:xfrm>
            <a:off x="4397828" y="2133600"/>
            <a:ext cx="7106783" cy="4239904"/>
          </a:xfrm>
        </p:spPr>
        <p:txBody>
          <a:bodyPr>
            <a:normAutofit fontScale="92500" lnSpcReduction="10000"/>
          </a:bodyPr>
          <a:lstStyle/>
          <a:p>
            <a:r>
              <a:rPr lang="en-US" sz="2400" smtClean="0"/>
              <a:t>The dominant paradigm of psychology is unfair to Christians.</a:t>
            </a:r>
          </a:p>
          <a:p>
            <a:r>
              <a:rPr lang="en-US" sz="2400" dirty="0" smtClean="0"/>
              <a:t>John Rawls’s </a:t>
            </a:r>
            <a:r>
              <a:rPr lang="en-US" sz="2400" dirty="0" smtClean="0">
                <a:solidFill>
                  <a:srgbClr val="FF0000"/>
                </a:solidFill>
              </a:rPr>
              <a:t>“A theory of Justice”</a:t>
            </a:r>
          </a:p>
          <a:p>
            <a:r>
              <a:rPr lang="en-US" sz="2400" dirty="0" smtClean="0">
                <a:solidFill>
                  <a:srgbClr val="FF0000"/>
                </a:solidFill>
              </a:rPr>
              <a:t>Get behind the veil</a:t>
            </a:r>
          </a:p>
          <a:p>
            <a:r>
              <a:rPr lang="en-US" sz="2400" dirty="0" smtClean="0"/>
              <a:t>We suspend our commitment to any tradition or establishment; rather, we try to restore the default or the original positon to think it over.</a:t>
            </a:r>
          </a:p>
          <a:p>
            <a:r>
              <a:rPr lang="en-US" sz="2400" dirty="0">
                <a:hlinkClick r:id="rId2"/>
              </a:rPr>
              <a:t>https://</a:t>
            </a:r>
            <a:r>
              <a:rPr lang="en-US" sz="2400" dirty="0" smtClean="0">
                <a:hlinkClick r:id="rId2"/>
              </a:rPr>
              <a:t>www.youtube.com/watch?v=5-JQ17X6VNg</a:t>
            </a:r>
            <a:r>
              <a:rPr lang="en-US" sz="2400" dirty="0" smtClean="0"/>
              <a:t> </a:t>
            </a:r>
          </a:p>
          <a:p>
            <a:r>
              <a:rPr lang="en-US" sz="2400" dirty="0" smtClean="0">
                <a:solidFill>
                  <a:srgbClr val="FF0000"/>
                </a:solidFill>
              </a:rPr>
              <a:t>Think anew: </a:t>
            </a:r>
            <a:r>
              <a:rPr lang="en-US" sz="2400" dirty="0" smtClean="0"/>
              <a:t>What would psychology look like without certain traditions?</a:t>
            </a:r>
          </a:p>
        </p:txBody>
      </p:sp>
      <p:pic>
        <p:nvPicPr>
          <p:cNvPr id="5122"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7432" y="2133600"/>
            <a:ext cx="280035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437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Doing psychology grounded in reality and the realities of faith: The </a:t>
            </a:r>
            <a:r>
              <a:rPr lang="en-US" b="1" dirty="0" smtClean="0"/>
              <a:t>relevant </a:t>
            </a:r>
            <a:r>
              <a:rPr lang="en-US" b="1" dirty="0"/>
              <a:t>sources </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2800" dirty="0"/>
              <a:t>D</a:t>
            </a:r>
            <a:r>
              <a:rPr lang="en-US" sz="2800" dirty="0" smtClean="0"/>
              <a:t>oing psychology </a:t>
            </a:r>
            <a:r>
              <a:rPr lang="en-US" sz="2800" dirty="0">
                <a:solidFill>
                  <a:srgbClr val="FF0000"/>
                </a:solidFill>
              </a:rPr>
              <a:t>anew</a:t>
            </a:r>
            <a:r>
              <a:rPr lang="en-US" sz="2800" dirty="0"/>
              <a:t> </a:t>
            </a:r>
            <a:r>
              <a:rPr lang="en-US" sz="2800" dirty="0" smtClean="0"/>
              <a:t>by </a:t>
            </a:r>
            <a:r>
              <a:rPr lang="en-US" sz="2800" dirty="0"/>
              <a:t>grounded </a:t>
            </a:r>
            <a:r>
              <a:rPr lang="en-US" sz="2800" dirty="0" smtClean="0"/>
              <a:t>it in </a:t>
            </a:r>
            <a:r>
              <a:rPr lang="en-US" sz="2800" dirty="0"/>
              <a:t>reality, including those realities </a:t>
            </a:r>
            <a:r>
              <a:rPr lang="en-US" sz="2800" dirty="0" smtClean="0"/>
              <a:t>understood </a:t>
            </a:r>
            <a:r>
              <a:rPr lang="en-US" sz="2800" dirty="0"/>
              <a:t>by faith (e.g., original sin, the ministry of the indwelling Holy Spirit, the demonic</a:t>
            </a:r>
            <a:r>
              <a:rPr lang="en-US" sz="2800" dirty="0" smtClean="0"/>
              <a:t>).</a:t>
            </a:r>
          </a:p>
          <a:p>
            <a:r>
              <a:rPr lang="en-US" sz="2800" dirty="0" smtClean="0"/>
              <a:t>Is this point </a:t>
            </a:r>
            <a:r>
              <a:rPr lang="en-US" sz="2800" dirty="0" smtClean="0"/>
              <a:t>and </a:t>
            </a:r>
            <a:r>
              <a:rPr lang="en-US" sz="2800" dirty="0" smtClean="0"/>
              <a:t>previous one contradictory? The authors used the term </a:t>
            </a:r>
            <a:r>
              <a:rPr lang="en-US" sz="2800" dirty="0" smtClean="0">
                <a:solidFill>
                  <a:srgbClr val="FF0000"/>
                </a:solidFill>
              </a:rPr>
              <a:t>“</a:t>
            </a:r>
            <a:r>
              <a:rPr lang="en-US" sz="2800" dirty="0">
                <a:solidFill>
                  <a:srgbClr val="FF0000"/>
                </a:solidFill>
              </a:rPr>
              <a:t>Christian </a:t>
            </a:r>
            <a:r>
              <a:rPr lang="en-US" sz="2800" dirty="0" smtClean="0">
                <a:solidFill>
                  <a:srgbClr val="FF0000"/>
                </a:solidFill>
              </a:rPr>
              <a:t>realities.” </a:t>
            </a:r>
            <a:r>
              <a:rPr lang="en-US" sz="2800" dirty="0" smtClean="0"/>
              <a:t>Is it the same as Christian tradition?</a:t>
            </a:r>
            <a:endParaRPr lang="en-US" sz="2800" dirty="0"/>
          </a:p>
        </p:txBody>
      </p:sp>
    </p:spTree>
    <p:extLst>
      <p:ext uri="{BB962C8B-B14F-4D97-AF65-F5344CB8AC3E}">
        <p14:creationId xmlns:p14="http://schemas.microsoft.com/office/powerpoint/2010/main" val="12743667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Doing psychology as a single, unified vision of reality in faith </a:t>
            </a:r>
            <a:r>
              <a:rPr lang="en-US" dirty="0"/>
              <a:t/>
            </a:r>
            <a:br>
              <a:rPr lang="en-US" dirty="0"/>
            </a:br>
            <a:endParaRPr lang="en-US" dirty="0"/>
          </a:p>
        </p:txBody>
      </p:sp>
      <p:sp>
        <p:nvSpPr>
          <p:cNvPr id="3" name="Content Placeholder 2"/>
          <p:cNvSpPr>
            <a:spLocks noGrp="1"/>
          </p:cNvSpPr>
          <p:nvPr>
            <p:ph idx="1"/>
          </p:nvPr>
        </p:nvSpPr>
        <p:spPr>
          <a:xfrm>
            <a:off x="3944202" y="2133600"/>
            <a:ext cx="7560409" cy="3777622"/>
          </a:xfrm>
        </p:spPr>
        <p:txBody>
          <a:bodyPr>
            <a:normAutofit fontScale="92500" lnSpcReduction="20000"/>
          </a:bodyPr>
          <a:lstStyle/>
          <a:p>
            <a:r>
              <a:rPr lang="en-US" sz="2800" dirty="0" smtClean="0"/>
              <a:t>“Transformational </a:t>
            </a:r>
            <a:r>
              <a:rPr lang="en-US" sz="2800" dirty="0"/>
              <a:t>psychology is uniquely committed to a single, unified methodology that is capable of providing a science or “psychology” of both created and distinctively Christian realities—for it makes no distinction between them </a:t>
            </a:r>
            <a:r>
              <a:rPr lang="en-US" sz="2800" dirty="0" smtClean="0"/>
              <a:t>methodologically.”</a:t>
            </a:r>
          </a:p>
          <a:p>
            <a:r>
              <a:rPr lang="en-US" sz="2800" dirty="0" smtClean="0"/>
              <a:t>The question is no longer the </a:t>
            </a:r>
            <a:r>
              <a:rPr lang="en-US" sz="2800" dirty="0" smtClean="0">
                <a:solidFill>
                  <a:srgbClr val="FF0000"/>
                </a:solidFill>
              </a:rPr>
              <a:t>relationship</a:t>
            </a:r>
            <a:r>
              <a:rPr lang="en-US" sz="2800" dirty="0" smtClean="0"/>
              <a:t> of X and Y.</a:t>
            </a:r>
          </a:p>
          <a:p>
            <a:r>
              <a:rPr lang="en-US" sz="2800" dirty="0" smtClean="0"/>
              <a:t>X and Y are one </a:t>
            </a:r>
            <a:r>
              <a:rPr lang="en-US" sz="2800" dirty="0" smtClean="0">
                <a:solidFill>
                  <a:srgbClr val="FF0000"/>
                </a:solidFill>
              </a:rPr>
              <a:t>single entity</a:t>
            </a:r>
            <a:r>
              <a:rPr lang="en-US" sz="2800" dirty="0" smtClean="0"/>
              <a:t>!</a:t>
            </a:r>
            <a:endParaRPr lang="en-US" sz="2800" dirty="0"/>
          </a:p>
        </p:txBody>
      </p:sp>
      <p:sp>
        <p:nvSpPr>
          <p:cNvPr id="4" name="Oval 3"/>
          <p:cNvSpPr/>
          <p:nvPr/>
        </p:nvSpPr>
        <p:spPr>
          <a:xfrm>
            <a:off x="614149" y="2265528"/>
            <a:ext cx="2088108" cy="2088108"/>
          </a:xfrm>
          <a:prstGeom prst="ellipse">
            <a:avLst/>
          </a:prstGeom>
          <a:solidFill>
            <a:schemeClr val="accent6">
              <a:alpha val="6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 name="Oval 4"/>
          <p:cNvSpPr/>
          <p:nvPr/>
        </p:nvSpPr>
        <p:spPr>
          <a:xfrm>
            <a:off x="1658203" y="4353636"/>
            <a:ext cx="2088108" cy="2088108"/>
          </a:xfrm>
          <a:prstGeom prst="ellipse">
            <a:avLst/>
          </a:prstGeom>
          <a:solidFill>
            <a:schemeClr val="accent2">
              <a:alpha val="57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7541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 0 L -0.08554 -0.27292 " pathEditMode="relative" ptsTypes="AA">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Commitment to a </a:t>
            </a:r>
            <a:r>
              <a:rPr lang="en-US" b="1" dirty="0" smtClean="0"/>
              <a:t>non-naturalistic </a:t>
            </a:r>
            <a:r>
              <a:rPr lang="en-US" b="1" dirty="0"/>
              <a:t>methodology in science and psychology </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2800" dirty="0" smtClean="0"/>
              <a:t>“It </a:t>
            </a:r>
            <a:r>
              <a:rPr lang="en-US" sz="2800" dirty="0"/>
              <a:t>clearly rejects any view of science embracing a </a:t>
            </a:r>
            <a:r>
              <a:rPr lang="en-US" sz="2800" dirty="0">
                <a:solidFill>
                  <a:srgbClr val="FF0000"/>
                </a:solidFill>
              </a:rPr>
              <a:t>naturalistic methodology </a:t>
            </a:r>
            <a:r>
              <a:rPr lang="en-US" sz="2800" dirty="0"/>
              <a:t>that precludes the study of certain realities from its domain</a:t>
            </a:r>
            <a:r>
              <a:rPr lang="en-US" sz="2800" dirty="0" smtClean="0"/>
              <a:t>.”</a:t>
            </a:r>
          </a:p>
        </p:txBody>
      </p:sp>
    </p:spTree>
    <p:extLst>
      <p:ext uri="{BB962C8B-B14F-4D97-AF65-F5344CB8AC3E}">
        <p14:creationId xmlns:p14="http://schemas.microsoft.com/office/powerpoint/2010/main" val="20439802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Doing psychology as a descriptive and prescriptive science </a:t>
            </a:r>
            <a:r>
              <a:rPr lang="en-US" dirty="0"/>
              <a:t/>
            </a:r>
            <a:br>
              <a:rPr lang="en-US" dirty="0"/>
            </a:br>
            <a:endParaRPr lang="en-US" dirty="0"/>
          </a:p>
        </p:txBody>
      </p:sp>
      <p:sp>
        <p:nvSpPr>
          <p:cNvPr id="3" name="Content Placeholder 2"/>
          <p:cNvSpPr>
            <a:spLocks noGrp="1"/>
          </p:cNvSpPr>
          <p:nvPr>
            <p:ph idx="1"/>
          </p:nvPr>
        </p:nvSpPr>
        <p:spPr/>
        <p:txBody>
          <a:bodyPr/>
          <a:lstStyle/>
          <a:p>
            <a:r>
              <a:rPr lang="en-US" sz="2800" dirty="0" smtClean="0"/>
              <a:t>Transformational </a:t>
            </a:r>
            <a:r>
              <a:rPr lang="en-US" sz="2800" dirty="0"/>
              <a:t>psychology </a:t>
            </a:r>
            <a:r>
              <a:rPr lang="en-US" sz="2800" dirty="0" smtClean="0"/>
              <a:t>rejects that:</a:t>
            </a:r>
          </a:p>
          <a:p>
            <a:pPr lvl="1"/>
            <a:r>
              <a:rPr lang="en-US" sz="2800" dirty="0" smtClean="0"/>
              <a:t>Scripture </a:t>
            </a:r>
            <a:r>
              <a:rPr lang="en-US" sz="2800" dirty="0"/>
              <a:t>is the </a:t>
            </a:r>
            <a:r>
              <a:rPr lang="en-US" sz="2800" dirty="0">
                <a:solidFill>
                  <a:srgbClr val="FF0000"/>
                </a:solidFill>
              </a:rPr>
              <a:t>only place </a:t>
            </a:r>
            <a:r>
              <a:rPr lang="en-US" sz="2800" dirty="0"/>
              <a:t>for finding wisdom or prescriptions for living well in God </a:t>
            </a:r>
            <a:endParaRPr lang="en-US" sz="2800" dirty="0" smtClean="0"/>
          </a:p>
          <a:p>
            <a:pPr lvl="1"/>
            <a:r>
              <a:rPr lang="en-US" sz="2800" dirty="0"/>
              <a:t>P</a:t>
            </a:r>
            <a:r>
              <a:rPr lang="en-US" sz="2800" dirty="0" smtClean="0"/>
              <a:t>sychology </a:t>
            </a:r>
            <a:r>
              <a:rPr lang="en-US" sz="2800" dirty="0"/>
              <a:t>and its scientific methodology are </a:t>
            </a:r>
            <a:r>
              <a:rPr lang="en-US" sz="2800" dirty="0">
                <a:solidFill>
                  <a:srgbClr val="FF0000"/>
                </a:solidFill>
              </a:rPr>
              <a:t>solely descriptive </a:t>
            </a:r>
            <a:r>
              <a:rPr lang="en-US" sz="2800" dirty="0"/>
              <a:t>in nature</a:t>
            </a:r>
            <a:r>
              <a:rPr lang="en-US" dirty="0" smtClean="0"/>
              <a:t>.</a:t>
            </a:r>
          </a:p>
          <a:p>
            <a:r>
              <a:rPr lang="en-US" sz="2800" dirty="0" smtClean="0"/>
              <a:t>Wisdom in the Old Testament</a:t>
            </a:r>
            <a:endParaRPr lang="en-US" sz="2800" dirty="0"/>
          </a:p>
        </p:txBody>
      </p:sp>
    </p:spTree>
    <p:extLst>
      <p:ext uri="{BB962C8B-B14F-4D97-AF65-F5344CB8AC3E}">
        <p14:creationId xmlns:p14="http://schemas.microsoft.com/office/powerpoint/2010/main" val="12925807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love thesis</a:t>
            </a:r>
            <a:endParaRPr lang="en-US" dirty="0"/>
          </a:p>
        </p:txBody>
      </p:sp>
      <p:sp>
        <p:nvSpPr>
          <p:cNvPr id="3" name="Content Placeholder 2"/>
          <p:cNvSpPr>
            <a:spLocks noGrp="1"/>
          </p:cNvSpPr>
          <p:nvPr>
            <p:ph idx="1"/>
          </p:nvPr>
        </p:nvSpPr>
        <p:spPr>
          <a:xfrm>
            <a:off x="1651379" y="2133600"/>
            <a:ext cx="9853233" cy="3777622"/>
          </a:xfrm>
        </p:spPr>
        <p:txBody>
          <a:bodyPr>
            <a:noAutofit/>
          </a:bodyPr>
          <a:lstStyle/>
          <a:p>
            <a:r>
              <a:rPr lang="en-US" sz="2400" dirty="0" smtClean="0"/>
              <a:t>“Doing </a:t>
            </a:r>
            <a:r>
              <a:rPr lang="en-US" sz="2400" dirty="0"/>
              <a:t>psychology well is to do it as a form </a:t>
            </a:r>
            <a:r>
              <a:rPr lang="en-US" sz="2400" dirty="0" smtClean="0"/>
              <a:t>of love</a:t>
            </a:r>
            <a:r>
              <a:rPr lang="en-US" sz="2400" dirty="0"/>
              <a:t>, of contemplation and loving of God in the very act of studying persons. It is also a form of neighbor love in God. Anything less is a form of academic dysfunction and curiosity. In that sense, the </a:t>
            </a:r>
            <a:r>
              <a:rPr lang="en-US" sz="2400" dirty="0">
                <a:solidFill>
                  <a:srgbClr val="FF0000"/>
                </a:solidFill>
              </a:rPr>
              <a:t>nonbeliever is unable fully to do psychology well </a:t>
            </a:r>
            <a:r>
              <a:rPr lang="en-US" sz="2400" dirty="0"/>
              <a:t>and, thus, is in part dysfunctional as a psychologist. The reason is clear: the unbelieving psychologist does not study as he or she ought for the love of God or for the purpose of realizing his or her potential in the love of God and </a:t>
            </a:r>
            <a:r>
              <a:rPr lang="en-US" sz="2400" dirty="0" smtClean="0"/>
              <a:t>neighbor-love” (p.214).</a:t>
            </a:r>
          </a:p>
          <a:p>
            <a:r>
              <a:rPr lang="en-US" sz="2400" dirty="0" smtClean="0"/>
              <a:t>Agree or disagree? Please go to four corners.</a:t>
            </a:r>
          </a:p>
          <a:p>
            <a:endParaRPr lang="en-US" sz="2400" dirty="0"/>
          </a:p>
        </p:txBody>
      </p:sp>
    </p:spTree>
    <p:extLst>
      <p:ext uri="{BB962C8B-B14F-4D97-AF65-F5344CB8AC3E}">
        <p14:creationId xmlns:p14="http://schemas.microsoft.com/office/powerpoint/2010/main" val="11617883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2068286" y="1817914"/>
            <a:ext cx="9742715" cy="4506686"/>
          </a:xfrm>
        </p:spPr>
        <p:txBody>
          <a:bodyPr>
            <a:noAutofit/>
          </a:bodyPr>
          <a:lstStyle/>
          <a:p>
            <a:r>
              <a:rPr lang="en-US" sz="2000" dirty="0" smtClean="0"/>
              <a:t>After the fall of humans, our intellectual inquiry is based upon a </a:t>
            </a:r>
            <a:r>
              <a:rPr lang="en-US" sz="2000" dirty="0" smtClean="0">
                <a:solidFill>
                  <a:srgbClr val="FF0000"/>
                </a:solidFill>
              </a:rPr>
              <a:t>naturalistic assumption </a:t>
            </a:r>
            <a:r>
              <a:rPr lang="en-US" sz="2000" dirty="0" smtClean="0"/>
              <a:t>without a relationship with God.</a:t>
            </a:r>
          </a:p>
          <a:p>
            <a:r>
              <a:rPr lang="en-US" sz="2000" dirty="0" smtClean="0"/>
              <a:t>Scientific inquiry is tied to </a:t>
            </a:r>
            <a:r>
              <a:rPr lang="en-US" sz="2000" dirty="0" smtClean="0">
                <a:solidFill>
                  <a:srgbClr val="FF0000"/>
                </a:solidFill>
              </a:rPr>
              <a:t>historical and cultural contexts</a:t>
            </a:r>
            <a:r>
              <a:rPr lang="en-US" sz="2000" dirty="0" smtClean="0"/>
              <a:t>. Being restricted by a particular tradition is unfair.</a:t>
            </a:r>
          </a:p>
          <a:p>
            <a:r>
              <a:rPr lang="en-US" sz="2000" dirty="0" smtClean="0"/>
              <a:t>To be fair, we need to </a:t>
            </a:r>
            <a:r>
              <a:rPr lang="en-US" sz="2000" dirty="0" smtClean="0">
                <a:solidFill>
                  <a:srgbClr val="FF0000"/>
                </a:solidFill>
              </a:rPr>
              <a:t>get behind the veil </a:t>
            </a:r>
            <a:r>
              <a:rPr lang="en-US" sz="2000" dirty="0" smtClean="0"/>
              <a:t>so that we can evaluate  psychology </a:t>
            </a:r>
            <a:r>
              <a:rPr lang="en-US" sz="2000" dirty="0" smtClean="0">
                <a:solidFill>
                  <a:srgbClr val="FF0000"/>
                </a:solidFill>
              </a:rPr>
              <a:t>anew</a:t>
            </a:r>
            <a:r>
              <a:rPr lang="en-US" sz="2000" dirty="0" smtClean="0"/>
              <a:t>.</a:t>
            </a:r>
          </a:p>
          <a:p>
            <a:r>
              <a:rPr lang="en-US" sz="2000" dirty="0" smtClean="0"/>
              <a:t>In psychology we have to take </a:t>
            </a:r>
            <a:r>
              <a:rPr lang="en-US" sz="2000" dirty="0" smtClean="0">
                <a:solidFill>
                  <a:srgbClr val="FF0000"/>
                </a:solidFill>
              </a:rPr>
              <a:t>Christian realities </a:t>
            </a:r>
            <a:r>
              <a:rPr lang="en-US" sz="2000" dirty="0" smtClean="0"/>
              <a:t>into account.</a:t>
            </a:r>
          </a:p>
          <a:p>
            <a:r>
              <a:rPr lang="en-US" sz="2000" dirty="0" smtClean="0"/>
              <a:t>We should talk less about the relationship between psychology and faith. They should be </a:t>
            </a:r>
            <a:r>
              <a:rPr lang="en-US" sz="2000" dirty="0" smtClean="0">
                <a:solidFill>
                  <a:srgbClr val="FF0000"/>
                </a:solidFill>
              </a:rPr>
              <a:t>a single entity</a:t>
            </a:r>
            <a:r>
              <a:rPr lang="en-US" sz="2000" dirty="0" smtClean="0"/>
              <a:t>. </a:t>
            </a:r>
          </a:p>
          <a:p>
            <a:r>
              <a:rPr lang="en-US" sz="2000" dirty="0" smtClean="0"/>
              <a:t>Doing science and psychology is </a:t>
            </a:r>
            <a:r>
              <a:rPr lang="en-US" sz="2000" dirty="0" smtClean="0">
                <a:solidFill>
                  <a:srgbClr val="FF0000"/>
                </a:solidFill>
              </a:rPr>
              <a:t>an act of love</a:t>
            </a:r>
            <a:r>
              <a:rPr lang="en-US" sz="2000" dirty="0" smtClean="0"/>
              <a:t>. Non-believers cannot fully do well in psychology because they don’t have the love of God.</a:t>
            </a:r>
            <a:endParaRPr lang="en-US" sz="2000" dirty="0"/>
          </a:p>
        </p:txBody>
      </p:sp>
    </p:spTree>
    <p:extLst>
      <p:ext uri="{BB962C8B-B14F-4D97-AF65-F5344CB8AC3E}">
        <p14:creationId xmlns:p14="http://schemas.microsoft.com/office/powerpoint/2010/main" val="1690183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Response by David </a:t>
            </a:r>
            <a:r>
              <a:rPr lang="en-US" dirty="0"/>
              <a:t>M</a:t>
            </a:r>
            <a:r>
              <a:rPr lang="en-US" dirty="0" smtClean="0"/>
              <a:t>eyers</a:t>
            </a:r>
            <a:endParaRPr lang="en-US" dirty="0"/>
          </a:p>
        </p:txBody>
      </p:sp>
      <p:sp>
        <p:nvSpPr>
          <p:cNvPr id="3" name="Content Placeholder 2"/>
          <p:cNvSpPr>
            <a:spLocks noGrp="1"/>
          </p:cNvSpPr>
          <p:nvPr>
            <p:ph idx="1"/>
          </p:nvPr>
        </p:nvSpPr>
        <p:spPr/>
        <p:txBody>
          <a:bodyPr>
            <a:normAutofit/>
          </a:bodyPr>
          <a:lstStyle/>
          <a:p>
            <a:r>
              <a:rPr lang="en-US" sz="2800" dirty="0" smtClean="0"/>
              <a:t>Is </a:t>
            </a:r>
            <a:r>
              <a:rPr lang="en-US" sz="2800" dirty="0"/>
              <a:t>the transformational psychologist </a:t>
            </a:r>
            <a:r>
              <a:rPr lang="en-US" sz="2800" dirty="0" smtClean="0"/>
              <a:t>doing </a:t>
            </a:r>
            <a:r>
              <a:rPr lang="en-US" sz="2800" dirty="0"/>
              <a:t>something other than </a:t>
            </a:r>
            <a:r>
              <a:rPr lang="en-US" sz="2800" dirty="0" smtClean="0"/>
              <a:t>psychology</a:t>
            </a:r>
            <a:r>
              <a:rPr lang="en-US" sz="2800" dirty="0"/>
              <a:t>?</a:t>
            </a:r>
            <a:endParaRPr lang="en-US" sz="2800" dirty="0" smtClean="0"/>
          </a:p>
          <a:p>
            <a:r>
              <a:rPr lang="en-US" sz="2800" dirty="0"/>
              <a:t>I</a:t>
            </a:r>
            <a:r>
              <a:rPr lang="en-US" sz="2800" dirty="0" smtClean="0"/>
              <a:t>ndeed </a:t>
            </a:r>
            <a:r>
              <a:rPr lang="en-US" sz="2800" dirty="0"/>
              <a:t>yes: he or she is doing religion. A “</a:t>
            </a:r>
            <a:r>
              <a:rPr lang="en-US" sz="2800" dirty="0" smtClean="0"/>
              <a:t>non-naturalistic </a:t>
            </a:r>
            <a:r>
              <a:rPr lang="en-US" sz="2800" dirty="0"/>
              <a:t>methodology in science” is </a:t>
            </a:r>
            <a:r>
              <a:rPr lang="en-US" sz="2800" dirty="0" smtClean="0"/>
              <a:t>non-science </a:t>
            </a:r>
            <a:r>
              <a:rPr lang="en-US" sz="2800" dirty="0"/>
              <a:t>in science; it’s a </a:t>
            </a:r>
            <a:r>
              <a:rPr lang="en-US" sz="2800" dirty="0">
                <a:solidFill>
                  <a:srgbClr val="FF0000"/>
                </a:solidFill>
              </a:rPr>
              <a:t>contradiction</a:t>
            </a:r>
            <a:r>
              <a:rPr lang="en-US" sz="2800" dirty="0"/>
              <a:t> in </a:t>
            </a:r>
            <a:r>
              <a:rPr lang="en-US" sz="2800" dirty="0" smtClean="0"/>
              <a:t>terms.</a:t>
            </a:r>
            <a:endParaRPr lang="en-US" sz="2800" dirty="0"/>
          </a:p>
        </p:txBody>
      </p:sp>
    </p:spTree>
    <p:extLst>
      <p:ext uri="{BB962C8B-B14F-4D97-AF65-F5344CB8AC3E}">
        <p14:creationId xmlns:p14="http://schemas.microsoft.com/office/powerpoint/2010/main" val="6608348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Response by Robert Roberts</a:t>
            </a:r>
            <a:endParaRPr lang="en-US" dirty="0"/>
          </a:p>
        </p:txBody>
      </p:sp>
      <p:sp>
        <p:nvSpPr>
          <p:cNvPr id="3" name="Content Placeholder 2"/>
          <p:cNvSpPr>
            <a:spLocks noGrp="1"/>
          </p:cNvSpPr>
          <p:nvPr>
            <p:ph idx="1"/>
          </p:nvPr>
        </p:nvSpPr>
        <p:spPr/>
        <p:txBody>
          <a:bodyPr>
            <a:normAutofit/>
          </a:bodyPr>
          <a:lstStyle/>
          <a:p>
            <a:r>
              <a:rPr lang="en-US" sz="2800" dirty="0" smtClean="0"/>
              <a:t>“There </a:t>
            </a:r>
            <a:r>
              <a:rPr lang="en-US" sz="2800" dirty="0"/>
              <a:t>is no clear or strict line between spiritual and psychological </a:t>
            </a:r>
            <a:r>
              <a:rPr lang="en-US" sz="2800" dirty="0" smtClean="0"/>
              <a:t>well-being</a:t>
            </a:r>
            <a:r>
              <a:rPr lang="en-US" sz="2800" dirty="0"/>
              <a:t>, or between spiritual and psychological </a:t>
            </a:r>
            <a:r>
              <a:rPr lang="en-US" sz="2800" dirty="0" smtClean="0"/>
              <a:t>knowledge.”</a:t>
            </a:r>
          </a:p>
          <a:p>
            <a:r>
              <a:rPr lang="en-US" sz="2800" dirty="0" smtClean="0"/>
              <a:t>It is possible for a non-Christian to live a good life (enjoy psychological well-being without spiritual well-being).</a:t>
            </a:r>
          </a:p>
          <a:p>
            <a:r>
              <a:rPr lang="en-US" sz="2800" dirty="0" smtClean="0"/>
              <a:t>But, what is </a:t>
            </a:r>
            <a:r>
              <a:rPr lang="en-US" sz="2800" dirty="0" smtClean="0">
                <a:solidFill>
                  <a:srgbClr val="FF0000"/>
                </a:solidFill>
              </a:rPr>
              <a:t>spiritual</a:t>
            </a:r>
            <a:r>
              <a:rPr lang="en-US" sz="2800" dirty="0" smtClean="0"/>
              <a:t>? </a:t>
            </a:r>
            <a:endParaRPr lang="en-US" sz="2800" dirty="0"/>
          </a:p>
        </p:txBody>
      </p:sp>
    </p:spTree>
    <p:extLst>
      <p:ext uri="{BB962C8B-B14F-4D97-AF65-F5344CB8AC3E}">
        <p14:creationId xmlns:p14="http://schemas.microsoft.com/office/powerpoint/2010/main" val="1934502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response</a:t>
            </a:r>
            <a:endParaRPr lang="en-US" dirty="0"/>
          </a:p>
        </p:txBody>
      </p:sp>
      <p:sp>
        <p:nvSpPr>
          <p:cNvPr id="3" name="Content Placeholder 2"/>
          <p:cNvSpPr>
            <a:spLocks noGrp="1"/>
          </p:cNvSpPr>
          <p:nvPr>
            <p:ph idx="1"/>
          </p:nvPr>
        </p:nvSpPr>
        <p:spPr>
          <a:xfrm>
            <a:off x="3413760" y="1905000"/>
            <a:ext cx="8395652" cy="4226257"/>
          </a:xfrm>
        </p:spPr>
        <p:txBody>
          <a:bodyPr>
            <a:normAutofit fontScale="92500"/>
          </a:bodyPr>
          <a:lstStyle/>
          <a:p>
            <a:r>
              <a:rPr lang="en-US" sz="2800" dirty="0" smtClean="0"/>
              <a:t>Is psychology only about well-being?</a:t>
            </a:r>
          </a:p>
          <a:p>
            <a:r>
              <a:rPr lang="en-US" sz="2800" dirty="0" smtClean="0"/>
              <a:t>Can a cognitive psychologist study human mental structure and process for the sake of knowing </a:t>
            </a:r>
            <a:r>
              <a:rPr lang="en-US" sz="2800" dirty="0" smtClean="0">
                <a:solidFill>
                  <a:srgbClr val="FF0000"/>
                </a:solidFill>
              </a:rPr>
              <a:t>without love</a:t>
            </a:r>
            <a:r>
              <a:rPr lang="en-US" sz="2800" dirty="0" smtClean="0"/>
              <a:t>?</a:t>
            </a:r>
          </a:p>
          <a:p>
            <a:r>
              <a:rPr lang="en-US" sz="2800" dirty="0" smtClean="0"/>
              <a:t>Can a quantitative psychologist or a psychometrician study certain statistical methods for the sake of scientific </a:t>
            </a:r>
            <a:r>
              <a:rPr lang="en-US" sz="2800" dirty="0" smtClean="0">
                <a:solidFill>
                  <a:srgbClr val="FF0000"/>
                </a:solidFill>
              </a:rPr>
              <a:t>without love</a:t>
            </a:r>
            <a:r>
              <a:rPr lang="en-US" sz="2800" dirty="0" smtClean="0"/>
              <a:t>?</a:t>
            </a:r>
          </a:p>
          <a:p>
            <a:r>
              <a:rPr lang="en-US" sz="2800" dirty="0"/>
              <a:t>My example: </a:t>
            </a:r>
            <a:r>
              <a:rPr lang="en-US" sz="2800" dirty="0">
                <a:hlinkClick r:id="rId2"/>
              </a:rPr>
              <a:t>http://</a:t>
            </a:r>
            <a:r>
              <a:rPr lang="en-US" sz="2800" dirty="0" smtClean="0">
                <a:hlinkClick r:id="rId2"/>
              </a:rPr>
              <a:t>www.creative-wisdom.com/pub/pub.html</a:t>
            </a:r>
            <a:r>
              <a:rPr lang="en-US" sz="2800" dirty="0" smtClean="0"/>
              <a:t> </a:t>
            </a:r>
            <a:endParaRPr lang="en-US" sz="2800" dirty="0"/>
          </a:p>
        </p:txBody>
      </p:sp>
      <p:pic>
        <p:nvPicPr>
          <p:cNvPr id="1026"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843" y="2133600"/>
            <a:ext cx="2095500" cy="2066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9762"/>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121</TotalTime>
  <Words>1076</Words>
  <Application>Microsoft Macintosh PowerPoint</Application>
  <PresentationFormat>Widescreen</PresentationFormat>
  <Paragraphs>74</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Century Gothic</vt:lpstr>
      <vt:lpstr>Wingdings 3</vt:lpstr>
      <vt:lpstr>Wisp</vt:lpstr>
      <vt:lpstr>Transformational Psychology</vt:lpstr>
      <vt:lpstr>Thesis statement: An act of love</vt:lpstr>
      <vt:lpstr>The fall of humans and our sinful nature</vt:lpstr>
      <vt:lpstr>Five pillars in the foundation</vt:lpstr>
      <vt:lpstr>Doing psychology within a tradition </vt:lpstr>
      <vt:lpstr>Doing psychology within a tradition </vt:lpstr>
      <vt:lpstr>Doing psychology within a tradition </vt:lpstr>
      <vt:lpstr>The central vision of doing psychology anew in the Spirit</vt:lpstr>
      <vt:lpstr>Doing psychology grounded in reality and the realities of faith: The relevant sources  </vt:lpstr>
      <vt:lpstr>Doing psychology as a single, unified vision of reality in faith  </vt:lpstr>
      <vt:lpstr>Commitment to a non-naturalistic methodology in science and psychology  </vt:lpstr>
      <vt:lpstr>Doing psychology as a descriptive and prescriptive science  </vt:lpstr>
      <vt:lpstr>The love thesis</vt:lpstr>
      <vt:lpstr>Summary</vt:lpstr>
      <vt:lpstr>Response by David Meyers</vt:lpstr>
      <vt:lpstr>Response by Robert Roberts</vt:lpstr>
      <vt:lpstr>My response</vt:lpstr>
    </vt:vector>
  </TitlesOfParts>
  <LinksUpToDate>false</LinksUpToDate>
  <SharedDoc>false</SharedDoc>
  <HyperlinksChanged>false</HyperlinksChanged>
  <AppVersion>15.0034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Transformational Psychology</dc:title>
  <dc:creator>Chong Ho Yu</dc:creator>
  <cp:lastModifiedBy>Microsoft Office User</cp:lastModifiedBy>
  <cp:revision>80</cp:revision>
  <dcterms:created xsi:type="dcterms:W3CDTF">2019-02-24T23:05:38Z</dcterms:created>
  <dcterms:modified xsi:type="dcterms:W3CDTF">2019-03-01T20:37:00Z</dcterms:modified>
</cp:coreProperties>
</file>